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271" r:id="rId3"/>
    <p:sldId id="272" r:id="rId4"/>
    <p:sldId id="264" r:id="rId5"/>
    <p:sldId id="267" r:id="rId6"/>
    <p:sldId id="259" r:id="rId7"/>
    <p:sldId id="260" r:id="rId8"/>
    <p:sldId id="273" r:id="rId9"/>
    <p:sldId id="261" r:id="rId10"/>
    <p:sldId id="269"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9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7557" autoAdjust="0"/>
  </p:normalViewPr>
  <p:slideViewPr>
    <p:cSldViewPr snapToGrid="0" snapToObjects="1" showGuides="1">
      <p:cViewPr varScale="1">
        <p:scale>
          <a:sx n="74" d="100"/>
          <a:sy n="74" d="100"/>
        </p:scale>
        <p:origin x="1716" y="72"/>
      </p:cViewPr>
      <p:guideLst>
        <p:guide orient="horz" pos="2160"/>
        <p:guide pos="287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D00D02-7ECE-9F4A-852C-3CC24F2A1FF4}" type="datetimeFigureOut">
              <a:rPr lang="en-US" smtClean="0"/>
              <a:pPr/>
              <a:t>5/25/2016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FACE20-B907-3F45-B620-82B0DC37CA69}" type="slidenum">
              <a:rPr lang="en-GB" smtClean="0"/>
              <a:pPr/>
              <a:t>‹#›</a:t>
            </a:fld>
            <a:endParaRPr lang="en-GB" dirty="0"/>
          </a:p>
        </p:txBody>
      </p:sp>
    </p:spTree>
    <p:extLst>
      <p:ext uri="{BB962C8B-B14F-4D97-AF65-F5344CB8AC3E}">
        <p14:creationId xmlns:p14="http://schemas.microsoft.com/office/powerpoint/2010/main" val="3748957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DEB5D-347A-444F-90DE-1B6E2932F515}" type="datetimeFigureOut">
              <a:rPr lang="en-US" smtClean="0"/>
              <a:pPr/>
              <a:t>5/25/2016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D2CA1-D120-9748-B6F6-7C32249A9953}" type="slidenum">
              <a:rPr lang="en-GB" smtClean="0"/>
              <a:pPr/>
              <a:t>‹#›</a:t>
            </a:fld>
            <a:endParaRPr lang="en-GB" dirty="0"/>
          </a:p>
        </p:txBody>
      </p:sp>
    </p:spTree>
    <p:extLst>
      <p:ext uri="{BB962C8B-B14F-4D97-AF65-F5344CB8AC3E}">
        <p14:creationId xmlns:p14="http://schemas.microsoft.com/office/powerpoint/2010/main" val="2691226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pPr/>
              <a:t>1</a:t>
            </a:fld>
            <a:endParaRPr lang="en-GB" dirty="0"/>
          </a:p>
        </p:txBody>
      </p:sp>
    </p:spTree>
    <p:extLst>
      <p:ext uri="{BB962C8B-B14F-4D97-AF65-F5344CB8AC3E}">
        <p14:creationId xmlns:p14="http://schemas.microsoft.com/office/powerpoint/2010/main" val="322553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Sphere four companions are:</a:t>
            </a:r>
          </a:p>
          <a:p>
            <a:pPr marL="171450" indent="-171450">
              <a:buFont typeface="Arial"/>
              <a:buChar char="•"/>
            </a:pPr>
            <a:r>
              <a:rPr lang="en-GB" dirty="0" smtClean="0"/>
              <a:t>Minimum Standards for Child Protection in Humanitarian Action (CPMS)</a:t>
            </a:r>
          </a:p>
          <a:p>
            <a:pPr marL="171450" indent="-171450">
              <a:buFont typeface="Arial"/>
              <a:buChar char="•"/>
            </a:pPr>
            <a:r>
              <a:rPr lang="en-GB" dirty="0" smtClean="0"/>
              <a:t>INEE Minimum Standards for Education</a:t>
            </a:r>
          </a:p>
          <a:p>
            <a:pPr marL="171450" indent="-171450">
              <a:buFont typeface="Arial"/>
              <a:buChar char="•"/>
            </a:pPr>
            <a:r>
              <a:rPr lang="en-GB" dirty="0" smtClean="0"/>
              <a:t>Livestock Emergency Guidelines and Standards (LEGS)</a:t>
            </a:r>
          </a:p>
          <a:p>
            <a:pPr marL="171450" indent="-171450">
              <a:buFont typeface="Arial"/>
              <a:buChar char="•"/>
            </a:pPr>
            <a:r>
              <a:rPr lang="en-GB" dirty="0" smtClean="0"/>
              <a:t>Minimum Economic Recovery Standards (MERS)</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51879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D2CA1-D120-9748-B6F6-7C32249A9953}" type="slidenum">
              <a:rPr lang="en-GB" smtClean="0"/>
              <a:pPr/>
              <a:t>7</a:t>
            </a:fld>
            <a:endParaRPr lang="en-GB" dirty="0"/>
          </a:p>
        </p:txBody>
      </p:sp>
    </p:spTree>
    <p:extLst>
      <p:ext uri="{BB962C8B-B14F-4D97-AF65-F5344CB8AC3E}">
        <p14:creationId xmlns:p14="http://schemas.microsoft.com/office/powerpoint/2010/main" val="667573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bottom-curv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55513"/>
            <a:ext cx="9144000" cy="1211010"/>
          </a:xfrm>
          <a:prstGeom prst="rect">
            <a:avLst/>
          </a:prstGeom>
        </p:spPr>
      </p:pic>
    </p:spTree>
    <p:extLst>
      <p:ext uri="{BB962C8B-B14F-4D97-AF65-F5344CB8AC3E}">
        <p14:creationId xmlns:p14="http://schemas.microsoft.com/office/powerpoint/2010/main" val="36118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Layout">
    <p:spTree>
      <p:nvGrpSpPr>
        <p:cNvPr id="1" name=""/>
        <p:cNvGrpSpPr/>
        <p:nvPr/>
      </p:nvGrpSpPr>
      <p:grpSpPr>
        <a:xfrm>
          <a:off x="0" y="0"/>
          <a:ext cx="0" cy="0"/>
          <a:chOff x="0" y="0"/>
          <a:chExt cx="0" cy="0"/>
        </a:xfrm>
      </p:grpSpPr>
      <p:pic>
        <p:nvPicPr>
          <p:cNvPr id="12" name="Picture 11" descr="bottom-curve-fa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9029"/>
            <a:ext cx="9144000" cy="817494"/>
          </a:xfrm>
          <a:prstGeom prst="rect">
            <a:avLst/>
          </a:prstGeom>
        </p:spPr>
      </p:pic>
      <p:sp>
        <p:nvSpPr>
          <p:cNvPr id="2" name="Title 1"/>
          <p:cNvSpPr>
            <a:spLocks noGrp="1"/>
          </p:cNvSpPr>
          <p:nvPr>
            <p:ph type="title"/>
          </p:nvPr>
        </p:nvSpPr>
        <p:spPr>
          <a:xfrm>
            <a:off x="457201" y="0"/>
            <a:ext cx="8229600" cy="1081760"/>
          </a:xfrm>
        </p:spPr>
        <p:txBody>
          <a:bodyPr anchor="ctr" anchorCtr="0">
            <a:noAutofit/>
          </a:bodyPr>
          <a:lstStyle>
            <a:lvl1pPr>
              <a:defRPr sz="2800"/>
            </a:lvl1pPr>
          </a:lstStyle>
          <a:p>
            <a:r>
              <a:rPr lang="en-GB" dirty="0" smtClean="0"/>
              <a:t>Click to edit Master title style</a:t>
            </a:r>
            <a:endParaRPr lang="en-GB" dirty="0"/>
          </a:p>
        </p:txBody>
      </p:sp>
      <p:sp>
        <p:nvSpPr>
          <p:cNvPr id="8" name="Text Placeholder 2"/>
          <p:cNvSpPr>
            <a:spLocks noGrp="1"/>
          </p:cNvSpPr>
          <p:nvPr>
            <p:ph idx="1"/>
          </p:nvPr>
        </p:nvSpPr>
        <p:spPr>
          <a:xfrm>
            <a:off x="457200" y="1340442"/>
            <a:ext cx="8229600" cy="4785722"/>
          </a:xfrm>
          <a:prstGeom prst="rect">
            <a:avLst/>
          </a:prstGeom>
        </p:spPr>
        <p:txBody>
          <a:bodyPr vert="horz" lIns="91440" tIns="45720" rIns="91440" bIns="45720" rtlCol="0">
            <a:noAutofit/>
          </a:bodyPr>
          <a:lstStyle>
            <a:lvl1pPr>
              <a:buClr>
                <a:schemeClr val="tx2"/>
              </a:buClr>
              <a:defRPr sz="2200">
                <a:solidFill>
                  <a:srgbClr val="000000"/>
                </a:solidFill>
              </a:defRPr>
            </a:lvl1pPr>
            <a:lvl2pPr>
              <a:defRPr sz="2200">
                <a:solidFill>
                  <a:srgbClr val="000000"/>
                </a:solidFill>
              </a:defRPr>
            </a:lvl2pPr>
            <a:lvl3pPr>
              <a:defRPr sz="2200">
                <a:solidFill>
                  <a:srgbClr val="000000"/>
                </a:solidFill>
              </a:defRPr>
            </a:lvl3pPr>
          </a:lstStyle>
          <a:p>
            <a:pPr lvl="0"/>
            <a:r>
              <a:rPr lang="en-GB" dirty="0" smtClean="0"/>
              <a:t>Click to edit Master text styles</a:t>
            </a:r>
          </a:p>
          <a:p>
            <a:pPr lvl="1"/>
            <a:r>
              <a:rPr lang="en-GB" dirty="0" smtClean="0"/>
              <a:t>Second level</a:t>
            </a:r>
          </a:p>
          <a:p>
            <a:pPr lvl="2"/>
            <a:r>
              <a:rPr lang="en-GB" dirty="0" smtClean="0"/>
              <a:t>Third level</a:t>
            </a:r>
          </a:p>
        </p:txBody>
      </p:sp>
      <p:cxnSp>
        <p:nvCxnSpPr>
          <p:cNvPr id="13" name="Straight Connector 12"/>
          <p:cNvCxnSpPr/>
          <p:nvPr userDrawn="1"/>
        </p:nvCxnSpPr>
        <p:spPr>
          <a:xfrm>
            <a:off x="0" y="1057843"/>
            <a:ext cx="8889738" cy="0"/>
          </a:xfrm>
          <a:prstGeom prst="line">
            <a:avLst/>
          </a:prstGeom>
          <a:ln w="63500">
            <a:gradFill flip="none" rotWithShape="1">
              <a:gsLst>
                <a:gs pos="1000">
                  <a:schemeClr val="tx2"/>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7" name="Footer Placeholder 4"/>
          <p:cNvSpPr>
            <a:spLocks noGrp="1"/>
          </p:cNvSpPr>
          <p:nvPr>
            <p:ph type="ftr" sz="quarter" idx="3"/>
          </p:nvPr>
        </p:nvSpPr>
        <p:spPr>
          <a:xfrm>
            <a:off x="457199" y="6329599"/>
            <a:ext cx="6302244" cy="365125"/>
          </a:xfrm>
          <a:prstGeom prst="rect">
            <a:avLst/>
          </a:prstGeom>
        </p:spPr>
        <p:txBody>
          <a:bodyPr vert="horz" lIns="91440" tIns="45720" rIns="91440" bIns="45720" rtlCol="0" anchor="ctr"/>
          <a:lstStyle>
            <a:lvl1pPr algn="l">
              <a:defRPr sz="1000">
                <a:solidFill>
                  <a:schemeClr val="bg1"/>
                </a:solidFill>
                <a:latin typeface="Tahoma"/>
                <a:cs typeface="Tahoma"/>
              </a:defRPr>
            </a:lvl1pPr>
          </a:lstStyle>
          <a:p>
            <a:r>
              <a:rPr lang="en-GB" dirty="0" smtClean="0"/>
              <a:t>Module C5 – Sphere and its four companions</a:t>
            </a:r>
          </a:p>
          <a:p>
            <a:r>
              <a:rPr lang="en-GB" dirty="0" smtClean="0"/>
              <a:t>Sphere Training Package 2015</a:t>
            </a:r>
          </a:p>
        </p:txBody>
      </p:sp>
    </p:spTree>
    <p:extLst>
      <p:ext uri="{BB962C8B-B14F-4D97-AF65-F5344CB8AC3E}">
        <p14:creationId xmlns:p14="http://schemas.microsoft.com/office/powerpoint/2010/main" val="16287309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ercise Layout">
    <p:spTree>
      <p:nvGrpSpPr>
        <p:cNvPr id="1" name=""/>
        <p:cNvGrpSpPr/>
        <p:nvPr/>
      </p:nvGrpSpPr>
      <p:grpSpPr>
        <a:xfrm>
          <a:off x="0" y="0"/>
          <a:ext cx="0" cy="0"/>
          <a:chOff x="0" y="0"/>
          <a:chExt cx="0" cy="0"/>
        </a:xfrm>
      </p:grpSpPr>
      <p:pic>
        <p:nvPicPr>
          <p:cNvPr id="3" name="Picture 2" descr="meeting shutterstock_230281012.jpg"/>
          <p:cNvPicPr>
            <a:picLocks noChangeAspect="1"/>
          </p:cNvPicPr>
          <p:nvPr userDrawn="1"/>
        </p:nvPicPr>
        <p:blipFill>
          <a:blip r:embed="rId2">
            <a:alphaModFix amt="73000"/>
            <a:extLst>
              <a:ext uri="{28A0092B-C50C-407E-A947-70E740481C1C}">
                <a14:useLocalDpi xmlns:a14="http://schemas.microsoft.com/office/drawing/2010/main" val="0"/>
              </a:ext>
            </a:extLst>
          </a:blip>
          <a:stretch>
            <a:fillRect/>
          </a:stretch>
        </p:blipFill>
        <p:spPr>
          <a:xfrm>
            <a:off x="5500687" y="3428900"/>
            <a:ext cx="3644656" cy="2882923"/>
          </a:xfrm>
          <a:prstGeom prst="rect">
            <a:avLst/>
          </a:prstGeom>
        </p:spPr>
      </p:pic>
      <p:pic>
        <p:nvPicPr>
          <p:cNvPr id="12" name="Picture 11" descr="bottom-curve-fad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49029"/>
            <a:ext cx="9144000" cy="817494"/>
          </a:xfrm>
          <a:prstGeom prst="rect">
            <a:avLst/>
          </a:prstGeom>
        </p:spPr>
      </p:pic>
      <p:sp>
        <p:nvSpPr>
          <p:cNvPr id="2" name="Title 1"/>
          <p:cNvSpPr>
            <a:spLocks noGrp="1"/>
          </p:cNvSpPr>
          <p:nvPr>
            <p:ph type="title"/>
          </p:nvPr>
        </p:nvSpPr>
        <p:spPr>
          <a:xfrm>
            <a:off x="457201" y="0"/>
            <a:ext cx="8229600" cy="1081760"/>
          </a:xfrm>
        </p:spPr>
        <p:txBody>
          <a:bodyPr anchor="ctr" anchorCtr="0"/>
          <a:lstStyle>
            <a:lvl1pPr>
              <a:defRPr sz="2800">
                <a:solidFill>
                  <a:schemeClr val="accent1"/>
                </a:solidFill>
              </a:defRPr>
            </a:lvl1pPr>
          </a:lstStyle>
          <a:p>
            <a:r>
              <a:rPr lang="en-GB" dirty="0" smtClean="0"/>
              <a:t>Click to edit Master title style</a:t>
            </a:r>
            <a:endParaRPr lang="en-GB" dirty="0"/>
          </a:p>
        </p:txBody>
      </p:sp>
      <p:sp>
        <p:nvSpPr>
          <p:cNvPr id="8" name="Text Placeholder 2"/>
          <p:cNvSpPr>
            <a:spLocks noGrp="1"/>
          </p:cNvSpPr>
          <p:nvPr>
            <p:ph idx="1"/>
          </p:nvPr>
        </p:nvSpPr>
        <p:spPr>
          <a:xfrm>
            <a:off x="457200" y="1340442"/>
            <a:ext cx="8229600" cy="4785722"/>
          </a:xfrm>
          <a:prstGeom prst="rect">
            <a:avLst/>
          </a:prstGeom>
        </p:spPr>
        <p:txBody>
          <a:bodyPr vert="horz" lIns="91440" tIns="45720" rIns="91440" bIns="45720" rtlCol="0">
            <a:normAutofit/>
          </a:bodyPr>
          <a:lstStyle>
            <a:lvl1pPr>
              <a:buClr>
                <a:schemeClr val="tx2"/>
              </a:buClr>
              <a:defRPr sz="2200">
                <a:solidFill>
                  <a:schemeClr val="tx1"/>
                </a:solidFill>
              </a:defRPr>
            </a:lvl1pPr>
            <a:lvl2pPr>
              <a:buClr>
                <a:schemeClr val="bg2"/>
              </a:buClr>
              <a:defRPr sz="2200">
                <a:solidFill>
                  <a:schemeClr val="tx1"/>
                </a:solidFill>
              </a:defRPr>
            </a:lvl2pPr>
            <a:lvl3pPr>
              <a:buClr>
                <a:schemeClr val="bg2"/>
              </a:buClr>
              <a:defRPr sz="2200">
                <a:solidFill>
                  <a:schemeClr val="tx1"/>
                </a:solidFill>
              </a:defRPr>
            </a:lvl3pPr>
          </a:lstStyle>
          <a:p>
            <a:pPr lvl="0"/>
            <a:r>
              <a:rPr lang="en-GB" dirty="0" smtClean="0"/>
              <a:t>Click to edit Master text styles</a:t>
            </a:r>
          </a:p>
          <a:p>
            <a:pPr lvl="1"/>
            <a:r>
              <a:rPr lang="en-GB" dirty="0" smtClean="0"/>
              <a:t>Second level</a:t>
            </a:r>
          </a:p>
          <a:p>
            <a:pPr lvl="2"/>
            <a:r>
              <a:rPr lang="en-GB" dirty="0" smtClean="0"/>
              <a:t>Third </a:t>
            </a:r>
            <a:r>
              <a:rPr lang="en-GB" noProof="0" dirty="0" smtClean="0"/>
              <a:t>level</a:t>
            </a:r>
          </a:p>
        </p:txBody>
      </p:sp>
      <p:cxnSp>
        <p:nvCxnSpPr>
          <p:cNvPr id="13" name="Straight Connector 12"/>
          <p:cNvCxnSpPr/>
          <p:nvPr userDrawn="1"/>
        </p:nvCxnSpPr>
        <p:spPr>
          <a:xfrm>
            <a:off x="0" y="1057843"/>
            <a:ext cx="8889738" cy="0"/>
          </a:xfrm>
          <a:prstGeom prst="line">
            <a:avLst/>
          </a:prstGeom>
          <a:ln w="63500">
            <a:gradFill flip="none" rotWithShape="1">
              <a:gsLst>
                <a:gs pos="1000">
                  <a:schemeClr val="bg2"/>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457199" y="6329599"/>
            <a:ext cx="6302244" cy="365125"/>
          </a:xfrm>
          <a:prstGeom prst="rect">
            <a:avLst/>
          </a:prstGeom>
        </p:spPr>
        <p:txBody>
          <a:bodyPr vert="horz" lIns="91440" tIns="45720" rIns="91440" bIns="45720" rtlCol="0" anchor="ctr"/>
          <a:lstStyle>
            <a:lvl1pPr algn="l">
              <a:defRPr sz="1000">
                <a:solidFill>
                  <a:schemeClr val="bg1"/>
                </a:solidFill>
                <a:latin typeface="Tahoma"/>
                <a:cs typeface="Tahoma"/>
              </a:defRPr>
            </a:lvl1pPr>
          </a:lstStyle>
          <a:p>
            <a:r>
              <a:rPr lang="en-GB" dirty="0" smtClean="0"/>
              <a:t>Module C5 – Sphere and its four companions</a:t>
            </a:r>
          </a:p>
          <a:p>
            <a:r>
              <a:rPr lang="en-GB" dirty="0" smtClean="0"/>
              <a:t>Sphere Training Package 2015</a:t>
            </a:r>
          </a:p>
        </p:txBody>
      </p:sp>
    </p:spTree>
    <p:extLst>
      <p:ext uri="{BB962C8B-B14F-4D97-AF65-F5344CB8AC3E}">
        <p14:creationId xmlns:p14="http://schemas.microsoft.com/office/powerpoint/2010/main" val="4719351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pic>
        <p:nvPicPr>
          <p:cNvPr id="4" name="Picture 3" descr="bottom-curve-fa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9029"/>
            <a:ext cx="9144000" cy="817494"/>
          </a:xfrm>
          <a:prstGeom prst="rect">
            <a:avLst/>
          </a:prstGeom>
        </p:spPr>
      </p:pic>
      <p:sp>
        <p:nvSpPr>
          <p:cNvPr id="3" name="Footer Placeholder 2"/>
          <p:cNvSpPr>
            <a:spLocks noGrp="1"/>
          </p:cNvSpPr>
          <p:nvPr>
            <p:ph type="ftr" sz="quarter" idx="10"/>
          </p:nvPr>
        </p:nvSpPr>
        <p:spPr/>
        <p:txBody>
          <a:bodyPr/>
          <a:lstStyle>
            <a:lvl1pPr>
              <a:defRPr>
                <a:solidFill>
                  <a:srgbClr val="FFFFFF"/>
                </a:solidFill>
              </a:defRPr>
            </a:lvl1pPr>
          </a:lstStyle>
          <a:p>
            <a:r>
              <a:rPr lang="en-GB" dirty="0" smtClean="0"/>
              <a:t>Module C5 – Sphere and its four companions</a:t>
            </a:r>
          </a:p>
          <a:p>
            <a:r>
              <a:rPr lang="en-GB" dirty="0" smtClean="0"/>
              <a:t>Sphere Training Package 2015</a:t>
            </a:r>
          </a:p>
        </p:txBody>
      </p:sp>
    </p:spTree>
    <p:extLst>
      <p:ext uri="{BB962C8B-B14F-4D97-AF65-F5344CB8AC3E}">
        <p14:creationId xmlns:p14="http://schemas.microsoft.com/office/powerpoint/2010/main" val="527533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0"/>
            <a:ext cx="8229600" cy="1081760"/>
          </a:xfrm>
          <a:prstGeom prst="rect">
            <a:avLst/>
          </a:prstGeom>
          <a:noFill/>
        </p:spPr>
        <p:txBody>
          <a:bodyPr vert="horz" lIns="72000" tIns="36000" rIns="72000" bIns="36000" rtlCol="0" anchor="ctr" anchorCtr="0">
            <a:noAutofit/>
          </a:bodyPr>
          <a:lstStyle/>
          <a:p>
            <a:r>
              <a:rPr lang="en-GB" dirty="0" smtClean="0"/>
              <a:t>Click to edit </a:t>
            </a:r>
            <a:r>
              <a:rPr lang="en-GB" noProof="0" dirty="0" smtClean="0"/>
              <a:t>Master</a:t>
            </a:r>
            <a:r>
              <a:rPr lang="en-GB" dirty="0" smtClean="0"/>
              <a:t> title style</a:t>
            </a:r>
            <a:endParaRPr lang="en-GB" dirty="0"/>
          </a:p>
        </p:txBody>
      </p:sp>
      <p:sp>
        <p:nvSpPr>
          <p:cNvPr id="3" name="Text Placeholder 2"/>
          <p:cNvSpPr>
            <a:spLocks noGrp="1"/>
          </p:cNvSpPr>
          <p:nvPr>
            <p:ph type="body" idx="1"/>
          </p:nvPr>
        </p:nvSpPr>
        <p:spPr>
          <a:xfrm>
            <a:off x="457200" y="1352200"/>
            <a:ext cx="8229600" cy="4785722"/>
          </a:xfrm>
          <a:prstGeom prst="rect">
            <a:avLst/>
          </a:prstGeom>
        </p:spPr>
        <p:txBody>
          <a:bodyPr vert="horz" lIns="91440" tIns="45720" rIns="91440" bIns="45720" rtlCol="0">
            <a:noAutofit/>
          </a:bodyPr>
          <a:lstStyle/>
          <a:p>
            <a:pPr lvl="0"/>
            <a:r>
              <a:rPr lang="en-GB" dirty="0" smtClean="0"/>
              <a:t>Click to edit Master text s</a:t>
            </a:r>
            <a:r>
              <a:rPr lang="en-GB" noProof="0" dirty="0" err="1" smtClean="0"/>
              <a:t>tyles</a:t>
            </a:r>
            <a:endParaRPr lang="en-GB" noProof="0" dirty="0" smtClean="0"/>
          </a:p>
          <a:p>
            <a:pPr lvl="1"/>
            <a:r>
              <a:rPr lang="en-GB" noProof="0" dirty="0" smtClean="0"/>
              <a:t>Second level</a:t>
            </a:r>
          </a:p>
          <a:p>
            <a:pPr lvl="2"/>
            <a:r>
              <a:rPr lang="en-GB" noProof="0" dirty="0" smtClean="0"/>
              <a:t>Third level</a:t>
            </a:r>
          </a:p>
        </p:txBody>
      </p:sp>
      <p:sp>
        <p:nvSpPr>
          <p:cNvPr id="5" name="Footer Placeholder 4"/>
          <p:cNvSpPr>
            <a:spLocks noGrp="1"/>
          </p:cNvSpPr>
          <p:nvPr>
            <p:ph type="ftr" sz="quarter" idx="3"/>
          </p:nvPr>
        </p:nvSpPr>
        <p:spPr>
          <a:xfrm>
            <a:off x="457199" y="6329599"/>
            <a:ext cx="6302244" cy="365125"/>
          </a:xfrm>
          <a:prstGeom prst="rect">
            <a:avLst/>
          </a:prstGeom>
        </p:spPr>
        <p:txBody>
          <a:bodyPr vert="horz" lIns="91440" tIns="45720" rIns="91440" bIns="45720" rtlCol="0" anchor="ctr"/>
          <a:lstStyle>
            <a:lvl1pPr algn="l">
              <a:defRPr sz="1000">
                <a:solidFill>
                  <a:srgbClr val="004386"/>
                </a:solidFill>
                <a:latin typeface="Tahoma"/>
                <a:cs typeface="Tahoma"/>
              </a:defRPr>
            </a:lvl1pPr>
          </a:lstStyle>
          <a:p>
            <a:r>
              <a:rPr lang="en-GB" dirty="0" smtClean="0"/>
              <a:t>Module C5 – Sphere and its four companions</a:t>
            </a:r>
          </a:p>
          <a:p>
            <a:r>
              <a:rPr lang="en-GB" dirty="0" smtClean="0"/>
              <a:t>Sphere Training Package 2015</a:t>
            </a:r>
          </a:p>
        </p:txBody>
      </p:sp>
    </p:spTree>
    <p:extLst>
      <p:ext uri="{BB962C8B-B14F-4D97-AF65-F5344CB8AC3E}">
        <p14:creationId xmlns:p14="http://schemas.microsoft.com/office/powerpoint/2010/main" val="177548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dt="0"/>
  <p:txStyles>
    <p:titleStyle>
      <a:lvl1pPr algn="l" defTabSz="457200" rtl="0" eaLnBrk="1" latinLnBrk="0" hangingPunct="1">
        <a:lnSpc>
          <a:spcPct val="100000"/>
        </a:lnSpc>
        <a:spcBef>
          <a:spcPct val="0"/>
        </a:spcBef>
        <a:buNone/>
        <a:defRPr sz="2800" b="1" kern="1200">
          <a:solidFill>
            <a:schemeClr val="tx2"/>
          </a:solidFill>
          <a:latin typeface="Tahoma"/>
          <a:ea typeface="+mj-ea"/>
          <a:cs typeface="Tahoma"/>
        </a:defRPr>
      </a:lvl1pPr>
    </p:titleStyle>
    <p:bodyStyle>
      <a:lvl1pPr marL="0" indent="0" algn="l" defTabSz="457200" rtl="0" eaLnBrk="1" latinLnBrk="0" hangingPunct="1">
        <a:spcBef>
          <a:spcPct val="20000"/>
        </a:spcBef>
        <a:buClr>
          <a:schemeClr val="tx2"/>
        </a:buClr>
        <a:buFontTx/>
        <a:buNone/>
        <a:defRPr sz="2200" kern="1200">
          <a:solidFill>
            <a:srgbClr val="004386"/>
          </a:solidFill>
          <a:latin typeface="Tahoma"/>
          <a:ea typeface="+mn-ea"/>
          <a:cs typeface="Tahoma"/>
        </a:defRPr>
      </a:lvl1pPr>
      <a:lvl2pPr marL="541338" indent="-365125" algn="l" defTabSz="457200" rtl="0" eaLnBrk="1" latinLnBrk="0" hangingPunct="1">
        <a:spcBef>
          <a:spcPts val="1000"/>
        </a:spcBef>
        <a:buClr>
          <a:schemeClr val="tx2"/>
        </a:buClr>
        <a:buFont typeface="Arial"/>
        <a:buChar char="•"/>
        <a:defRPr sz="2200" kern="1200">
          <a:solidFill>
            <a:srgbClr val="004386"/>
          </a:solidFill>
          <a:latin typeface="Tahoma"/>
          <a:ea typeface="+mn-ea"/>
          <a:cs typeface="Tahoma"/>
        </a:defRPr>
      </a:lvl2pPr>
      <a:lvl3pPr marL="1082675" indent="-365125" algn="l" defTabSz="457200" rtl="0" eaLnBrk="1" latinLnBrk="0" hangingPunct="1">
        <a:spcBef>
          <a:spcPts val="1000"/>
        </a:spcBef>
        <a:buClr>
          <a:schemeClr val="tx2"/>
        </a:buClr>
        <a:buFont typeface="Lucida Grande"/>
        <a:buChar char="-"/>
        <a:defRPr sz="2200" kern="1200">
          <a:solidFill>
            <a:srgbClr val="004386"/>
          </a:solidFill>
          <a:latin typeface="Tahoma"/>
          <a:ea typeface="+mn-ea"/>
          <a:cs typeface="Tahoma"/>
        </a:defRPr>
      </a:lvl3pPr>
      <a:lvl4pPr marL="1600200" indent="-228600" algn="l" defTabSz="457200" rtl="0" eaLnBrk="1" latinLnBrk="0" hangingPunct="1">
        <a:spcBef>
          <a:spcPct val="20000"/>
        </a:spcBef>
        <a:buFont typeface="Arial"/>
        <a:buChar char="–"/>
        <a:defRPr sz="2400" kern="1200">
          <a:solidFill>
            <a:schemeClr val="tx1"/>
          </a:solidFill>
          <a:latin typeface="Lucida Sans Regular"/>
          <a:ea typeface="+mn-ea"/>
          <a:cs typeface="Lucida Sans Regular"/>
        </a:defRPr>
      </a:lvl4pPr>
      <a:lvl5pPr marL="2057400" indent="-228600" algn="l" defTabSz="457200" rtl="0" eaLnBrk="1" latinLnBrk="0" hangingPunct="1">
        <a:spcBef>
          <a:spcPct val="20000"/>
        </a:spcBef>
        <a:buFont typeface="Arial"/>
        <a:buChar char="»"/>
        <a:defRPr sz="2400" kern="1200">
          <a:solidFill>
            <a:schemeClr val="tx1"/>
          </a:solidFill>
          <a:latin typeface="Lucida Sans Regular"/>
          <a:ea typeface="+mn-ea"/>
          <a:cs typeface="Lucida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twitter.com/cashlearning" TargetMode="External"/><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6.wmf"/><Relationship Id="rId4" Type="http://schemas.openxmlformats.org/officeDocument/2006/relationships/image" Target="../media/image7.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7854" y="6104352"/>
            <a:ext cx="4606304" cy="338554"/>
          </a:xfrm>
          <a:prstGeom prst="rect">
            <a:avLst/>
          </a:prstGeom>
          <a:noFill/>
        </p:spPr>
        <p:txBody>
          <a:bodyPr wrap="square" rtlCol="0">
            <a:spAutoFit/>
          </a:bodyPr>
          <a:lstStyle/>
          <a:p>
            <a:r>
              <a:rPr lang="en-GB" sz="1600" dirty="0">
                <a:solidFill>
                  <a:schemeClr val="bg1"/>
                </a:solidFill>
                <a:latin typeface="Tahoma"/>
                <a:cs typeface="Tahoma"/>
              </a:rPr>
              <a:t>Module </a:t>
            </a:r>
            <a:r>
              <a:rPr lang="en-GB" sz="1600" dirty="0" smtClean="0">
                <a:solidFill>
                  <a:schemeClr val="bg1"/>
                </a:solidFill>
                <a:latin typeface="Tahoma"/>
                <a:cs typeface="Tahoma"/>
              </a:rPr>
              <a:t>C5 </a:t>
            </a:r>
            <a:r>
              <a:rPr lang="en-GB" sz="1600" dirty="0">
                <a:solidFill>
                  <a:schemeClr val="bg1"/>
                </a:solidFill>
                <a:latin typeface="Tahoma"/>
                <a:cs typeface="Tahoma"/>
              </a:rPr>
              <a:t>– </a:t>
            </a:r>
            <a:r>
              <a:rPr lang="en-GB" sz="1600" dirty="0" smtClean="0">
                <a:solidFill>
                  <a:schemeClr val="bg1"/>
                </a:solidFill>
                <a:latin typeface="Tahoma"/>
                <a:cs typeface="Tahoma"/>
              </a:rPr>
              <a:t>Sphere </a:t>
            </a:r>
            <a:r>
              <a:rPr lang="en-GB" sz="1600" dirty="0">
                <a:solidFill>
                  <a:schemeClr val="bg1"/>
                </a:solidFill>
                <a:latin typeface="Tahoma"/>
                <a:cs typeface="Tahoma"/>
              </a:rPr>
              <a:t>Training Package </a:t>
            </a:r>
            <a:r>
              <a:rPr lang="en-GB" sz="1600" dirty="0" smtClean="0">
                <a:solidFill>
                  <a:schemeClr val="bg1"/>
                </a:solidFill>
                <a:latin typeface="Tahoma"/>
                <a:cs typeface="Tahoma"/>
              </a:rPr>
              <a:t>2015</a:t>
            </a:r>
            <a:endParaRPr lang="en-GB" sz="1600" dirty="0">
              <a:solidFill>
                <a:schemeClr val="bg1"/>
              </a:solidFill>
              <a:latin typeface="Tahoma"/>
              <a:cs typeface="Tahoma"/>
            </a:endParaRPr>
          </a:p>
        </p:txBody>
      </p:sp>
      <p:sp>
        <p:nvSpPr>
          <p:cNvPr id="6" name="TextBox 5"/>
          <p:cNvSpPr txBox="1"/>
          <p:nvPr/>
        </p:nvSpPr>
        <p:spPr>
          <a:xfrm>
            <a:off x="1517254" y="2388016"/>
            <a:ext cx="6111628" cy="429220"/>
          </a:xfrm>
          <a:prstGeom prst="rect">
            <a:avLst/>
          </a:prstGeom>
          <a:noFill/>
        </p:spPr>
        <p:txBody>
          <a:bodyPr wrap="square" lIns="0" tIns="0" rIns="0" bIns="0" rtlCol="0">
            <a:spAutoFit/>
          </a:bodyPr>
          <a:lstStyle/>
          <a:p>
            <a:pPr algn="ctr">
              <a:lnSpc>
                <a:spcPct val="110000"/>
              </a:lnSpc>
            </a:pPr>
            <a:r>
              <a:rPr lang="fa-IR" sz="2800" b="1" dirty="0" smtClean="0">
                <a:solidFill>
                  <a:schemeClr val="tx2"/>
                </a:solidFill>
                <a:latin typeface="Tahoma"/>
                <a:cs typeface="Tahoma"/>
              </a:rPr>
              <a:t>اسفیر و پنج معاشر آن </a:t>
            </a:r>
            <a:endParaRPr lang="en-GB" sz="2800" b="1" dirty="0">
              <a:solidFill>
                <a:schemeClr val="tx2"/>
              </a:solidFill>
              <a:latin typeface="Tahoma"/>
              <a:cs typeface="Tahoma"/>
            </a:endParaRPr>
          </a:p>
        </p:txBody>
      </p:sp>
      <p:pic>
        <p:nvPicPr>
          <p:cNvPr id="9" name="Picture 8" descr="Sphere-Project-Logo-Standard-No-Tagline-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655" y="523525"/>
            <a:ext cx="2739825" cy="1109629"/>
          </a:xfrm>
          <a:prstGeom prst="rect">
            <a:avLst/>
          </a:prstGeom>
        </p:spPr>
      </p:pic>
      <p:sp>
        <p:nvSpPr>
          <p:cNvPr id="7" name="Title 1"/>
          <p:cNvSpPr txBox="1">
            <a:spLocks/>
          </p:cNvSpPr>
          <p:nvPr/>
        </p:nvSpPr>
        <p:spPr>
          <a:xfrm>
            <a:off x="1704783" y="4052922"/>
            <a:ext cx="5736579" cy="1180338"/>
          </a:xfrm>
          <a:prstGeom prst="rect">
            <a:avLst/>
          </a:prstGeom>
          <a:noFill/>
        </p:spPr>
        <p:txBody>
          <a:bodyPr anchor="t" anchorCtr="0">
            <a:noAutofit/>
          </a:bodyPr>
          <a:lstStyle>
            <a:lvl1pPr algn="ctr" defTabSz="457200" rtl="0" eaLnBrk="1" latinLnBrk="0" hangingPunct="1">
              <a:lnSpc>
                <a:spcPct val="90000"/>
              </a:lnSpc>
              <a:spcBef>
                <a:spcPct val="0"/>
              </a:spcBef>
              <a:buNone/>
              <a:defRPr sz="4000" b="1" kern="1200" baseline="0">
                <a:solidFill>
                  <a:schemeClr val="bg2"/>
                </a:solidFill>
                <a:latin typeface="+mj-lt"/>
                <a:ea typeface="+mj-ea"/>
                <a:cs typeface="Lucida Sans Regular"/>
              </a:defRPr>
            </a:lvl1pPr>
          </a:lstStyle>
          <a:p>
            <a:pPr rtl="1">
              <a:lnSpc>
                <a:spcPct val="100000"/>
              </a:lnSpc>
            </a:pPr>
            <a:r>
              <a:rPr lang="fa-IR" sz="2400" b="0" i="1" dirty="0" smtClean="0">
                <a:solidFill>
                  <a:schemeClr val="accent1"/>
                </a:solidFill>
                <a:latin typeface="Tahoma"/>
                <a:cs typeface="Tahoma"/>
              </a:rPr>
              <a:t>چه  کسانی هستند و چطور یکدیگر را کامل می کنند؟</a:t>
            </a:r>
            <a:endParaRPr lang="en-GB" sz="2400" b="0" i="1" dirty="0">
              <a:solidFill>
                <a:schemeClr val="accent1"/>
              </a:solidFill>
              <a:latin typeface="Tahoma"/>
              <a:cs typeface="Tahoma"/>
            </a:endParaRPr>
          </a:p>
        </p:txBody>
      </p:sp>
    </p:spTree>
    <p:extLst>
      <p:ext uri="{BB962C8B-B14F-4D97-AF65-F5344CB8AC3E}">
        <p14:creationId xmlns:p14="http://schemas.microsoft.com/office/powerpoint/2010/main" val="3407902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316" y="1401391"/>
            <a:ext cx="1599092" cy="2265608"/>
          </a:xfrm>
          <a:prstGeom prst="rect">
            <a:avLst/>
          </a:prstGeom>
        </p:spPr>
      </p:pic>
      <p:sp>
        <p:nvSpPr>
          <p:cNvPr id="2" name="Title 1"/>
          <p:cNvSpPr>
            <a:spLocks noGrp="1"/>
          </p:cNvSpPr>
          <p:nvPr>
            <p:ph type="title"/>
          </p:nvPr>
        </p:nvSpPr>
        <p:spPr/>
        <p:txBody>
          <a:bodyPr/>
          <a:lstStyle/>
          <a:p>
            <a:pPr algn="r" rtl="1"/>
            <a:r>
              <a:rPr lang="fa-IR" sz="2400" dirty="0" smtClean="0"/>
              <a:t>حداقل استانداردهای بازیابی </a:t>
            </a:r>
            <a:r>
              <a:rPr lang="fa-IR" sz="2400" dirty="0"/>
              <a:t>اقتصادی </a:t>
            </a:r>
            <a:r>
              <a:rPr lang="en-US" sz="2400" dirty="0"/>
              <a:t>(MERS)</a:t>
            </a:r>
            <a:endParaRPr lang="en-GB" sz="2600" dirty="0"/>
          </a:p>
        </p:txBody>
      </p:sp>
      <p:sp>
        <p:nvSpPr>
          <p:cNvPr id="3" name="Content Placeholder 2"/>
          <p:cNvSpPr>
            <a:spLocks noGrp="1"/>
          </p:cNvSpPr>
          <p:nvPr>
            <p:ph idx="1"/>
          </p:nvPr>
        </p:nvSpPr>
        <p:spPr>
          <a:xfrm>
            <a:off x="232638" y="1340442"/>
            <a:ext cx="7130270" cy="4785722"/>
          </a:xfrm>
        </p:spPr>
        <p:txBody>
          <a:bodyPr/>
          <a:lstStyle/>
          <a:p>
            <a:pPr marL="363538" lvl="1" indent="-363538" algn="r" rtl="1">
              <a:spcBef>
                <a:spcPts val="800"/>
              </a:spcBef>
            </a:pPr>
            <a:r>
              <a:rPr lang="fa-IR" sz="1600" dirty="0" smtClean="0"/>
              <a:t>ویرایش اول به دنبال یک فرایند گسترده مشورتی، آزمایش میدانی و مشورت منطقه ای در سال 2009 منتشر شد. ویرایش دوم با مشارکت 63 نهاد بشردوستانه، سازمانهای غیردولتی و بیش از 100 نفر از شاغلین این حوزه منتشر شد. </a:t>
            </a:r>
          </a:p>
          <a:p>
            <a:pPr marL="363538" lvl="1" indent="-363538" algn="r" rtl="1">
              <a:spcBef>
                <a:spcPts val="800"/>
              </a:spcBef>
            </a:pPr>
            <a:r>
              <a:rPr lang="fa-IR" sz="1600" dirty="0" smtClean="0"/>
              <a:t>برنامه آموزش آموزشگران </a:t>
            </a:r>
            <a:r>
              <a:rPr lang="en-US" sz="1600" dirty="0" smtClean="0"/>
              <a:t>MERS</a:t>
            </a:r>
            <a:r>
              <a:rPr lang="fa-IR" sz="1600" dirty="0" smtClean="0"/>
              <a:t> یک شبکه جهانی از آموزشگران و متخصصین مستقر ساخته تا </a:t>
            </a:r>
            <a:r>
              <a:rPr lang="en-US" sz="1600" dirty="0" smtClean="0"/>
              <a:t>MERS</a:t>
            </a:r>
            <a:r>
              <a:rPr lang="fa-IR" sz="1600" dirty="0" smtClean="0"/>
              <a:t> را در سراسر دنیا معرفی کند. </a:t>
            </a:r>
          </a:p>
          <a:p>
            <a:pPr marL="363538" lvl="1" indent="-363538" algn="r" rtl="1">
              <a:spcBef>
                <a:spcPts val="800"/>
              </a:spcBef>
            </a:pPr>
            <a:r>
              <a:rPr lang="fa-IR" sz="1600" dirty="0" smtClean="0"/>
              <a:t>این کتاب یک راهنمای مرجع در خصوص بازیابی اقتصادی در شرایط بعد از بحران بوده و شامل استانداردهای اصلی، استانداردهای ارزیابی و تجزیه و تحلیل و 4 استاندارد فنی است: خدمات مالی، دارایی های مولد، ایجاد فرصت شغلی و گسترش سرمایه گذاری است. </a:t>
            </a:r>
          </a:p>
          <a:p>
            <a:pPr marL="363538" lvl="1" indent="-363538" algn="r" rtl="1">
              <a:spcBef>
                <a:spcPts val="800"/>
              </a:spcBef>
            </a:pPr>
            <a:r>
              <a:rPr lang="fa-IR" sz="1600" dirty="0" smtClean="0"/>
              <a:t>استانداردها به دنبال ترویج شمول برنامه ریزی بازیابی اقتصادی بلند مدت در همه برنامه های پاسخ اضطراری می باشد تا به مردم فاجعه زده کمک کنند تا معیشت خود را مجددا به دست آورده و برای خود و خانواده خود یک زندگی با عزت و کرامت انسانی فراهم نمایند. </a:t>
            </a:r>
          </a:p>
          <a:p>
            <a:pPr marL="363538" lvl="1" indent="-363538" algn="r" rtl="1">
              <a:spcBef>
                <a:spcPts val="800"/>
              </a:spcBef>
            </a:pPr>
            <a:r>
              <a:rPr lang="fa-IR" sz="1600" dirty="0" smtClean="0"/>
              <a:t>با هدف بهبود کیفیت و پاسخگویی برنامه ریزیهای بازیابی اقتصادی، در شرایط بعد از بحران. </a:t>
            </a:r>
          </a:p>
          <a:p>
            <a:pPr marL="363538" lvl="1" indent="-363538" algn="r" rtl="1">
              <a:spcBef>
                <a:spcPts val="800"/>
              </a:spcBef>
            </a:pPr>
            <a:r>
              <a:rPr lang="fa-IR" sz="1600" dirty="0" smtClean="0"/>
              <a:t>ترجمه شده به اسپانیایی، فرانسه و عربی. </a:t>
            </a:r>
          </a:p>
        </p:txBody>
      </p:sp>
      <p:sp>
        <p:nvSpPr>
          <p:cNvPr id="4" name="Footer Placeholder 3"/>
          <p:cNvSpPr>
            <a:spLocks noGrp="1"/>
          </p:cNvSpPr>
          <p:nvPr>
            <p:ph type="ftr" sz="quarter" idx="3"/>
          </p:nvPr>
        </p:nvSpPr>
        <p:spPr/>
        <p:txBody>
          <a:bodyPr/>
          <a:lstStyle/>
          <a:p>
            <a:r>
              <a:rPr lang="en-GB" dirty="0" smtClean="0"/>
              <a:t>Module C5 – Sphere and its four companions</a:t>
            </a:r>
          </a:p>
          <a:p>
            <a:r>
              <a:rPr lang="en-GB" dirty="0" smtClean="0"/>
              <a:t>Sphere Training Package 2015</a:t>
            </a:r>
          </a:p>
        </p:txBody>
      </p:sp>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333" y="5429249"/>
            <a:ext cx="1841524" cy="62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0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1081760"/>
          </a:xfrm>
        </p:spPr>
        <p:txBody>
          <a:bodyPr/>
          <a:lstStyle/>
          <a:p>
            <a:pPr algn="r" rtl="1"/>
            <a:r>
              <a:rPr lang="en-US" sz="2400" dirty="0" err="1"/>
              <a:t>CaLP</a:t>
            </a:r>
            <a:r>
              <a:rPr lang="fa-IR" sz="2400" dirty="0"/>
              <a:t>: حداقل ملزومات برای تجزیه و تحلیل بازار در </a:t>
            </a:r>
            <a:r>
              <a:rPr lang="fa-IR" sz="2400" dirty="0" smtClean="0"/>
              <a:t>شرایط اضطراری</a:t>
            </a:r>
            <a:endParaRPr lang="en-GB" sz="2600" dirty="0"/>
          </a:p>
        </p:txBody>
      </p:sp>
      <p:sp>
        <p:nvSpPr>
          <p:cNvPr id="3" name="Content Placeholder 2"/>
          <p:cNvSpPr>
            <a:spLocks noGrp="1"/>
          </p:cNvSpPr>
          <p:nvPr>
            <p:ph idx="1"/>
          </p:nvPr>
        </p:nvSpPr>
        <p:spPr>
          <a:xfrm>
            <a:off x="239153" y="1477180"/>
            <a:ext cx="7034858" cy="4785722"/>
          </a:xfrm>
        </p:spPr>
        <p:txBody>
          <a:bodyPr/>
          <a:lstStyle/>
          <a:p>
            <a:pPr marL="363538" lvl="1" indent="-363538" algn="r" rtl="1">
              <a:spcBef>
                <a:spcPts val="800"/>
              </a:spcBef>
            </a:pPr>
            <a:r>
              <a:rPr lang="en-US" sz="1600" dirty="0" smtClean="0"/>
              <a:t>Cash learning partnership </a:t>
            </a:r>
            <a:r>
              <a:rPr lang="fa-IR" sz="1600" dirty="0" smtClean="0"/>
              <a:t> (</a:t>
            </a:r>
            <a:r>
              <a:rPr lang="en-US" sz="1600" dirty="0" err="1" smtClean="0"/>
              <a:t>CaLP</a:t>
            </a:r>
            <a:r>
              <a:rPr lang="fa-IR" sz="1600" dirty="0" smtClean="0"/>
              <a:t>) یک شراکت جهانی از نقش آفرینان بشردوست در سیاست گذاری، تمرین و تحقیق در برنامه ریزی انتقال پول نقد می باشد. </a:t>
            </a:r>
          </a:p>
          <a:p>
            <a:pPr marL="363538" lvl="1" indent="-363538" algn="r" rtl="1">
              <a:spcBef>
                <a:spcPts val="800"/>
              </a:spcBef>
            </a:pPr>
            <a:r>
              <a:rPr lang="fa-IR" sz="1600" dirty="0" smtClean="0"/>
              <a:t>بیش از 150 سازمان و بیش از 5000 نفر در بخش بشردوستانه در خلال فاز تدوین </a:t>
            </a:r>
            <a:r>
              <a:rPr lang="en-US" sz="1600" dirty="0" err="1" smtClean="0"/>
              <a:t>caLP</a:t>
            </a:r>
            <a:r>
              <a:rPr lang="fa-IR" sz="1600" dirty="0" smtClean="0"/>
              <a:t> مورد مشورت قرار گرفتند.</a:t>
            </a:r>
          </a:p>
          <a:p>
            <a:pPr marL="363538" lvl="1" indent="-363538" algn="r" rtl="1">
              <a:spcBef>
                <a:spcPts val="800"/>
              </a:spcBef>
            </a:pPr>
            <a:r>
              <a:rPr lang="en-US" sz="1600" dirty="0" err="1" smtClean="0"/>
              <a:t>CaLP</a:t>
            </a:r>
            <a:r>
              <a:rPr lang="fa-IR" sz="1600" dirty="0" smtClean="0"/>
              <a:t> مبتنی بر یادگیری، به اشتراک گذاشتن دانش، شبکه سازی و هماهنگی در خصوص استفاده بموقع و مناسب از برنامه ریزی انتقال پول نقد(</a:t>
            </a:r>
            <a:r>
              <a:rPr lang="en-US" sz="1600" dirty="0" smtClean="0"/>
              <a:t>CTP</a:t>
            </a:r>
            <a:r>
              <a:rPr lang="fa-IR" sz="1600" dirty="0" smtClean="0"/>
              <a:t>) پاسخ بشردوستانه می باشد. </a:t>
            </a:r>
          </a:p>
          <a:p>
            <a:pPr marL="363538" lvl="1" indent="-363538" algn="r" rtl="1">
              <a:spcBef>
                <a:spcPts val="800"/>
              </a:spcBef>
            </a:pPr>
            <a:r>
              <a:rPr lang="fa-IR" sz="1600" dirty="0" smtClean="0"/>
              <a:t>هدف ترویج برنامه ریزی مناسب، بموقع و باکیفیت پرداخت پول و کوپن در پاسخ بشردوستانه می باشد، طوری که سازمانهای بشردوستانه بتوانند در دستیابی به نیازهای مختلف مردم فاجعه زده، کارآمدتر باشند. </a:t>
            </a:r>
          </a:p>
          <a:p>
            <a:pPr marL="363538" lvl="1" indent="-363538" algn="r" rtl="1">
              <a:spcBef>
                <a:spcPts val="800"/>
              </a:spcBef>
            </a:pPr>
            <a:r>
              <a:rPr lang="en-US" sz="1600" dirty="0" err="1" smtClean="0"/>
              <a:t>CaLP</a:t>
            </a:r>
            <a:r>
              <a:rPr lang="fa-IR" sz="1600" dirty="0" smtClean="0"/>
              <a:t> بر چهار موضوع کلیدی تمرکز دارد: </a:t>
            </a:r>
          </a:p>
          <a:p>
            <a:pPr marL="904875" lvl="2" indent="-363538" algn="r" rtl="1">
              <a:spcBef>
                <a:spcPts val="800"/>
              </a:spcBef>
            </a:pPr>
            <a:r>
              <a:rPr lang="fa-IR" sz="1600" dirty="0" smtClean="0"/>
              <a:t>حوزه ارزیابی </a:t>
            </a:r>
          </a:p>
          <a:p>
            <a:pPr marL="904875" lvl="2" indent="-363538" algn="r" rtl="1">
              <a:spcBef>
                <a:spcPts val="800"/>
              </a:spcBef>
            </a:pPr>
            <a:r>
              <a:rPr lang="fa-IR" sz="1600" dirty="0" smtClean="0"/>
              <a:t>تجزیه و تحلیل </a:t>
            </a:r>
          </a:p>
          <a:p>
            <a:pPr marL="904875" lvl="2" indent="-363538" algn="r" rtl="1">
              <a:spcBef>
                <a:spcPts val="800"/>
              </a:spcBef>
            </a:pPr>
            <a:r>
              <a:rPr lang="fa-IR" sz="1600" dirty="0" smtClean="0"/>
              <a:t>جمع آوری داده </a:t>
            </a:r>
          </a:p>
          <a:p>
            <a:pPr marL="904875" lvl="2" indent="-363538" algn="r" rtl="1">
              <a:spcBef>
                <a:spcPts val="800"/>
              </a:spcBef>
            </a:pPr>
            <a:r>
              <a:rPr lang="fa-IR" sz="1600" dirty="0" smtClean="0"/>
              <a:t>پایش و حصول اطمینان از صحت داده</a:t>
            </a:r>
            <a:endParaRPr lang="en-GB" sz="1600" dirty="0" smtClean="0"/>
          </a:p>
        </p:txBody>
      </p:sp>
      <p:sp>
        <p:nvSpPr>
          <p:cNvPr id="4" name="Footer Placeholder 3"/>
          <p:cNvSpPr>
            <a:spLocks noGrp="1"/>
          </p:cNvSpPr>
          <p:nvPr>
            <p:ph type="ftr" sz="quarter" idx="3"/>
          </p:nvPr>
        </p:nvSpPr>
        <p:spPr>
          <a:xfrm>
            <a:off x="182880" y="6400062"/>
            <a:ext cx="6302244" cy="365125"/>
          </a:xfrm>
        </p:spPr>
        <p:txBody>
          <a:bodyPr/>
          <a:lstStyle/>
          <a:p>
            <a:r>
              <a:rPr lang="en-GB" dirty="0" smtClean="0"/>
              <a:t>Module C5 – Sphere and its four companions</a:t>
            </a:r>
          </a:p>
          <a:p>
            <a:r>
              <a:rPr lang="en-GB" dirty="0" smtClean="0"/>
              <a:t>Sphere Training Package 2015</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059" y="1477180"/>
            <a:ext cx="1412790" cy="201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srcRect/>
          <a:stretch>
            <a:fillRect/>
          </a:stretch>
        </p:blipFill>
        <p:spPr bwMode="auto">
          <a:xfrm>
            <a:off x="7492059" y="5072863"/>
            <a:ext cx="1509266" cy="586937"/>
          </a:xfrm>
          <a:prstGeom prst="rect">
            <a:avLst/>
          </a:prstGeom>
          <a:noFill/>
          <a:ln w="9525">
            <a:noFill/>
            <a:miter lim="800000"/>
            <a:headEnd/>
            <a:tailEnd/>
          </a:ln>
          <a:effectLst/>
        </p:spPr>
      </p:pic>
    </p:spTree>
    <p:extLst>
      <p:ext uri="{BB962C8B-B14F-4D97-AF65-F5344CB8AC3E}">
        <p14:creationId xmlns:p14="http://schemas.microsoft.com/office/powerpoint/2010/main" val="32761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1" y="0"/>
            <a:ext cx="8349174" cy="1081760"/>
          </a:xfrm>
        </p:spPr>
        <p:txBody>
          <a:bodyPr/>
          <a:lstStyle/>
          <a:p>
            <a:pPr lvl="0" algn="r" rtl="1"/>
            <a:r>
              <a:rPr lang="fa-IR" cap="all" dirty="0" smtClean="0"/>
              <a:t>اسفیر و همراهان: «شرکای استانداردهای جهانی بشردوستانه»</a:t>
            </a:r>
            <a:endParaRPr lang="fr-FR" dirty="0"/>
          </a:p>
        </p:txBody>
      </p:sp>
      <p:sp>
        <p:nvSpPr>
          <p:cNvPr id="3" name="Espace réservé du contenu 2"/>
          <p:cNvSpPr>
            <a:spLocks noGrp="1"/>
          </p:cNvSpPr>
          <p:nvPr>
            <p:ph idx="1"/>
          </p:nvPr>
        </p:nvSpPr>
        <p:spPr/>
        <p:txBody>
          <a:bodyPr/>
          <a:lstStyle/>
          <a:p>
            <a:pPr algn="just" rtl="1"/>
            <a:r>
              <a:rPr lang="fa-IR" dirty="0" smtClean="0"/>
              <a:t>پروژه اسفیر و استانداردهای همراه آن به دنبال توسعه بیشتر همکاریها، تقویت ارتباطات و ایجاد فضایی برای گسترش مشارکت به منظور در برگرفتن سایر ابتکارعملهای استانداردهای بشردوستانه هستند. </a:t>
            </a:r>
          </a:p>
          <a:p>
            <a:pPr algn="r" rtl="1"/>
            <a:endParaRPr lang="fa-IR" dirty="0" smtClean="0"/>
          </a:p>
          <a:p>
            <a:pPr algn="just" rtl="1"/>
            <a:r>
              <a:rPr lang="fa-IR" dirty="0" smtClean="0"/>
              <a:t>به تازگی یک هماهنگ کننده برای پیگیری این موضوع به کار گرفته شده است. </a:t>
            </a:r>
            <a:endParaRPr lang="en-US" dirty="0" smtClean="0"/>
          </a:p>
          <a:p>
            <a:pPr algn="just" rtl="1"/>
            <a:r>
              <a:rPr lang="fa-IR" dirty="0" smtClean="0"/>
              <a:t>استانداردهایی که مقدمتاً در این شراکت پیشنهادی همراه شده اند شامل حداقل استانداردهای حمایت کودک </a:t>
            </a:r>
            <a:r>
              <a:rPr lang="en-US" dirty="0" smtClean="0"/>
              <a:t>(CPMS)</a:t>
            </a:r>
            <a:r>
              <a:rPr lang="fa-IR" dirty="0" smtClean="0"/>
              <a:t>، حداقل استانداردهای آموزش </a:t>
            </a:r>
            <a:r>
              <a:rPr lang="en-US" dirty="0" smtClean="0"/>
              <a:t>(INEE)</a:t>
            </a:r>
            <a:r>
              <a:rPr lang="fa-IR" dirty="0" smtClean="0"/>
              <a:t>،</a:t>
            </a:r>
            <a:r>
              <a:rPr lang="en-US" dirty="0" smtClean="0"/>
              <a:t> </a:t>
            </a:r>
            <a:r>
              <a:rPr lang="fa-IR" dirty="0" smtClean="0"/>
              <a:t>استانداردها و دستورالعمل شرایط اضطراری دام </a:t>
            </a:r>
            <a:r>
              <a:rPr lang="en-US" dirty="0" smtClean="0"/>
              <a:t>(LEGS)</a:t>
            </a:r>
            <a:r>
              <a:rPr lang="fa-IR" dirty="0" smtClean="0"/>
              <a:t>، حداقل استانداردهای بازیابی اقتصادی </a:t>
            </a:r>
            <a:r>
              <a:rPr lang="en-US" dirty="0" smtClean="0"/>
              <a:t>(MERS)</a:t>
            </a:r>
            <a:r>
              <a:rPr lang="fa-IR" dirty="0" smtClean="0"/>
              <a:t>، و حداقل استانداردهای اسفیر می باشند. سایر استانداردهای مرتبط نیز مایل به پیوستن به این شراکت هستند. </a:t>
            </a:r>
          </a:p>
          <a:p>
            <a:pPr algn="r" rtl="1"/>
            <a:endParaRPr lang="fa-IR" dirty="0" smtClean="0"/>
          </a:p>
        </p:txBody>
      </p:sp>
      <p:sp>
        <p:nvSpPr>
          <p:cNvPr id="4" name="Espace réservé du pied de page 3"/>
          <p:cNvSpPr>
            <a:spLocks noGrp="1"/>
          </p:cNvSpPr>
          <p:nvPr>
            <p:ph type="ftr" sz="quarter" idx="3"/>
          </p:nvPr>
        </p:nvSpPr>
        <p:spPr/>
        <p:txBody>
          <a:bodyPr/>
          <a:lstStyle/>
          <a:p>
            <a:r>
              <a:rPr lang="en-GB" dirty="0" smtClean="0"/>
              <a:t>Module C5 – Sphere and its four companions</a:t>
            </a:r>
          </a:p>
          <a:p>
            <a:r>
              <a:rPr lang="en-GB" dirty="0" smtClean="0"/>
              <a:t>Sphere Training Package 2015</a:t>
            </a:r>
          </a:p>
        </p:txBody>
      </p:sp>
    </p:spTree>
    <p:extLst>
      <p:ext uri="{BB962C8B-B14F-4D97-AF65-F5344CB8AC3E}">
        <p14:creationId xmlns:p14="http://schemas.microsoft.com/office/powerpoint/2010/main" val="404782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1" y="156965"/>
            <a:ext cx="8229600" cy="1081760"/>
          </a:xfrm>
        </p:spPr>
        <p:txBody>
          <a:bodyPr/>
          <a:lstStyle/>
          <a:p>
            <a:pPr lvl="0" algn="r" rtl="1"/>
            <a:r>
              <a:rPr lang="fa-IR" cap="all" dirty="0" smtClean="0"/>
              <a:t>مشارکت استانداردهای جهانی بشردوستانه (ادامه)</a:t>
            </a:r>
            <a:br>
              <a:rPr lang="fa-IR" cap="all" dirty="0" smtClean="0"/>
            </a:br>
            <a:endParaRPr lang="fr-FR" dirty="0"/>
          </a:p>
        </p:txBody>
      </p:sp>
      <p:sp>
        <p:nvSpPr>
          <p:cNvPr id="3" name="Espace réservé du contenu 2"/>
          <p:cNvSpPr>
            <a:spLocks noGrp="1"/>
          </p:cNvSpPr>
          <p:nvPr>
            <p:ph idx="1"/>
          </p:nvPr>
        </p:nvSpPr>
        <p:spPr/>
        <p:txBody>
          <a:bodyPr/>
          <a:lstStyle/>
          <a:p>
            <a:pPr lvl="0" algn="just" rtl="1"/>
            <a:r>
              <a:rPr lang="fa-IR" dirty="0" smtClean="0"/>
              <a:t>این شراکت قصد دارد با یک صدا در خصوص موضوعات کلیدی صحبت کند و پیشرفت، یادگیری و حمایت از کاربران در سراسر خانواده گسترده استانداردهای بشردوستانه را به صورت مشترک به انجام رساند. اینطور انتظار می رود که به</a:t>
            </a:r>
            <a:r>
              <a:rPr lang="en-US" dirty="0" smtClean="0"/>
              <a:t> </a:t>
            </a:r>
            <a:r>
              <a:rPr lang="fa-IR" dirty="0" smtClean="0"/>
              <a:t>پایداری بیشتر کمک کرده و استانداردها را فراتر از مخاطبین هر یک از استانداردها به صورت جداگانه، ببرند. </a:t>
            </a:r>
          </a:p>
          <a:p>
            <a:pPr lvl="0" algn="just" rtl="1"/>
            <a:r>
              <a:rPr lang="fa-IR" dirty="0" smtClean="0"/>
              <a:t>شرکا همچنان مستقل و جدا خواهند بود و ساختار حاکمیتی، هدف و اقدامات خود را خواهند داشت. آنها در زمان </a:t>
            </a:r>
            <a:r>
              <a:rPr lang="fa-IR" u="sng" dirty="0" smtClean="0"/>
              <a:t>مناسب</a:t>
            </a:r>
            <a:r>
              <a:rPr lang="fa-IR" dirty="0" smtClean="0"/>
              <a:t> و هنگامی که احتمال </a:t>
            </a:r>
            <a:r>
              <a:rPr lang="fa-IR" u="sng" dirty="0" smtClean="0"/>
              <a:t>افزایش اثرات</a:t>
            </a:r>
            <a:r>
              <a:rPr lang="fa-IR" dirty="0" smtClean="0"/>
              <a:t> باشد، از طریق شراکت کار می کنند، و برنامه ریزی و اجرای اقدامات مشترک بر اساس این معیارها خواهد بود.</a:t>
            </a:r>
            <a:endParaRPr lang="en-GB" dirty="0" smtClean="0"/>
          </a:p>
          <a:p>
            <a:r>
              <a:rPr lang="en-GB" dirty="0"/>
              <a:t> </a:t>
            </a:r>
            <a:endParaRPr lang="fr-FR" dirty="0"/>
          </a:p>
          <a:p>
            <a:endParaRPr lang="fr-FR" dirty="0"/>
          </a:p>
        </p:txBody>
      </p:sp>
      <p:sp>
        <p:nvSpPr>
          <p:cNvPr id="4" name="Espace réservé du pied de page 3"/>
          <p:cNvSpPr>
            <a:spLocks noGrp="1"/>
          </p:cNvSpPr>
          <p:nvPr>
            <p:ph type="ftr" sz="quarter" idx="3"/>
          </p:nvPr>
        </p:nvSpPr>
        <p:spPr/>
        <p:txBody>
          <a:bodyPr/>
          <a:lstStyle/>
          <a:p>
            <a:r>
              <a:rPr lang="en-GB" smtClean="0"/>
              <a:t>Module C5 – Sphere and its four companions</a:t>
            </a:r>
          </a:p>
          <a:p>
            <a:r>
              <a:rPr lang="en-GB" smtClean="0"/>
              <a:t>Sphere Training Package 2015</a:t>
            </a:r>
            <a:endParaRPr lang="en-GB" dirty="0" smtClean="0"/>
          </a:p>
        </p:txBody>
      </p:sp>
    </p:spTree>
    <p:extLst>
      <p:ext uri="{BB962C8B-B14F-4D97-AF65-F5344CB8AC3E}">
        <p14:creationId xmlns:p14="http://schemas.microsoft.com/office/powerpoint/2010/main" val="141480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10000"/>
              </a:lnSpc>
            </a:pPr>
            <a:r>
              <a:rPr lang="fa-IR" dirty="0" smtClean="0"/>
              <a:t>اسفیر </a:t>
            </a:r>
            <a:r>
              <a:rPr lang="fa-IR" dirty="0"/>
              <a:t>و پنج </a:t>
            </a:r>
            <a:r>
              <a:rPr lang="fa-IR" dirty="0" smtClean="0"/>
              <a:t>همراه </a:t>
            </a:r>
            <a:r>
              <a:rPr lang="fa-IR" dirty="0"/>
              <a:t>آن </a:t>
            </a:r>
            <a:endParaRPr lang="en-GB" dirty="0"/>
          </a:p>
        </p:txBody>
      </p:sp>
      <p:sp>
        <p:nvSpPr>
          <p:cNvPr id="4" name="Footer Placeholder 3"/>
          <p:cNvSpPr>
            <a:spLocks noGrp="1"/>
          </p:cNvSpPr>
          <p:nvPr>
            <p:ph type="ftr" sz="quarter" idx="3"/>
          </p:nvPr>
        </p:nvSpPr>
        <p:spPr/>
        <p:txBody>
          <a:bodyPr/>
          <a:lstStyle/>
          <a:p>
            <a:r>
              <a:rPr lang="en-GB" dirty="0" smtClean="0">
                <a:solidFill>
                  <a:prstClr val="white"/>
                </a:solidFill>
              </a:rPr>
              <a:t>Module C5 – Sphere and its four companions</a:t>
            </a:r>
          </a:p>
          <a:p>
            <a:r>
              <a:rPr lang="en-GB" dirty="0" smtClean="0">
                <a:solidFill>
                  <a:prstClr val="white"/>
                </a:solidFill>
              </a:rPr>
              <a:t>Sphere Training Package 2015</a:t>
            </a:r>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17990" r="22662"/>
          <a:stretch/>
        </p:blipFill>
        <p:spPr>
          <a:xfrm>
            <a:off x="1664172" y="1121515"/>
            <a:ext cx="5279964" cy="5001887"/>
          </a:xfrm>
          <a:prstGeom prst="rect">
            <a:avLst/>
          </a:prstGeom>
        </p:spPr>
      </p:pic>
    </p:spTree>
    <p:extLst>
      <p:ext uri="{BB962C8B-B14F-4D97-AF65-F5344CB8AC3E}">
        <p14:creationId xmlns:p14="http://schemas.microsoft.com/office/powerpoint/2010/main" val="4019438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استانداردهای همراه اسفیر </a:t>
            </a:r>
            <a:r>
              <a:rPr lang="en-GB" dirty="0" smtClean="0"/>
              <a:t/>
            </a:r>
            <a:br>
              <a:rPr lang="en-GB" dirty="0" smtClean="0"/>
            </a:br>
            <a:endParaRPr lang="en-GB" dirty="0"/>
          </a:p>
        </p:txBody>
      </p:sp>
      <p:sp>
        <p:nvSpPr>
          <p:cNvPr id="3" name="Content Placeholder 2"/>
          <p:cNvSpPr>
            <a:spLocks noGrp="1"/>
          </p:cNvSpPr>
          <p:nvPr>
            <p:ph idx="1"/>
          </p:nvPr>
        </p:nvSpPr>
        <p:spPr>
          <a:xfrm>
            <a:off x="277811" y="1271580"/>
            <a:ext cx="7741097" cy="4785722"/>
          </a:xfrm>
        </p:spPr>
        <p:txBody>
          <a:bodyPr/>
          <a:lstStyle/>
          <a:p>
            <a:pPr algn="just" rtl="1">
              <a:spcBef>
                <a:spcPts val="400"/>
              </a:spcBef>
            </a:pPr>
            <a:r>
              <a:rPr lang="fa-IR" sz="1600" b="1" dirty="0" smtClean="0"/>
              <a:t>هدف: </a:t>
            </a:r>
          </a:p>
          <a:p>
            <a:pPr marL="285750" indent="-285750" algn="just" rtl="1">
              <a:spcBef>
                <a:spcPts val="400"/>
              </a:spcBef>
              <a:buFont typeface="Arial" panose="020B0604020202020204" pitchFamily="34" charset="0"/>
              <a:buChar char="•"/>
            </a:pPr>
            <a:r>
              <a:rPr lang="fa-IR" sz="1600" dirty="0" smtClean="0"/>
              <a:t>ارائه مجموعه ای از استانداردهای هماهنگ، با کاربری آسان به متخصصین حوزه بشردوستانه در خصوص کیفیت و پاسخگویی</a:t>
            </a:r>
          </a:p>
          <a:p>
            <a:pPr marL="285750" indent="-285750" algn="just" rtl="1">
              <a:spcBef>
                <a:spcPts val="400"/>
              </a:spcBef>
              <a:buFont typeface="Arial" panose="020B0604020202020204" pitchFamily="34" charset="0"/>
              <a:buChar char="•"/>
            </a:pPr>
            <a:r>
              <a:rPr lang="fa-IR" sz="1600" dirty="0" smtClean="0"/>
              <a:t>استانداردهای همراه با پوشش دادن حوزه های کلیدی دیگر از پاسخ بشردوستانه، کتاب اسفیر را کامل می کنند. </a:t>
            </a:r>
          </a:p>
          <a:p>
            <a:pPr algn="just" rtl="1">
              <a:spcBef>
                <a:spcPts val="400"/>
              </a:spcBef>
            </a:pPr>
            <a:r>
              <a:rPr lang="fa-IR" sz="1600" b="1" dirty="0" smtClean="0"/>
              <a:t>تشابهات با اسفیر: </a:t>
            </a:r>
          </a:p>
          <a:p>
            <a:pPr marL="285750" indent="-285750" algn="just" rtl="1">
              <a:spcBef>
                <a:spcPts val="400"/>
              </a:spcBef>
              <a:buFont typeface="Arial" panose="020B0604020202020204" pitchFamily="34" charset="0"/>
              <a:buChar char="•"/>
            </a:pPr>
            <a:r>
              <a:rPr lang="fa-IR" sz="1600" dirty="0" smtClean="0"/>
              <a:t>یک فرایند نوشتن و بازنگری مشورتی و مبنی بر توافق </a:t>
            </a:r>
          </a:p>
          <a:p>
            <a:pPr marL="285750" indent="-285750" algn="just" rtl="1">
              <a:spcBef>
                <a:spcPts val="400"/>
              </a:spcBef>
              <a:buFont typeface="Arial" panose="020B0604020202020204" pitchFamily="34" charset="0"/>
              <a:buChar char="•"/>
            </a:pPr>
            <a:r>
              <a:rPr lang="fa-IR" sz="1600" dirty="0" smtClean="0"/>
              <a:t>رویکرد حقوق محور </a:t>
            </a:r>
          </a:p>
          <a:p>
            <a:pPr marL="285750" indent="-285750" algn="just" rtl="1">
              <a:spcBef>
                <a:spcPts val="400"/>
              </a:spcBef>
              <a:buFont typeface="Arial" panose="020B0604020202020204" pitchFamily="34" charset="0"/>
              <a:buChar char="•"/>
            </a:pPr>
            <a:r>
              <a:rPr lang="fa-IR" sz="1600" dirty="0" smtClean="0"/>
              <a:t>ساختار: استاندارد- اقدامات کلیدی- شاخصهای کلیدی- یادداشتهای راهنما</a:t>
            </a:r>
            <a:endParaRPr lang="en-US" sz="1600" dirty="0" smtClean="0"/>
          </a:p>
          <a:p>
            <a:pPr marL="285750" indent="-285750" algn="just" rtl="1">
              <a:spcBef>
                <a:spcPts val="400"/>
              </a:spcBef>
              <a:buFont typeface="Arial" panose="020B0604020202020204" pitchFamily="34" charset="0"/>
              <a:buChar char="•"/>
            </a:pPr>
            <a:r>
              <a:rPr lang="fa-IR" sz="1600" dirty="0" smtClean="0"/>
              <a:t>ارجاع متقابل بین کتاب اسفیر و استانداردهای همراه و بین استانداردهای همراه</a:t>
            </a:r>
          </a:p>
          <a:p>
            <a:pPr algn="just" rtl="1">
              <a:spcBef>
                <a:spcPts val="400"/>
              </a:spcBef>
            </a:pPr>
            <a:r>
              <a:rPr lang="fa-IR" sz="1600" b="1" dirty="0" smtClean="0"/>
              <a:t>معاشران کنونی اسفیر : </a:t>
            </a:r>
          </a:p>
          <a:p>
            <a:pPr marL="285750" indent="-285750" algn="just" rtl="1">
              <a:spcBef>
                <a:spcPts val="400"/>
              </a:spcBef>
              <a:buFont typeface="Arial" panose="020B0604020202020204" pitchFamily="34" charset="0"/>
              <a:buChar char="•"/>
            </a:pPr>
            <a:r>
              <a:rPr lang="en-US" sz="1600" dirty="0" smtClean="0"/>
              <a:t>CPMS</a:t>
            </a:r>
            <a:r>
              <a:rPr lang="fa-IR" sz="1600" dirty="0" smtClean="0"/>
              <a:t>: حداقل استانداردهای حمایت از کودکان </a:t>
            </a:r>
          </a:p>
          <a:p>
            <a:pPr marL="285750" indent="-285750" algn="just" rtl="1">
              <a:spcBef>
                <a:spcPts val="400"/>
              </a:spcBef>
              <a:buFont typeface="Arial" panose="020B0604020202020204" pitchFamily="34" charset="0"/>
              <a:buChar char="•"/>
            </a:pPr>
            <a:r>
              <a:rPr lang="en-US" sz="1600" dirty="0" smtClean="0"/>
              <a:t>NEE</a:t>
            </a:r>
            <a:r>
              <a:rPr lang="fa-IR" sz="1600" dirty="0"/>
              <a:t>: حداقل استانداردهای </a:t>
            </a:r>
            <a:r>
              <a:rPr lang="fa-IR" sz="1600" dirty="0" smtClean="0"/>
              <a:t>آموزش- آمادگی، پاسخ، بازیابی </a:t>
            </a:r>
          </a:p>
          <a:p>
            <a:pPr marL="285750" indent="-285750" algn="just" rtl="1">
              <a:spcBef>
                <a:spcPts val="400"/>
              </a:spcBef>
              <a:buFont typeface="Arial" panose="020B0604020202020204" pitchFamily="34" charset="0"/>
              <a:buChar char="•"/>
            </a:pPr>
            <a:r>
              <a:rPr lang="en-US" sz="1600" dirty="0" smtClean="0"/>
              <a:t>LEGS</a:t>
            </a:r>
            <a:r>
              <a:rPr lang="fa-IR" sz="1600" dirty="0" smtClean="0"/>
              <a:t>: </a:t>
            </a:r>
            <a:r>
              <a:rPr lang="fa-IR" sz="1600" dirty="0"/>
              <a:t>دستورالعمل شرایط اضطراری دام </a:t>
            </a:r>
            <a:endParaRPr lang="fa-IR" sz="1600" dirty="0" smtClean="0"/>
          </a:p>
          <a:p>
            <a:pPr marL="285750" indent="-285750" algn="just" rtl="1">
              <a:spcBef>
                <a:spcPts val="400"/>
              </a:spcBef>
              <a:buFont typeface="Arial" panose="020B0604020202020204" pitchFamily="34" charset="0"/>
              <a:buChar char="•"/>
            </a:pPr>
            <a:r>
              <a:rPr lang="en-US" sz="1600" dirty="0" smtClean="0"/>
              <a:t>MERS</a:t>
            </a:r>
            <a:r>
              <a:rPr lang="fa-IR" sz="1600" dirty="0" smtClean="0"/>
              <a:t>: حداقل استانداردهای بازیابی اقتصادی</a:t>
            </a:r>
          </a:p>
          <a:p>
            <a:pPr marL="285750" indent="-285750" algn="just" rtl="1">
              <a:spcBef>
                <a:spcPts val="400"/>
              </a:spcBef>
              <a:buFont typeface="Arial" panose="020B0604020202020204" pitchFamily="34" charset="0"/>
              <a:buChar char="•"/>
            </a:pPr>
            <a:r>
              <a:rPr lang="en-US" sz="1600" dirty="0" err="1" smtClean="0"/>
              <a:t>CaLP</a:t>
            </a:r>
            <a:r>
              <a:rPr lang="fa-IR" sz="1600" dirty="0" smtClean="0"/>
              <a:t>: حداقل ملزومات برای تجزیه و تحلیل بازار در شرای اضطراری </a:t>
            </a:r>
            <a:endParaRPr lang="en-GB" sz="1600" dirty="0"/>
          </a:p>
        </p:txBody>
      </p:sp>
      <p:sp>
        <p:nvSpPr>
          <p:cNvPr id="4" name="Footer Placeholder 3"/>
          <p:cNvSpPr>
            <a:spLocks noGrp="1"/>
          </p:cNvSpPr>
          <p:nvPr>
            <p:ph type="ftr" sz="quarter" idx="3"/>
          </p:nvPr>
        </p:nvSpPr>
        <p:spPr/>
        <p:txBody>
          <a:bodyPr/>
          <a:lstStyle/>
          <a:p>
            <a:r>
              <a:rPr lang="en-GB" dirty="0" smtClean="0"/>
              <a:t>Module C5 – Sphere and its four companions</a:t>
            </a:r>
          </a:p>
          <a:p>
            <a:r>
              <a:rPr lang="en-GB" dirty="0" smtClean="0"/>
              <a:t>Sphere Training Package 2015</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8272" y="1641021"/>
            <a:ext cx="86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8297" y="2468184"/>
            <a:ext cx="46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1453" y="4398735"/>
            <a:ext cx="757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2247" y="3420760"/>
            <a:ext cx="7556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
            <a:hlinkClick r:id="rId8"/>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fr-FR"/>
          </a:p>
        </p:txBody>
      </p:sp>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6221" y="5540376"/>
            <a:ext cx="755651" cy="29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2089" name="DefaultOcx" r:id="rId2" imgW="914400" imgH="228600"/>
        </mc:Choice>
        <mc:Fallback>
          <p:control name="DefaultOcx" r:id="rId2" imgW="914400" imgH="228600">
            <p:pic>
              <p:nvPicPr>
                <p:cNvPr id="9" name="DefaultOcx"/>
                <p:cNvPicPr preferRelativeResize="0">
                  <a:picLocks noChangeArrowheads="1" noChangeShapeType="1"/>
                </p:cNvPicPr>
                <p:nvPr/>
              </p:nvPicPr>
              <p:blipFill>
                <a:blip r:embed="rId10"/>
                <a:srcRect/>
                <a:stretch>
                  <a:fillRect/>
                </a:stretch>
              </p:blipFill>
              <p:spPr bwMode="auto">
                <a:xfrm>
                  <a:off x="0" y="0"/>
                  <a:ext cx="914400" cy="22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62798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400" dirty="0" smtClean="0"/>
              <a:t>کتاب اسفیر: منشور بشردوستانه و حداقل استانداردها در پاسخ بشردوستانه </a:t>
            </a:r>
            <a:endParaRPr lang="en-GB" sz="2400" dirty="0"/>
          </a:p>
        </p:txBody>
      </p:sp>
      <p:sp>
        <p:nvSpPr>
          <p:cNvPr id="3" name="Content Placeholder 2"/>
          <p:cNvSpPr>
            <a:spLocks noGrp="1"/>
          </p:cNvSpPr>
          <p:nvPr>
            <p:ph idx="1"/>
          </p:nvPr>
        </p:nvSpPr>
        <p:spPr>
          <a:xfrm>
            <a:off x="71561" y="1340442"/>
            <a:ext cx="7346333" cy="4785722"/>
          </a:xfrm>
        </p:spPr>
        <p:txBody>
          <a:bodyPr/>
          <a:lstStyle/>
          <a:p>
            <a:pPr marL="285750" lvl="1" indent="-285750" algn="just" rtl="1">
              <a:spcBef>
                <a:spcPts val="800"/>
              </a:spcBef>
            </a:pPr>
            <a:r>
              <a:rPr lang="fa-IR" sz="1700" dirty="0" smtClean="0"/>
              <a:t>یک مجموعه شناخته شده در سطح بین المللی از اصول مشترک و حداقل استانداردهای جهانی برای بهبود کیفیت و پاسخگویی بشردوستانه</a:t>
            </a:r>
          </a:p>
          <a:p>
            <a:pPr marL="285750" lvl="1" indent="-285750" algn="just" rtl="1">
              <a:spcBef>
                <a:spcPts val="800"/>
              </a:spcBef>
            </a:pPr>
            <a:r>
              <a:rPr lang="fa-IR" sz="1700" dirty="0" smtClean="0"/>
              <a:t>نتیجه فرایند مشورتی گسترده با بخش بشردوستانه</a:t>
            </a:r>
          </a:p>
          <a:p>
            <a:pPr marL="285750" lvl="1" indent="-285750" algn="just" rtl="1">
              <a:spcBef>
                <a:spcPts val="800"/>
              </a:spcBef>
            </a:pPr>
            <a:r>
              <a:rPr lang="fa-IR" sz="1700" dirty="0" smtClean="0"/>
              <a:t>منشور بشردوستانه اصول اخلاقی و قانونی را مطرح می کند که رویکرد حقوق-محور اسفیر  بر اساس آن ساخته شده است.  </a:t>
            </a:r>
          </a:p>
          <a:p>
            <a:pPr marL="285750" lvl="1" indent="-285750" algn="just" rtl="1">
              <a:spcBef>
                <a:spcPts val="800"/>
              </a:spcBef>
            </a:pPr>
            <a:r>
              <a:rPr lang="fa-IR" sz="1700" dirty="0" smtClean="0"/>
              <a:t>حق زندگی با کرامت انسانی: استانداردها به مردم فاجعه زده کمک می کنند که نجات یابند و خود را به شرایط باثبات و با کرامت انسانی بازیابی کنند. </a:t>
            </a:r>
          </a:p>
          <a:p>
            <a:pPr marL="285750" lvl="1" indent="-285750" algn="just" rtl="1">
              <a:spcBef>
                <a:spcPts val="800"/>
              </a:spcBef>
            </a:pPr>
            <a:r>
              <a:rPr lang="fa-IR" sz="1700" dirty="0" smtClean="0"/>
              <a:t>استانداردهای اصلی و اصول حمایتی قابل بکارگیری در خصوص همه بخشهای بشردوستانه </a:t>
            </a:r>
          </a:p>
          <a:p>
            <a:pPr marL="285750" lvl="1" indent="-285750" algn="just" rtl="1">
              <a:spcBef>
                <a:spcPts val="800"/>
              </a:spcBef>
            </a:pPr>
            <a:r>
              <a:rPr lang="fa-IR" sz="1700" dirty="0" smtClean="0"/>
              <a:t>استانداردهای فنی: آب و بهداشت، امنیت غذایی و تغذیه، سرپناه و اقلام غیرخوراکی، اقدامات بهداشتی </a:t>
            </a:r>
          </a:p>
          <a:p>
            <a:pPr marL="285750" lvl="1" indent="-285750" algn="just" rtl="1">
              <a:spcBef>
                <a:spcPts val="800"/>
              </a:spcBef>
            </a:pPr>
            <a:r>
              <a:rPr lang="fa-IR" sz="1700" dirty="0" smtClean="0"/>
              <a:t>همچنین مورد استفاده در سیاستها و دستورالعملهای ملی مدیریت بلایا</a:t>
            </a:r>
          </a:p>
          <a:p>
            <a:pPr marL="285750" lvl="1" indent="-285750" algn="just" rtl="1">
              <a:spcBef>
                <a:spcPts val="800"/>
              </a:spcBef>
            </a:pPr>
            <a:r>
              <a:rPr lang="fa-IR" sz="1700" dirty="0" smtClean="0"/>
              <a:t>مالکیت وسیع- جماعت پر جنب و جوش کاربران اسفیر- تعداد زیاد ترجمه کتاب </a:t>
            </a:r>
          </a:p>
        </p:txBody>
      </p:sp>
      <p:sp>
        <p:nvSpPr>
          <p:cNvPr id="4" name="Footer Placeholder 3"/>
          <p:cNvSpPr>
            <a:spLocks noGrp="1"/>
          </p:cNvSpPr>
          <p:nvPr>
            <p:ph type="ftr" sz="quarter" idx="3"/>
          </p:nvPr>
        </p:nvSpPr>
        <p:spPr/>
        <p:txBody>
          <a:bodyPr/>
          <a:lstStyle/>
          <a:p>
            <a:r>
              <a:rPr lang="en-GB" dirty="0" smtClean="0"/>
              <a:t>Module C5 – Sphere and its four companions</a:t>
            </a:r>
          </a:p>
          <a:p>
            <a:r>
              <a:rPr lang="en-GB" dirty="0" smtClean="0"/>
              <a:t>Sphere Training Package 2015</a:t>
            </a:r>
          </a:p>
        </p:txBody>
      </p:sp>
      <p:pic>
        <p:nvPicPr>
          <p:cNvPr id="8" name="Picture 7" descr="Sphere-Handbook-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895" y="1401391"/>
            <a:ext cx="1605035" cy="2268503"/>
          </a:xfrm>
          <a:prstGeom prst="rect">
            <a:avLst/>
          </a:prstGeom>
        </p:spPr>
      </p:pic>
    </p:spTree>
    <p:extLst>
      <p:ext uri="{BB962C8B-B14F-4D97-AF65-F5344CB8AC3E}">
        <p14:creationId xmlns:p14="http://schemas.microsoft.com/office/powerpoint/2010/main" val="153196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PMS-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991" y="1401391"/>
            <a:ext cx="1605034" cy="2412884"/>
          </a:xfrm>
          <a:prstGeom prst="rect">
            <a:avLst/>
          </a:prstGeom>
        </p:spPr>
      </p:pic>
      <p:sp>
        <p:nvSpPr>
          <p:cNvPr id="2" name="Title 1"/>
          <p:cNvSpPr>
            <a:spLocks noGrp="1"/>
          </p:cNvSpPr>
          <p:nvPr>
            <p:ph type="title"/>
          </p:nvPr>
        </p:nvSpPr>
        <p:spPr/>
        <p:txBody>
          <a:bodyPr/>
          <a:lstStyle/>
          <a:p>
            <a:pPr algn="r" rtl="1"/>
            <a:r>
              <a:rPr lang="en-US" sz="2400" dirty="0"/>
              <a:t>CPMS</a:t>
            </a:r>
            <a:r>
              <a:rPr lang="fa-IR" sz="2400" dirty="0"/>
              <a:t>: حداقل استانداردهای حمایت </a:t>
            </a:r>
            <a:r>
              <a:rPr lang="fa-IR" sz="2400" dirty="0" smtClean="0"/>
              <a:t>از کودکان در اقدامات بشردوستانه </a:t>
            </a:r>
            <a:endParaRPr lang="en-GB" sz="2600" dirty="0"/>
          </a:p>
        </p:txBody>
      </p:sp>
      <p:sp>
        <p:nvSpPr>
          <p:cNvPr id="3" name="Content Placeholder 2"/>
          <p:cNvSpPr>
            <a:spLocks noGrp="1"/>
          </p:cNvSpPr>
          <p:nvPr>
            <p:ph idx="1"/>
          </p:nvPr>
        </p:nvSpPr>
        <p:spPr>
          <a:xfrm>
            <a:off x="262394" y="1340442"/>
            <a:ext cx="7004430" cy="4785722"/>
          </a:xfrm>
        </p:spPr>
        <p:txBody>
          <a:bodyPr/>
          <a:lstStyle/>
          <a:p>
            <a:pPr marL="363538" lvl="1" indent="-363538" algn="just" rtl="1"/>
            <a:r>
              <a:rPr lang="fa-IR" sz="1700" dirty="0" smtClean="0"/>
              <a:t>تهیه شده طی یک فرایند مشورتی گسترده با مشارکت بیش از 400 نفر از 30 نهاد در بیش از 40 کشور </a:t>
            </a:r>
          </a:p>
          <a:p>
            <a:pPr marL="363538" lvl="1" indent="-363538" algn="just" rtl="1"/>
            <a:r>
              <a:rPr lang="fa-IR" sz="1700" dirty="0" smtClean="0"/>
              <a:t>ارائه یک توافق مشترک در خصوص کیفیت برای حمایت از کودکان در پاسخ و آمادگی بشردوستانه</a:t>
            </a:r>
          </a:p>
          <a:p>
            <a:pPr marL="363538" lvl="1" indent="-363538" algn="just" rtl="1"/>
            <a:r>
              <a:rPr lang="fa-IR" sz="1700" dirty="0" smtClean="0"/>
              <a:t>شامل 26 استاندارد و 6 اصل. هر استاندارد  با مجموعه ای از اقدامات کلیدی (شامل شاخص ها و اهداف) و یادداشت راهنما همراه است.</a:t>
            </a:r>
          </a:p>
          <a:p>
            <a:pPr marL="363538" lvl="1" indent="-363538" algn="just" rtl="1"/>
            <a:r>
              <a:rPr lang="fa-IR" sz="1700" dirty="0" smtClean="0"/>
              <a:t> با هدف بهبود کیفیت، قابلیت پیش بینی و پاسخگویی حمایت کودکان در شرایط بشردوستانه </a:t>
            </a:r>
          </a:p>
          <a:p>
            <a:pPr marL="363538" lvl="1" indent="-363538" algn="just" rtl="1"/>
            <a:r>
              <a:rPr lang="fa-IR" sz="1700" dirty="0" smtClean="0"/>
              <a:t>تهیه شده با هدف مورد استفاده قرار گرفتن توسط کسانی که در حوزه حمایت از کودکان یا حوزه های مرتبط در اقدامات بشردوستانه مشغول به کار هستند. این امر شامل 1) افرادی که مستقیماً با کودکان، خانواده و جوامع کار می کنند، 2)برنامه ریزان و سیاست گذاران، 3) هماهنگ کنندگان، 4)حامیان مالی، 5) دانشگاهیان و 6) افراد شاغل در حوزه رسانه و ارتباطات </a:t>
            </a:r>
          </a:p>
          <a:p>
            <a:pPr marL="363538" lvl="1" indent="-363538" algn="just" rtl="1"/>
            <a:r>
              <a:rPr lang="fa-IR" sz="1700" dirty="0" smtClean="0"/>
              <a:t>ترجمه شده به زبانهای عربی و کره ای و در حال ترجمه به فرانسوی و اسپانیایی </a:t>
            </a:r>
          </a:p>
        </p:txBody>
      </p:sp>
      <p:sp>
        <p:nvSpPr>
          <p:cNvPr id="4" name="Footer Placeholder 3"/>
          <p:cNvSpPr>
            <a:spLocks noGrp="1"/>
          </p:cNvSpPr>
          <p:nvPr>
            <p:ph type="ftr" sz="quarter" idx="3"/>
          </p:nvPr>
        </p:nvSpPr>
        <p:spPr/>
        <p:txBody>
          <a:bodyPr/>
          <a:lstStyle/>
          <a:p>
            <a:r>
              <a:rPr lang="en-GB" dirty="0" smtClean="0"/>
              <a:t>Module C5 – Sphere and its four companions</a:t>
            </a:r>
          </a:p>
          <a:p>
            <a:r>
              <a:rPr lang="en-GB" dirty="0" smtClean="0"/>
              <a:t>Sphere Training Package 2015</a:t>
            </a:r>
          </a:p>
        </p:txBody>
      </p:sp>
      <p:pic>
        <p:nvPicPr>
          <p:cNvPr id="7" name="Picture 3" descr="C:\Users\mcarroll\Pictures\globalprotectionclus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772" y="5586649"/>
            <a:ext cx="1123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36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13311" y="1401390"/>
            <a:ext cx="1605035" cy="2261181"/>
          </a:xfrm>
          <a:prstGeom prst="rect">
            <a:avLst/>
          </a:prstGeom>
        </p:spPr>
      </p:pic>
      <p:sp>
        <p:nvSpPr>
          <p:cNvPr id="2" name="Title 1"/>
          <p:cNvSpPr>
            <a:spLocks noGrp="1"/>
          </p:cNvSpPr>
          <p:nvPr>
            <p:ph type="title"/>
          </p:nvPr>
        </p:nvSpPr>
        <p:spPr>
          <a:xfrm>
            <a:off x="457201" y="397564"/>
            <a:ext cx="8229600" cy="684195"/>
          </a:xfrm>
        </p:spPr>
        <p:txBody>
          <a:bodyPr/>
          <a:lstStyle/>
          <a:p>
            <a:pPr algn="r" rtl="1"/>
            <a:r>
              <a:rPr lang="en-US" sz="2400" dirty="0"/>
              <a:t>LEGS</a:t>
            </a:r>
            <a:r>
              <a:rPr lang="fa-IR" sz="2400" dirty="0"/>
              <a:t>: </a:t>
            </a:r>
            <a:r>
              <a:rPr lang="fa-IR" sz="2400" dirty="0" smtClean="0"/>
              <a:t>استانداردها و دستورالعمل </a:t>
            </a:r>
            <a:r>
              <a:rPr lang="fa-IR" sz="2400" dirty="0"/>
              <a:t>شرایط اضطراری دام </a:t>
            </a:r>
            <a:r>
              <a:rPr lang="fa-IR" sz="2600" dirty="0" smtClean="0"/>
              <a:t/>
            </a:r>
            <a:br>
              <a:rPr lang="fa-IR" sz="2600" dirty="0" smtClean="0"/>
            </a:br>
            <a:endParaRPr lang="en-GB" sz="2600" dirty="0"/>
          </a:p>
        </p:txBody>
      </p:sp>
      <p:sp>
        <p:nvSpPr>
          <p:cNvPr id="3" name="Content Placeholder 2"/>
          <p:cNvSpPr>
            <a:spLocks noGrp="1"/>
          </p:cNvSpPr>
          <p:nvPr>
            <p:ph idx="1"/>
          </p:nvPr>
        </p:nvSpPr>
        <p:spPr>
          <a:xfrm>
            <a:off x="457198" y="1340442"/>
            <a:ext cx="7056113" cy="4785722"/>
          </a:xfrm>
        </p:spPr>
        <p:txBody>
          <a:bodyPr/>
          <a:lstStyle/>
          <a:p>
            <a:pPr marL="285750" lvl="1" indent="-285750" algn="just" rtl="1"/>
            <a:r>
              <a:rPr lang="fa-IR" sz="1800" dirty="0" smtClean="0"/>
              <a:t>منتشر شده در سال 2009 به دنبال یک فرایند مشورتی گسترده، ویرایش دوم در سال 2015 در پی مشورت بیشتر و به روز رسانی </a:t>
            </a:r>
          </a:p>
          <a:p>
            <a:pPr marL="285750" lvl="1" indent="-285750" algn="just" rtl="1"/>
            <a:r>
              <a:rPr lang="fa-IR" sz="1800" dirty="0" smtClean="0"/>
              <a:t>ترجمه شده به فرانسوی، اسپانیایی و عربی </a:t>
            </a:r>
          </a:p>
          <a:p>
            <a:pPr marL="285750" lvl="1" indent="-285750" algn="just" rtl="1"/>
            <a:r>
              <a:rPr lang="fa-IR" sz="1800" dirty="0" smtClean="0"/>
              <a:t>از رویکرد حقوق-محور استفاده می کند، به ویژه حق غذا و حق زندگی استاندارد </a:t>
            </a:r>
          </a:p>
          <a:p>
            <a:pPr marL="285750" lvl="1" indent="-285750" algn="just" rtl="1"/>
            <a:r>
              <a:rPr lang="fa-IR" sz="1800" dirty="0" smtClean="0"/>
              <a:t>شامل ابزارها و راهنما برای طراحی، اجرا و ارزیابی پاسخ های معیشت مبتنی بر احشام در بلایا </a:t>
            </a:r>
          </a:p>
          <a:p>
            <a:pPr marL="285750" lvl="1" indent="-285750" algn="just" rtl="1"/>
            <a:r>
              <a:rPr lang="fa-IR" sz="1800" dirty="0" smtClean="0"/>
              <a:t>بر فرایندهای مشارکتی تأکید می کند برای شناسایی مداخلات مناسب، زمان بندی شده  قابل اجرای اضطراری که علاوه بر نجات زندگی به نجات دام نیز کمک می کند.</a:t>
            </a:r>
          </a:p>
          <a:p>
            <a:pPr marL="285750" lvl="1" indent="-285750" algn="just" rtl="1"/>
            <a:r>
              <a:rPr lang="fa-IR" sz="1800" dirty="0" smtClean="0"/>
              <a:t>برنامه آموزشی </a:t>
            </a:r>
            <a:r>
              <a:rPr lang="en-US" sz="1800" dirty="0" smtClean="0"/>
              <a:t>LEGS</a:t>
            </a:r>
            <a:r>
              <a:rPr lang="fa-IR" sz="1800" dirty="0" smtClean="0"/>
              <a:t> بر اساس دوره های منطقه ای آموزش آموزشگران، منجر به 308 آموزشگر در سراسر جهان شده است. این افراد تا کنون 156 دوره آموزشی در 32 کشور برگزار کرده اند. </a:t>
            </a:r>
          </a:p>
        </p:txBody>
      </p:sp>
      <p:sp>
        <p:nvSpPr>
          <p:cNvPr id="4" name="Footer Placeholder 3"/>
          <p:cNvSpPr>
            <a:spLocks noGrp="1"/>
          </p:cNvSpPr>
          <p:nvPr>
            <p:ph type="ftr" sz="quarter" idx="3"/>
          </p:nvPr>
        </p:nvSpPr>
        <p:spPr/>
        <p:txBody>
          <a:bodyPr/>
          <a:lstStyle/>
          <a:p>
            <a:r>
              <a:rPr lang="en-GB" dirty="0" smtClean="0"/>
              <a:t>Module C5 – Sphere and its four companions</a:t>
            </a:r>
          </a:p>
          <a:p>
            <a:r>
              <a:rPr lang="en-GB" dirty="0" smtClean="0"/>
              <a:t>Sphere Training Package 2015</a:t>
            </a:r>
          </a:p>
        </p:txBody>
      </p:sp>
    </p:spTree>
    <p:extLst>
      <p:ext uri="{BB962C8B-B14F-4D97-AF65-F5344CB8AC3E}">
        <p14:creationId xmlns:p14="http://schemas.microsoft.com/office/powerpoint/2010/main" val="200606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EE-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822" y="1401390"/>
            <a:ext cx="1605035" cy="2447739"/>
          </a:xfrm>
          <a:prstGeom prst="rect">
            <a:avLst/>
          </a:prstGeom>
        </p:spPr>
      </p:pic>
      <p:sp>
        <p:nvSpPr>
          <p:cNvPr id="2" name="Title 1"/>
          <p:cNvSpPr>
            <a:spLocks noGrp="1"/>
          </p:cNvSpPr>
          <p:nvPr>
            <p:ph type="title"/>
          </p:nvPr>
        </p:nvSpPr>
        <p:spPr/>
        <p:txBody>
          <a:bodyPr/>
          <a:lstStyle/>
          <a:p>
            <a:pPr algn="r" rtl="1"/>
            <a:r>
              <a:rPr lang="fa-IR" sz="2400" dirty="0"/>
              <a:t>حداقل استانداردهای آموزش </a:t>
            </a:r>
            <a:r>
              <a:rPr lang="en-US" sz="2400" dirty="0"/>
              <a:t>(INEE)</a:t>
            </a:r>
            <a:r>
              <a:rPr lang="fa-IR" sz="2600" dirty="0" smtClean="0"/>
              <a:t/>
            </a:r>
            <a:br>
              <a:rPr lang="fa-IR" sz="2600" dirty="0" smtClean="0"/>
            </a:br>
            <a:endParaRPr lang="en-GB" sz="2600" dirty="0"/>
          </a:p>
        </p:txBody>
      </p:sp>
      <p:sp>
        <p:nvSpPr>
          <p:cNvPr id="3" name="Content Placeholder 2"/>
          <p:cNvSpPr>
            <a:spLocks noGrp="1"/>
          </p:cNvSpPr>
          <p:nvPr>
            <p:ph idx="1"/>
          </p:nvPr>
        </p:nvSpPr>
        <p:spPr>
          <a:xfrm>
            <a:off x="170953" y="1134217"/>
            <a:ext cx="6988804" cy="4785722"/>
          </a:xfrm>
        </p:spPr>
        <p:txBody>
          <a:bodyPr/>
          <a:lstStyle/>
          <a:p>
            <a:pPr marL="363538" lvl="1" indent="-363538" algn="just" rtl="1"/>
            <a:r>
              <a:rPr lang="fa-IR" sz="1800" dirty="0" smtClean="0"/>
              <a:t>تدوین شده در سال 2004 از طریق یک فرایند مشورتی گسترده با مشارکت بیش از 2250 متخصص در حوزه آموزش. به روز رسانی شده در سال 2010، با مشارکت بیش از 1300 نفر.</a:t>
            </a:r>
          </a:p>
          <a:p>
            <a:pPr marL="363538" lvl="1" indent="-363538" algn="just" rtl="1"/>
            <a:r>
              <a:rPr lang="fa-IR" sz="1800" dirty="0" smtClean="0"/>
              <a:t>پایه گذاری شده مبنی بر چارچوب حقوق بشر، به ویژه حق آموزش به شکلی که در اسناد کلیدی حقوق بشر و منشور بشردوستی پروژه اسفیر بیان شده.</a:t>
            </a:r>
          </a:p>
          <a:p>
            <a:pPr marL="363538" lvl="1" indent="-363538" algn="just" rtl="1"/>
            <a:r>
              <a:rPr lang="fa-IR" sz="1800" dirty="0" smtClean="0"/>
              <a:t>با هدف بهبود کیفیت سیاست ها و برنامه ریزی آموزش، افزایش دسترسی به فرصتهای یادگیری ایمن و مرتبط و تضمین پاسخگویی درفراهم ساختن این خدمات در همه گامهای پاسخ اضطراری.</a:t>
            </a:r>
          </a:p>
          <a:p>
            <a:pPr marL="363538" lvl="1" indent="-363538" algn="just" rtl="1"/>
            <a:r>
              <a:rPr lang="fa-IR" sz="1800" dirty="0" smtClean="0"/>
              <a:t>این کتاب که در 22 زبان مختلف در دسترس می باشد در بیش از 110 کشور برای تقویت پاسخگویی آموزش مورد استفاده قرار گرفته است.</a:t>
            </a:r>
          </a:p>
          <a:p>
            <a:pPr marL="363538" lvl="1" indent="-363538" algn="just" rtl="1"/>
            <a:r>
              <a:rPr lang="fa-IR" sz="1800" dirty="0" smtClean="0"/>
              <a:t>این کتاب به طور گسترده ای در برنامه ریزی بحران و آمادگی، پایش و ارزیابی، ظرفیت سازی، طراحی پروژه و هماهنگی ها مورد استفاده قرار گرفته است.  </a:t>
            </a:r>
          </a:p>
        </p:txBody>
      </p:sp>
      <p:sp>
        <p:nvSpPr>
          <p:cNvPr id="4" name="Footer Placeholder 3"/>
          <p:cNvSpPr>
            <a:spLocks noGrp="1"/>
          </p:cNvSpPr>
          <p:nvPr>
            <p:ph type="ftr" sz="quarter" idx="3"/>
          </p:nvPr>
        </p:nvSpPr>
        <p:spPr/>
        <p:txBody>
          <a:bodyPr/>
          <a:lstStyle/>
          <a:p>
            <a:r>
              <a:rPr lang="en-GB" dirty="0" smtClean="0"/>
              <a:t>Module C5 – Sphere and its four companions</a:t>
            </a:r>
          </a:p>
          <a:p>
            <a:r>
              <a:rPr lang="en-GB" dirty="0" smtClean="0"/>
              <a:t>Sphere Training Package 2015</a:t>
            </a:r>
          </a:p>
        </p:txBody>
      </p:sp>
      <p:pic>
        <p:nvPicPr>
          <p:cNvPr id="7" name="Picture 3" descr="INEELogo_2012_mul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6292" y="5627906"/>
            <a:ext cx="3624944" cy="51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54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here">
  <a:themeElements>
    <a:clrScheme name="Sphere">
      <a:dk1>
        <a:sysClr val="windowText" lastClr="000000"/>
      </a:dk1>
      <a:lt1>
        <a:sysClr val="window" lastClr="FFFFFF"/>
      </a:lt1>
      <a:dk2>
        <a:srgbClr val="004386"/>
      </a:dk2>
      <a:lt2>
        <a:srgbClr val="87B91D"/>
      </a:lt2>
      <a:accent1>
        <a:srgbClr val="579305"/>
      </a:accent1>
      <a:accent2>
        <a:srgbClr val="C80F3F"/>
      </a:accent2>
      <a:accent3>
        <a:srgbClr val="FBAD18"/>
      </a:accent3>
      <a:accent4>
        <a:srgbClr val="E4028C"/>
      </a:accent4>
      <a:accent5>
        <a:srgbClr val="4BACC6"/>
      </a:accent5>
      <a:accent6>
        <a:srgbClr val="F79646"/>
      </a:accent6>
      <a:hlink>
        <a:srgbClr val="004386"/>
      </a:hlink>
      <a:folHlink>
        <a:srgbClr val="00438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Sphere.thmx</Template>
  <TotalTime>5011</TotalTime>
  <Words>1527</Words>
  <Application>Microsoft Office PowerPoint</Application>
  <PresentationFormat>On-screen Show (4:3)</PresentationFormat>
  <Paragraphs>102</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Lucida Grande</vt:lpstr>
      <vt:lpstr>Lucida Sans Regular</vt:lpstr>
      <vt:lpstr>Tahoma</vt:lpstr>
      <vt:lpstr>Sphere</vt:lpstr>
      <vt:lpstr>PowerPoint Presentation</vt:lpstr>
      <vt:lpstr>اسفیر و همراهان: «شرکای استانداردهای جهانی بشردوستانه»</vt:lpstr>
      <vt:lpstr>مشارکت استانداردهای جهانی بشردوستانه (ادامه) </vt:lpstr>
      <vt:lpstr>اسفیر و پنج همراه آن </vt:lpstr>
      <vt:lpstr>استانداردهای همراه اسفیر  </vt:lpstr>
      <vt:lpstr>کتاب اسفیر: منشور بشردوستانه و حداقل استانداردها در پاسخ بشردوستانه </vt:lpstr>
      <vt:lpstr>CPMS: حداقل استانداردهای حمایت از کودکان در اقدامات بشردوستانه </vt:lpstr>
      <vt:lpstr>LEGS: استانداردها و دستورالعمل شرایط اضطراری دام  </vt:lpstr>
      <vt:lpstr>حداقل استانداردهای آموزش (INEE) </vt:lpstr>
      <vt:lpstr>حداقل استانداردهای بازیابی اقتصادی (MERS)</vt:lpstr>
      <vt:lpstr>CaLP: حداقل ملزومات برای تجزیه و تحلیل بازار در شرایط اضطراری</vt:lpstr>
    </vt:vector>
  </TitlesOfParts>
  <Company>Word Smiths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Smith</dc:creator>
  <cp:lastModifiedBy>Samira Bavand</cp:lastModifiedBy>
  <cp:revision>262</cp:revision>
  <dcterms:created xsi:type="dcterms:W3CDTF">2014-12-22T15:37:12Z</dcterms:created>
  <dcterms:modified xsi:type="dcterms:W3CDTF">2016-05-25T19:21:16Z</dcterms:modified>
</cp:coreProperties>
</file>