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79">
          <p15:clr>
            <a:srgbClr val="A4A3A4"/>
          </p15:clr>
        </p15:guide>
        <p15:guide id="3" orient="horz" pos="2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9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7975" autoAdjust="0"/>
  </p:normalViewPr>
  <p:slideViewPr>
    <p:cSldViewPr snapToGrid="0" snapToObjects="1" showGuides="1">
      <p:cViewPr>
        <p:scale>
          <a:sx n="80" d="100"/>
          <a:sy n="80" d="100"/>
        </p:scale>
        <p:origin x="-1074" y="162"/>
      </p:cViewPr>
      <p:guideLst>
        <p:guide orient="horz" pos="2160"/>
        <p:guide orient="horz" pos="2174"/>
        <p:guide pos="287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D00D02-7ECE-9F4A-852C-3CC24F2A1FF4}" type="datetimeFigureOut">
              <a:rPr lang="en-US" smtClean="0"/>
              <a:t>5/19/2016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FACE20-B907-3F45-B620-82B0DC37CA69}" type="slidenum">
              <a:rPr lang="en-GB" smtClean="0"/>
              <a:t>‹#›</a:t>
            </a:fld>
            <a:endParaRPr lang="en-GB"/>
          </a:p>
        </p:txBody>
      </p:sp>
    </p:spTree>
    <p:extLst>
      <p:ext uri="{BB962C8B-B14F-4D97-AF65-F5344CB8AC3E}">
        <p14:creationId xmlns:p14="http://schemas.microsoft.com/office/powerpoint/2010/main" val="3748957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DEB5D-347A-444F-90DE-1B6E2932F515}" type="datetimeFigureOut">
              <a:rPr lang="en-US" smtClean="0"/>
              <a:t>5/19/2016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D2CA1-D120-9748-B6F6-7C32249A9953}" type="slidenum">
              <a:rPr lang="en-GB" smtClean="0"/>
              <a:t>‹#›</a:t>
            </a:fld>
            <a:endParaRPr lang="en-GB"/>
          </a:p>
        </p:txBody>
      </p:sp>
    </p:spTree>
    <p:extLst>
      <p:ext uri="{BB962C8B-B14F-4D97-AF65-F5344CB8AC3E}">
        <p14:creationId xmlns:p14="http://schemas.microsoft.com/office/powerpoint/2010/main" val="26912268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the session by explaining that Sphere is not just a manual of humanitarian good practice, it is mainly and firstly a statement about rights and duties. It attempts to articulate the contents of these rights and their implications for humanitarian practice.</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1</a:t>
            </a:fld>
            <a:endParaRPr lang="en-GB"/>
          </a:p>
        </p:txBody>
      </p:sp>
    </p:spTree>
    <p:extLst>
      <p:ext uri="{BB962C8B-B14F-4D97-AF65-F5344CB8AC3E}">
        <p14:creationId xmlns:p14="http://schemas.microsoft.com/office/powerpoint/2010/main" val="322553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Wrap up the exercise explaining that the Humanitarian Charter is a moral commitment by humanitarian agencies to make every effort, despite limiting factors outside of their control, to enforce the three ‘rights’. </a:t>
            </a:r>
          </a:p>
          <a:p>
            <a:endParaRPr lang="en-GB" dirty="0" smtClean="0"/>
          </a:p>
          <a:p>
            <a:r>
              <a:rPr lang="en-GB" dirty="0" smtClean="0"/>
              <a:t>Ask participants:</a:t>
            </a:r>
          </a:p>
          <a:p>
            <a:endParaRPr lang="en-GB" dirty="0" smtClean="0"/>
          </a:p>
          <a:p>
            <a:r>
              <a:rPr lang="en-GB" b="1" dirty="0" smtClean="0"/>
              <a:t>Affected state and local institutions</a:t>
            </a:r>
            <a:r>
              <a:rPr lang="en-GB" dirty="0" smtClean="0"/>
              <a:t>: primarily responsible to provide timely assistance and ensure people’s protection and security and provide support for their recovery.</a:t>
            </a:r>
          </a:p>
          <a:p>
            <a:endParaRPr lang="en-GB" dirty="0" smtClean="0"/>
          </a:p>
          <a:p>
            <a:r>
              <a:rPr lang="en-GB" b="1" dirty="0" smtClean="0"/>
              <a:t>Affected population and community</a:t>
            </a:r>
            <a:r>
              <a:rPr lang="en-GB" dirty="0" smtClean="0"/>
              <a:t>: it is primarily through their own efforts that the basic needs of people affected by disasters are met.</a:t>
            </a:r>
          </a:p>
          <a:p>
            <a:endParaRPr lang="en-GB" b="1" dirty="0" smtClean="0"/>
          </a:p>
          <a:p>
            <a:r>
              <a:rPr lang="en-GB" b="1" dirty="0" smtClean="0"/>
              <a:t>Local, national and international humanitarian agencie</a:t>
            </a:r>
            <a:r>
              <a:rPr lang="en-GB" dirty="0" smtClean="0"/>
              <a:t>s: </a:t>
            </a:r>
          </a:p>
          <a:p>
            <a:pPr marL="171450" indent="-171450">
              <a:buFont typeface="Arial"/>
              <a:buChar char="•"/>
            </a:pPr>
            <a:r>
              <a:rPr lang="en-GB" dirty="0" smtClean="0"/>
              <a:t>Promote and adhere to the principles.</a:t>
            </a:r>
          </a:p>
          <a:p>
            <a:pPr marL="171450" indent="-171450">
              <a:buFont typeface="Arial"/>
              <a:buChar char="•"/>
            </a:pPr>
            <a:r>
              <a:rPr lang="en-GB" dirty="0" smtClean="0"/>
              <a:t>Meet minimum standards in</a:t>
            </a:r>
            <a:r>
              <a:rPr lang="en-GB" baseline="0" dirty="0" smtClean="0"/>
              <a:t> their </a:t>
            </a:r>
            <a:r>
              <a:rPr lang="en-GB" dirty="0" smtClean="0"/>
              <a:t>efforts to assist and protect those affected.</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10</a:t>
            </a:fld>
            <a:endParaRPr lang="en-GB"/>
          </a:p>
        </p:txBody>
      </p:sp>
    </p:spTree>
    <p:extLst>
      <p:ext uri="{BB962C8B-B14F-4D97-AF65-F5344CB8AC3E}">
        <p14:creationId xmlns:p14="http://schemas.microsoft.com/office/powerpoint/2010/main" val="31661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Extracts</a:t>
            </a:r>
            <a:r>
              <a:rPr lang="fr-CH" dirty="0" smtClean="0"/>
              <a:t> </a:t>
            </a:r>
            <a:r>
              <a:rPr lang="fr-CH" dirty="0" err="1" smtClean="0"/>
              <a:t>from</a:t>
            </a:r>
            <a:r>
              <a:rPr lang="fr-CH" dirty="0" smtClean="0"/>
              <a:t> the </a:t>
            </a:r>
            <a:r>
              <a:rPr lang="fr-CH" dirty="0" err="1" smtClean="0"/>
              <a:t>Humanitarian</a:t>
            </a:r>
            <a:r>
              <a:rPr lang="fr-CH" dirty="0" smtClean="0"/>
              <a:t> Charter:</a:t>
            </a:r>
          </a:p>
          <a:p>
            <a:endParaRPr lang="en-GB" dirty="0" smtClean="0"/>
          </a:p>
          <a:p>
            <a:r>
              <a:rPr lang="en-GB" dirty="0" smtClean="0"/>
              <a:t>8. We offer our services in the belief that the affected population is at the centre of humanitarian action, and recognise that their active participation is essential to providing assistance in ways that best meet their needs, including those of vulnerable and socially excluded people. We will endeavour to support local efforts to prevent, prepare for and respond to disaster, and to the effects of conflict, and to reinforce the capacities of local actors at all levels. </a:t>
            </a:r>
          </a:p>
          <a:p>
            <a:endParaRPr lang="en-GB" dirty="0" smtClean="0"/>
          </a:p>
          <a:p>
            <a:r>
              <a:rPr lang="en-GB" dirty="0" smtClean="0"/>
              <a:t>9. We are aware that attempts to provide humanitarian assistance may sometimes have unintended adverse effects. In collaboration with affected communities and authorities, we aim to minimise any negative effects of humanitarian action on the local community or on the environment. With respect to armed conflict, we recognise that the way in which humanitarian assistance is provided may potentially render civilians more vulnerable to attack, or may on occasion bring unintended advantage to one or more of the parties to the conflict</a:t>
            </a:r>
            <a:r>
              <a:rPr lang="en-GB" smtClean="0"/>
              <a:t>. </a:t>
            </a:r>
            <a:r>
              <a:rPr lang="en-GB" sz="1200" b="0" kern="1200" smtClean="0">
                <a:solidFill>
                  <a:schemeClr val="tx1"/>
                </a:solidFill>
                <a:effectLst/>
                <a:latin typeface="+mn-lt"/>
                <a:ea typeface="+mn-ea"/>
                <a:cs typeface="+mn-cs"/>
              </a:rPr>
              <a:t>We are </a:t>
            </a:r>
            <a:r>
              <a:rPr lang="en-GB" dirty="0" smtClean="0"/>
              <a:t>committed to minimising any such adverse effects, in so far as this is consistent with the principles outlined above.</a:t>
            </a:r>
          </a:p>
          <a:p>
            <a:endParaRPr lang="en-GB" dirty="0" smtClean="0"/>
          </a:p>
          <a:p>
            <a:r>
              <a:rPr lang="en-GB" dirty="0" smtClean="0"/>
              <a:t>10. We will act in accordance with the principles of humanitarian action set out in this Charter and with the specific guidance in the Code of Conduct for the International Red Cross and Red Crescent Movement and Non-Governmental Organisations (NGOs) in Disaster Relief (1994).</a:t>
            </a:r>
          </a:p>
          <a:p>
            <a:endParaRPr lang="en-GB" dirty="0" smtClean="0"/>
          </a:p>
          <a:p>
            <a:r>
              <a:rPr lang="en-GB" dirty="0" smtClean="0"/>
              <a:t>11. The Sphere Core Standards and minimum standards give practical substance to the common principles in this Charter, based on agencies’ understanding of the basic minimum requirements for life with dignity and their experience of providing humanitarian assistance. Though the achievement of the standards depends on a range of factors, many of which may be beyond our control, we commit ourselves to attempting consistently to achieve them and we expect to be held to account accordingly. We invite all parties, including affected and donor governments, international organisations, private and non-state actors, to adopt the Sphere Core Standards and minimum standards as accepted norms. </a:t>
            </a:r>
          </a:p>
          <a:p>
            <a:endParaRPr lang="en-GB" dirty="0" smtClean="0"/>
          </a:p>
          <a:p>
            <a:r>
              <a:rPr lang="en-GB" dirty="0" smtClean="0"/>
              <a:t>12. By adhering to the Core Standards and minimum standards, we commit to making every effort to ensure that people affected by disasters or conflict have access to at least the minimum requirements for life with dignity and security, including adequate water, sanitation, food, nutrition, shelter and healthcare. To this end, we will continue to advocate that states and other parties meet their moral and legal obligations towards affected populations. For our part, we undertake to make our responses more effective, appropriate and accountable through sound assessment and monitoring of the evolving local context; through transparency of information and decision-making; and through more effective coordination and collaboration with other relevant actors at all levels, as detailed in the Core Standards and minimum standards. In particular, we commit to working in partnership with affected populations, emphasising their active participation in the response. We acknowledge that our fundamental accountability must be to those we seek to assist.</a:t>
            </a:r>
          </a:p>
        </p:txBody>
      </p:sp>
      <p:sp>
        <p:nvSpPr>
          <p:cNvPr id="4" name="Slide Number Placeholder 3"/>
          <p:cNvSpPr>
            <a:spLocks noGrp="1"/>
          </p:cNvSpPr>
          <p:nvPr>
            <p:ph type="sldNum" sz="quarter" idx="10"/>
          </p:nvPr>
        </p:nvSpPr>
        <p:spPr/>
        <p:txBody>
          <a:bodyPr/>
          <a:lstStyle/>
          <a:p>
            <a:fld id="{CB7D2CA1-D120-9748-B6F6-7C32249A9953}" type="slidenum">
              <a:rPr lang="en-GB" smtClean="0"/>
              <a:t>13</a:t>
            </a:fld>
            <a:endParaRPr lang="en-GB"/>
          </a:p>
        </p:txBody>
      </p:sp>
    </p:spTree>
    <p:extLst>
      <p:ext uri="{BB962C8B-B14F-4D97-AF65-F5344CB8AC3E}">
        <p14:creationId xmlns:p14="http://schemas.microsoft.com/office/powerpoint/2010/main" val="46002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participants illustrate with examples from their own experience of poor or good practices.</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14</a:t>
            </a:fld>
            <a:endParaRPr lang="en-GB"/>
          </a:p>
        </p:txBody>
      </p:sp>
    </p:spTree>
    <p:extLst>
      <p:ext uri="{BB962C8B-B14F-4D97-AF65-F5344CB8AC3E}">
        <p14:creationId xmlns:p14="http://schemas.microsoft.com/office/powerpoint/2010/main" val="28482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participants comment on the ‘unintended effect’ cartoon, and illustrate with examples from their experience of poor or good practices.</a:t>
            </a:r>
          </a:p>
        </p:txBody>
      </p:sp>
      <p:sp>
        <p:nvSpPr>
          <p:cNvPr id="4" name="Slide Number Placeholder 3"/>
          <p:cNvSpPr>
            <a:spLocks noGrp="1"/>
          </p:cNvSpPr>
          <p:nvPr>
            <p:ph type="sldNum" sz="quarter" idx="10"/>
          </p:nvPr>
        </p:nvSpPr>
        <p:spPr/>
        <p:txBody>
          <a:bodyPr/>
          <a:lstStyle/>
          <a:p>
            <a:fld id="{CB7D2CA1-D120-9748-B6F6-7C32249A9953}" type="slidenum">
              <a:rPr lang="en-GB" smtClean="0"/>
              <a:t>15</a:t>
            </a:fld>
            <a:endParaRPr lang="en-GB"/>
          </a:p>
        </p:txBody>
      </p:sp>
    </p:spTree>
    <p:extLst>
      <p:ext uri="{BB962C8B-B14F-4D97-AF65-F5344CB8AC3E}">
        <p14:creationId xmlns:p14="http://schemas.microsoft.com/office/powerpoint/2010/main" val="389250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to look for the Code of Conduct in their Handbook and give an example of a poor or good practice regarding an article of the Code.</a:t>
            </a:r>
          </a:p>
        </p:txBody>
      </p:sp>
      <p:sp>
        <p:nvSpPr>
          <p:cNvPr id="4" name="Slide Number Placeholder 3"/>
          <p:cNvSpPr>
            <a:spLocks noGrp="1"/>
          </p:cNvSpPr>
          <p:nvPr>
            <p:ph type="sldNum" sz="quarter" idx="10"/>
          </p:nvPr>
        </p:nvSpPr>
        <p:spPr/>
        <p:txBody>
          <a:bodyPr/>
          <a:lstStyle/>
          <a:p>
            <a:fld id="{CB7D2CA1-D120-9748-B6F6-7C32249A9953}" type="slidenum">
              <a:rPr lang="en-GB" smtClean="0"/>
              <a:t>16</a:t>
            </a:fld>
            <a:endParaRPr lang="en-GB"/>
          </a:p>
        </p:txBody>
      </p:sp>
    </p:spTree>
    <p:extLst>
      <p:ext uri="{BB962C8B-B14F-4D97-AF65-F5344CB8AC3E}">
        <p14:creationId xmlns:p14="http://schemas.microsoft.com/office/powerpoint/2010/main" val="1398926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 participants comment on the cartoon, and illustrate with examples from their experience of poor or good practices.</a:t>
            </a:r>
          </a:p>
        </p:txBody>
      </p:sp>
      <p:sp>
        <p:nvSpPr>
          <p:cNvPr id="4" name="Slide Number Placeholder 3"/>
          <p:cNvSpPr>
            <a:spLocks noGrp="1"/>
          </p:cNvSpPr>
          <p:nvPr>
            <p:ph type="sldNum" sz="quarter" idx="10"/>
          </p:nvPr>
        </p:nvSpPr>
        <p:spPr/>
        <p:txBody>
          <a:bodyPr/>
          <a:lstStyle/>
          <a:p>
            <a:fld id="{CB7D2CA1-D120-9748-B6F6-7C32249A9953}" type="slidenum">
              <a:rPr lang="en-GB" smtClean="0"/>
              <a:t>17</a:t>
            </a:fld>
            <a:endParaRPr lang="en-GB"/>
          </a:p>
        </p:txBody>
      </p:sp>
    </p:spTree>
    <p:extLst>
      <p:ext uri="{BB962C8B-B14F-4D97-AF65-F5344CB8AC3E}">
        <p14:creationId xmlns:p14="http://schemas.microsoft.com/office/powerpoint/2010/main" val="359362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7D2CA1-D120-9748-B6F6-7C32249A9953}" type="slidenum">
              <a:rPr lang="en-GB" smtClean="0"/>
              <a:t>18</a:t>
            </a:fld>
            <a:endParaRPr lang="en-GB"/>
          </a:p>
        </p:txBody>
      </p:sp>
    </p:spTree>
    <p:extLst>
      <p:ext uri="{BB962C8B-B14F-4D97-AF65-F5344CB8AC3E}">
        <p14:creationId xmlns:p14="http://schemas.microsoft.com/office/powerpoint/2010/main" val="2860227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Optional slide (extract of the handout that would need to be distributed at the end of the session).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Protection principles mentioned in this graph include:</a:t>
            </a:r>
          </a:p>
          <a:p>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Sphere’s 4 Protection Principles: Avoid exposing people to further harm as a result of your actions; ensure people’s access to impartial assistance; assist people to claim their rights, access available remedies and recover from the effects of abuse; protect people from physical and psychological harm arising from violence and coercion</a:t>
            </a:r>
          </a:p>
          <a:p>
            <a:pPr marL="171450" indent="-171450">
              <a:buFont typeface="Arial"/>
              <a:buChar char="•"/>
            </a:pPr>
            <a:endParaRPr lang="en-GB" sz="1200" kern="1200" dirty="0" smtClean="0">
              <a:solidFill>
                <a:schemeClr val="tx1"/>
              </a:solidFill>
              <a:effectLst/>
              <a:latin typeface="+mn-lt"/>
              <a:ea typeface="+mn-ea"/>
              <a:cs typeface="+mn-cs"/>
            </a:endParaRPr>
          </a:p>
          <a:p>
            <a:pPr marL="171450" indent="-171450">
              <a:buFont typeface="Arial"/>
              <a:buChar char="•"/>
            </a:pPr>
            <a:r>
              <a:rPr lang="en-GB" sz="1200" kern="1200" dirty="0" smtClean="0">
                <a:solidFill>
                  <a:schemeClr val="tx1"/>
                </a:solidFill>
                <a:effectLst/>
                <a:latin typeface="+mn-lt"/>
                <a:ea typeface="+mn-ea"/>
                <a:cs typeface="+mn-cs"/>
              </a:rPr>
              <a:t>And two additional ones taken from its companions standards, the Child Protection Minimum Standards Handbook (CPMS): Strengthen children resilience in humanitarian action and Strengthen child protection systems.</a:t>
            </a:r>
          </a:p>
          <a:p>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19</a:t>
            </a:fld>
            <a:endParaRPr lang="en-GB"/>
          </a:p>
        </p:txBody>
      </p:sp>
    </p:spTree>
    <p:extLst>
      <p:ext uri="{BB962C8B-B14F-4D97-AF65-F5344CB8AC3E}">
        <p14:creationId xmlns:p14="http://schemas.microsoft.com/office/powerpoint/2010/main" val="97024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Optional slide (extract of the handout that would need to be distributed at the end of the session).</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20</a:t>
            </a:fld>
            <a:endParaRPr lang="en-GB"/>
          </a:p>
        </p:txBody>
      </p:sp>
    </p:spTree>
    <p:extLst>
      <p:ext uri="{BB962C8B-B14F-4D97-AF65-F5344CB8AC3E}">
        <p14:creationId xmlns:p14="http://schemas.microsoft.com/office/powerpoint/2010/main" val="194804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Raise the question in the room, and explain to participants that this session will look at the three rights, their legal and ethical foundation and their implications in terms of roles and responsibilities of </a:t>
            </a:r>
            <a:r>
              <a:rPr lang="en-AU" sz="1200" kern="1200" dirty="0" smtClean="0">
                <a:solidFill>
                  <a:schemeClr val="tx1"/>
                </a:solidFill>
                <a:effectLst/>
                <a:latin typeface="+mn-lt"/>
                <a:ea typeface="+mn-ea"/>
                <a:cs typeface="+mn-cs"/>
              </a:rPr>
              <a:t>various stakeholders during humanitarian intervention.</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2</a:t>
            </a:fld>
            <a:endParaRPr lang="en-GB"/>
          </a:p>
        </p:txBody>
      </p:sp>
    </p:spTree>
    <p:extLst>
      <p:ext uri="{BB962C8B-B14F-4D97-AF65-F5344CB8AC3E}">
        <p14:creationId xmlns:p14="http://schemas.microsoft.com/office/powerpoint/2010/main" val="282030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what this ‘right’ concretely means and guide them:</a:t>
            </a:r>
          </a:p>
          <a:p>
            <a:r>
              <a:rPr lang="en-GB" dirty="0" smtClean="0"/>
              <a:t>Ask them to explore both words: life and dignity.</a:t>
            </a:r>
          </a:p>
          <a:p>
            <a:endParaRPr lang="en-GB" dirty="0" smtClean="0"/>
          </a:p>
          <a:p>
            <a:r>
              <a:rPr lang="en-GB" dirty="0" smtClean="0"/>
              <a:t>The Right to life includes:</a:t>
            </a:r>
          </a:p>
          <a:p>
            <a:pPr marL="171450" indent="-171450">
              <a:buFont typeface="Arial"/>
              <a:buChar char="•"/>
            </a:pPr>
            <a:r>
              <a:rPr lang="en-GB" dirty="0" smtClean="0"/>
              <a:t>Freedom from torture, cruel, inhuman or degrading treatment and punishment</a:t>
            </a:r>
          </a:p>
          <a:p>
            <a:pPr marL="171450" indent="-171450">
              <a:buFont typeface="Arial"/>
              <a:buChar char="•"/>
            </a:pPr>
            <a:r>
              <a:rPr lang="en-GB" dirty="0" smtClean="0"/>
              <a:t>Duty to preserve life where it is threatened (duty not to withhold or frustrate the right to receive humanitarian assistance)</a:t>
            </a:r>
          </a:p>
          <a:p>
            <a:endParaRPr lang="en-GB" dirty="0" smtClean="0"/>
          </a:p>
          <a:p>
            <a:r>
              <a:rPr lang="en-GB" dirty="0" smtClean="0"/>
              <a:t>Dignity means: </a:t>
            </a:r>
          </a:p>
          <a:p>
            <a:pPr marL="171450" indent="-171450">
              <a:buFont typeface="Arial"/>
              <a:buChar char="•"/>
            </a:pPr>
            <a:r>
              <a:rPr lang="en-GB" dirty="0" smtClean="0"/>
              <a:t>Respect for the whole person</a:t>
            </a:r>
            <a:r>
              <a:rPr lang="en-GB" baseline="0" dirty="0" smtClean="0"/>
              <a:t> </a:t>
            </a:r>
            <a:r>
              <a:rPr lang="en-GB" dirty="0" smtClean="0"/>
              <a:t>(physical, values, beliefs)</a:t>
            </a:r>
          </a:p>
          <a:p>
            <a:endParaRPr lang="en-GB" dirty="0" smtClean="0"/>
          </a:p>
          <a:p>
            <a:r>
              <a:rPr lang="en-GB" dirty="0" smtClean="0"/>
              <a:t>Introduce that this is the first in a series of cartoons illustrated by famous cartoonists as an alternative and easy-to-grasp way to understand the content of the Humanitarian Charter.</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3</a:t>
            </a:fld>
            <a:endParaRPr lang="en-GB"/>
          </a:p>
        </p:txBody>
      </p:sp>
    </p:spTree>
    <p:extLst>
      <p:ext uri="{BB962C8B-B14F-4D97-AF65-F5344CB8AC3E}">
        <p14:creationId xmlns:p14="http://schemas.microsoft.com/office/powerpoint/2010/main" val="127984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what this ‘right’ concretely means and guide them:</a:t>
            </a:r>
          </a:p>
          <a:p>
            <a:endParaRPr lang="en-GB" dirty="0" smtClean="0"/>
          </a:p>
          <a:p>
            <a:r>
              <a:rPr lang="en-GB" dirty="0" smtClean="0"/>
              <a:t>The right to humanitarian assistance includes the right to an adequate standard of living, adequate food, water, clothing, shelter and requirements for good health.</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4</a:t>
            </a:fld>
            <a:endParaRPr lang="en-GB"/>
          </a:p>
        </p:txBody>
      </p:sp>
    </p:spTree>
    <p:extLst>
      <p:ext uri="{BB962C8B-B14F-4D97-AF65-F5344CB8AC3E}">
        <p14:creationId xmlns:p14="http://schemas.microsoft.com/office/powerpoint/2010/main" val="77578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to participants that this right is based on three different principles:</a:t>
            </a:r>
          </a:p>
          <a:p>
            <a:pPr marL="171450" indent="-171450">
              <a:buFont typeface="Arial"/>
              <a:buChar char="•"/>
            </a:pPr>
            <a:r>
              <a:rPr lang="en-GB" dirty="0" smtClean="0"/>
              <a:t>The distinction between civilians and combatants</a:t>
            </a:r>
          </a:p>
          <a:p>
            <a:pPr marL="171450" indent="-171450">
              <a:buFont typeface="Arial"/>
              <a:buChar char="•"/>
            </a:pPr>
            <a:r>
              <a:rPr lang="en-GB" dirty="0" smtClean="0"/>
              <a:t>The principle of proportionality</a:t>
            </a:r>
          </a:p>
          <a:p>
            <a:pPr marL="171450" indent="-171450">
              <a:buFont typeface="Arial"/>
              <a:buChar char="•"/>
            </a:pPr>
            <a:r>
              <a:rPr lang="en-GB" dirty="0" smtClean="0"/>
              <a:t>The principle of non-</a:t>
            </a:r>
            <a:r>
              <a:rPr lang="en-GB" dirty="0" err="1" smtClean="0"/>
              <a:t>refoulement</a:t>
            </a:r>
            <a:endParaRPr lang="en-GB" dirty="0" smtClean="0"/>
          </a:p>
          <a:p>
            <a:endParaRPr lang="en-GB" dirty="0" smtClean="0"/>
          </a:p>
          <a:p>
            <a:r>
              <a:rPr lang="en-GB" dirty="0" smtClean="0"/>
              <a:t>Refer to the text of the Humanitarian Charter for more on each term.</a:t>
            </a:r>
          </a:p>
          <a:p>
            <a:endParaRPr lang="en-GB" dirty="0" smtClean="0"/>
          </a:p>
          <a:p>
            <a:r>
              <a:rPr lang="en-GB" dirty="0" smtClean="0"/>
              <a:t>Conclude the 3 slides by explaining that the right to receive humanitarian assistance and the right to protection/security are instrumental to the right to life with dignity.</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5</a:t>
            </a:fld>
            <a:endParaRPr lang="en-GB"/>
          </a:p>
        </p:txBody>
      </p:sp>
    </p:spTree>
    <p:extLst>
      <p:ext uri="{BB962C8B-B14F-4D97-AF65-F5344CB8AC3E}">
        <p14:creationId xmlns:p14="http://schemas.microsoft.com/office/powerpoint/2010/main" val="329680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these ‘rights’ are actually principles, because they are not reflected as such in the international legal framework. They are derived from sets of rights such as the human rights, the International Humanitarian Law or the refugee laws, but also from the principle of humanity and the humanitarian imperative. They are the legal and ethical basis of engagement of humanitarian agencies endorsing Sphere. The next slide will focus on the legal basis for these three rights, and the slide after on the moral basis for these three rights.</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6</a:t>
            </a:fld>
            <a:endParaRPr lang="en-GB"/>
          </a:p>
        </p:txBody>
      </p:sp>
    </p:spTree>
    <p:extLst>
      <p:ext uri="{BB962C8B-B14F-4D97-AF65-F5344CB8AC3E}">
        <p14:creationId xmlns:p14="http://schemas.microsoft.com/office/powerpoint/2010/main" val="203509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Prepare printouts of the Handout ‘Sources of international law for the Sphere Humanitarian Charter’ for each participant, in case someone is interested to investigate further the relationship between the Humanitarian Charter and the international legal framework.</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7</a:t>
            </a:fld>
            <a:endParaRPr lang="en-GB"/>
          </a:p>
        </p:txBody>
      </p:sp>
    </p:spTree>
    <p:extLst>
      <p:ext uri="{BB962C8B-B14F-4D97-AF65-F5344CB8AC3E}">
        <p14:creationId xmlns:p14="http://schemas.microsoft.com/office/powerpoint/2010/main" val="352513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Explanations of the principles: the facilitator can prompt the participants to explain what they understand about each principle, and correct/summarize with the following messages:</a:t>
            </a:r>
          </a:p>
          <a:p>
            <a:pPr marL="171450" indent="-171450">
              <a:buFont typeface="Arial"/>
              <a:buChar char="•"/>
            </a:pPr>
            <a:r>
              <a:rPr lang="fr-CH" dirty="0" smtClean="0"/>
              <a:t>The</a:t>
            </a:r>
            <a:r>
              <a:rPr lang="fr-CH" baseline="0" dirty="0" smtClean="0"/>
              <a:t> </a:t>
            </a:r>
            <a:r>
              <a:rPr lang="fr-CH" baseline="0" dirty="0" err="1" smtClean="0"/>
              <a:t>principle</a:t>
            </a:r>
            <a:r>
              <a:rPr lang="fr-CH" baseline="0" dirty="0" smtClean="0"/>
              <a:t> of </a:t>
            </a:r>
            <a:r>
              <a:rPr lang="fr-CH" baseline="0" dirty="0" err="1" smtClean="0"/>
              <a:t>humanity</a:t>
            </a:r>
            <a:r>
              <a:rPr lang="fr-CH" baseline="0" dirty="0" smtClean="0"/>
              <a:t>: all </a:t>
            </a:r>
            <a:r>
              <a:rPr lang="fr-CH" baseline="0" dirty="0" err="1" smtClean="0"/>
              <a:t>human</a:t>
            </a:r>
            <a:r>
              <a:rPr lang="fr-CH" baseline="0" dirty="0" smtClean="0"/>
              <a:t> </a:t>
            </a:r>
            <a:r>
              <a:rPr lang="fr-CH" baseline="0" dirty="0" err="1" smtClean="0"/>
              <a:t>beings</a:t>
            </a:r>
            <a:r>
              <a:rPr lang="fr-CH" baseline="0" dirty="0" smtClean="0"/>
              <a:t> are </a:t>
            </a:r>
            <a:r>
              <a:rPr lang="fr-CH" baseline="0" dirty="0" err="1" smtClean="0"/>
              <a:t>born</a:t>
            </a:r>
            <a:r>
              <a:rPr lang="fr-CH" baseline="0" dirty="0" smtClean="0"/>
              <a:t> free and </a:t>
            </a:r>
            <a:r>
              <a:rPr lang="fr-CH" baseline="0" dirty="0" err="1" smtClean="0"/>
              <a:t>equal</a:t>
            </a:r>
            <a:r>
              <a:rPr lang="fr-CH" baseline="0" dirty="0" smtClean="0"/>
              <a:t> in </a:t>
            </a:r>
            <a:r>
              <a:rPr lang="fr-CH" baseline="0" dirty="0" err="1" smtClean="0"/>
              <a:t>dignity</a:t>
            </a:r>
            <a:r>
              <a:rPr lang="fr-CH" baseline="0" dirty="0" smtClean="0"/>
              <a:t> and in </a:t>
            </a:r>
            <a:r>
              <a:rPr lang="fr-CH" baseline="0" dirty="0" err="1" smtClean="0"/>
              <a:t>rights</a:t>
            </a:r>
            <a:r>
              <a:rPr lang="fr-CH" baseline="0" dirty="0" smtClean="0"/>
              <a:t>.</a:t>
            </a:r>
          </a:p>
          <a:p>
            <a:pPr marL="171450" indent="-171450">
              <a:buFont typeface="Arial"/>
              <a:buChar char="•"/>
            </a:pPr>
            <a:r>
              <a:rPr lang="en-GB" dirty="0" smtClean="0"/>
              <a:t>The Humanitarian imperative (which is based on</a:t>
            </a:r>
            <a:r>
              <a:rPr lang="en-GB" baseline="0" dirty="0" smtClean="0"/>
              <a:t> the principle of humanity)</a:t>
            </a:r>
            <a:r>
              <a:rPr lang="en-GB" dirty="0" smtClean="0"/>
              <a:t>: action should be taken to prevent or alleviate human suffering arising out of disaster or conflict, and nothing should override this principle.</a:t>
            </a:r>
          </a:p>
          <a:p>
            <a:pPr marL="171450" indent="-171450">
              <a:buFont typeface="Arial"/>
              <a:buChar char="•"/>
            </a:pPr>
            <a:r>
              <a:rPr lang="en-GB" dirty="0" smtClean="0"/>
              <a:t>Impartiality: Aid is provided on the basis of need and in proportion to need.</a:t>
            </a:r>
          </a:p>
          <a:p>
            <a:pPr marL="171450" indent="-171450">
              <a:buFont typeface="Arial"/>
              <a:buChar char="•"/>
            </a:pPr>
            <a:r>
              <a:rPr lang="en-GB" dirty="0" smtClean="0"/>
              <a:t>Non-discrimination: no one should be discriminated against on any grounds of status, including age, gender, race, colour, ethnicity, sexual orientation, language, religion, disability, health status, political or other opinion, national or social origin.</a:t>
            </a:r>
          </a:p>
          <a:p>
            <a:pPr marL="171450" indent="-171450">
              <a:buFont typeface="Arial"/>
              <a:buChar char="•"/>
            </a:pPr>
            <a:r>
              <a:rPr lang="en-GB" dirty="0" smtClean="0"/>
              <a:t>Non–partisan: we do not take sides between warring parties (for an explanation of why this term was selected instead of neutrality, see the FAQ in the module 9</a:t>
            </a:r>
            <a:r>
              <a:rPr lang="en-GB" baseline="0" dirty="0" smtClean="0"/>
              <a:t> </a:t>
            </a:r>
            <a:r>
              <a:rPr lang="en-GB" dirty="0" err="1" smtClean="0"/>
              <a:t>handouts</a:t>
            </a:r>
            <a:r>
              <a:rPr lang="en-GB" dirty="0" smtClean="0"/>
              <a:t>).</a:t>
            </a:r>
          </a:p>
          <a:p>
            <a:r>
              <a:rPr lang="en-GB" dirty="0" smtClean="0"/>
              <a:t>Explain that there are key documents, such as the Code of Conduct for the International Red Cross and Red</a:t>
            </a:r>
            <a:r>
              <a:rPr lang="en-GB" baseline="0" dirty="0" smtClean="0"/>
              <a:t> Crescent Movement and NGOs</a:t>
            </a:r>
            <a:r>
              <a:rPr lang="en-GB" dirty="0" smtClean="0"/>
              <a:t>, which actually informs the principles of the Humanitarian Charter.</a:t>
            </a:r>
          </a:p>
        </p:txBody>
      </p:sp>
      <p:sp>
        <p:nvSpPr>
          <p:cNvPr id="4" name="Slide Number Placeholder 3"/>
          <p:cNvSpPr>
            <a:spLocks noGrp="1"/>
          </p:cNvSpPr>
          <p:nvPr>
            <p:ph type="sldNum" sz="quarter" idx="10"/>
          </p:nvPr>
        </p:nvSpPr>
        <p:spPr/>
        <p:txBody>
          <a:bodyPr/>
          <a:lstStyle/>
          <a:p>
            <a:fld id="{CB7D2CA1-D120-9748-B6F6-7C32249A9953}" type="slidenum">
              <a:rPr lang="en-GB" smtClean="0"/>
              <a:t>8</a:t>
            </a:fld>
            <a:endParaRPr lang="en-GB"/>
          </a:p>
        </p:txBody>
      </p:sp>
    </p:spTree>
    <p:extLst>
      <p:ext uri="{BB962C8B-B14F-4D97-AF65-F5344CB8AC3E}">
        <p14:creationId xmlns:p14="http://schemas.microsoft.com/office/powerpoint/2010/main" val="11683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r>
              <a:rPr lang="en-GB" dirty="0" smtClean="0"/>
              <a:t>Keep participants seated the way they are and make three groups. Group 1 will be focussing on the affected population, community; Group 2 will be working on the affected state and local institution; and Group 3 will be working on local national and international humanitarian agencies.</a:t>
            </a:r>
          </a:p>
          <a:p>
            <a:pPr>
              <a:spcBef>
                <a:spcPts val="800"/>
              </a:spcBef>
            </a:pPr>
            <a:endParaRPr lang="en-GB" dirty="0" smtClean="0"/>
          </a:p>
          <a:p>
            <a:pPr>
              <a:spcBef>
                <a:spcPts val="800"/>
              </a:spcBef>
            </a:pPr>
            <a:r>
              <a:rPr lang="en-GB" dirty="0" smtClean="0"/>
              <a:t>Display this slide with the instructions for group work. Encourage them to directly write down their key findings/discussion points on their flip chart.</a:t>
            </a:r>
          </a:p>
          <a:p>
            <a:pPr>
              <a:spcBef>
                <a:spcPts val="800"/>
              </a:spcBef>
            </a:pPr>
            <a:endParaRPr lang="en-GB" dirty="0" smtClean="0"/>
          </a:p>
          <a:p>
            <a:pPr>
              <a:spcBef>
                <a:spcPts val="800"/>
              </a:spcBef>
            </a:pPr>
            <a:r>
              <a:rPr lang="en-GB" dirty="0" smtClean="0"/>
              <a:t>For the debrief, ask one person of each group to stand up and present, time 3’ with your timer.</a:t>
            </a:r>
            <a:endParaRPr lang="en-GB" dirty="0"/>
          </a:p>
        </p:txBody>
      </p:sp>
      <p:sp>
        <p:nvSpPr>
          <p:cNvPr id="4" name="Slide Number Placeholder 3"/>
          <p:cNvSpPr>
            <a:spLocks noGrp="1"/>
          </p:cNvSpPr>
          <p:nvPr>
            <p:ph type="sldNum" sz="quarter" idx="10"/>
          </p:nvPr>
        </p:nvSpPr>
        <p:spPr/>
        <p:txBody>
          <a:bodyPr/>
          <a:lstStyle/>
          <a:p>
            <a:fld id="{CB7D2CA1-D120-9748-B6F6-7C32249A9953}" type="slidenum">
              <a:rPr lang="en-GB" smtClean="0"/>
              <a:t>9</a:t>
            </a:fld>
            <a:endParaRPr lang="en-GB"/>
          </a:p>
        </p:txBody>
      </p:sp>
    </p:spTree>
    <p:extLst>
      <p:ext uri="{BB962C8B-B14F-4D97-AF65-F5344CB8AC3E}">
        <p14:creationId xmlns:p14="http://schemas.microsoft.com/office/powerpoint/2010/main" val="3704238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bottom-curv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55513"/>
            <a:ext cx="9144000" cy="1211010"/>
          </a:xfrm>
          <a:prstGeom prst="rect">
            <a:avLst/>
          </a:prstGeom>
        </p:spPr>
      </p:pic>
    </p:spTree>
    <p:extLst>
      <p:ext uri="{BB962C8B-B14F-4D97-AF65-F5344CB8AC3E}">
        <p14:creationId xmlns:p14="http://schemas.microsoft.com/office/powerpoint/2010/main" val="36118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Layout">
    <p:spTree>
      <p:nvGrpSpPr>
        <p:cNvPr id="1" name=""/>
        <p:cNvGrpSpPr/>
        <p:nvPr/>
      </p:nvGrpSpPr>
      <p:grpSpPr>
        <a:xfrm>
          <a:off x="0" y="0"/>
          <a:ext cx="0" cy="0"/>
          <a:chOff x="0" y="0"/>
          <a:chExt cx="0" cy="0"/>
        </a:xfrm>
      </p:grpSpPr>
      <p:pic>
        <p:nvPicPr>
          <p:cNvPr id="7" name="Picture 6" descr="char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505" y="59147"/>
            <a:ext cx="1031799" cy="900000"/>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49029"/>
            <a:ext cx="9144000" cy="817494"/>
          </a:xfrm>
          <a:prstGeom prst="rect">
            <a:avLst/>
          </a:prstGeom>
        </p:spPr>
      </p:pic>
      <p:sp>
        <p:nvSpPr>
          <p:cNvPr id="2" name="Title 1"/>
          <p:cNvSpPr>
            <a:spLocks noGrp="1"/>
          </p:cNvSpPr>
          <p:nvPr>
            <p:ph type="title"/>
          </p:nvPr>
        </p:nvSpPr>
        <p:spPr>
          <a:xfrm>
            <a:off x="457201" y="0"/>
            <a:ext cx="7679604" cy="1081760"/>
          </a:xfrm>
        </p:spPr>
        <p:txBody>
          <a:bodyPr anchor="ctr" anchorCtr="0">
            <a:noAutofit/>
          </a:bodyPr>
          <a:lstStyle>
            <a:lvl1pPr>
              <a:defRPr sz="2800"/>
            </a:lvl1pPr>
          </a:lstStyle>
          <a:p>
            <a:r>
              <a:rPr lang="en-GB" dirty="0" smtClean="0"/>
              <a:t>Click to edit Master title style</a:t>
            </a:r>
            <a:endParaRPr lang="en-GB" dirty="0"/>
          </a:p>
        </p:txBody>
      </p:sp>
      <p:sp>
        <p:nvSpPr>
          <p:cNvPr id="8" name="Text Placeholder 2"/>
          <p:cNvSpPr>
            <a:spLocks noGrp="1"/>
          </p:cNvSpPr>
          <p:nvPr>
            <p:ph idx="1"/>
          </p:nvPr>
        </p:nvSpPr>
        <p:spPr>
          <a:xfrm>
            <a:off x="457200" y="1340442"/>
            <a:ext cx="8229600" cy="4785722"/>
          </a:xfrm>
          <a:prstGeom prst="rect">
            <a:avLst/>
          </a:prstGeom>
        </p:spPr>
        <p:txBody>
          <a:bodyPr vert="horz" lIns="91440" tIns="45720" rIns="91440" bIns="45720" rtlCol="0">
            <a:noAutofit/>
          </a:bodyPr>
          <a:lstStyle>
            <a:lvl1pPr>
              <a:buClr>
                <a:schemeClr val="tx2"/>
              </a:buClr>
              <a:defRPr sz="2200">
                <a:solidFill>
                  <a:srgbClr val="000000"/>
                </a:solidFill>
              </a:defRPr>
            </a:lvl1pPr>
            <a:lvl2pPr>
              <a:defRPr sz="2200">
                <a:solidFill>
                  <a:srgbClr val="000000"/>
                </a:solidFill>
              </a:defRPr>
            </a:lvl2pPr>
            <a:lvl3pPr>
              <a:defRPr sz="2200">
                <a:solidFill>
                  <a:srgbClr val="000000"/>
                </a:solidFill>
              </a:defRPr>
            </a:lvl3pPr>
          </a:lstStyle>
          <a:p>
            <a:pPr lvl="0"/>
            <a:r>
              <a:rPr lang="en-GB" dirty="0" smtClean="0"/>
              <a:t>Click to edit Master text styles</a:t>
            </a:r>
          </a:p>
          <a:p>
            <a:pPr lvl="1"/>
            <a:r>
              <a:rPr lang="en-GB" dirty="0" smtClean="0"/>
              <a:t>Second level</a:t>
            </a:r>
          </a:p>
          <a:p>
            <a:pPr lvl="2"/>
            <a:r>
              <a:rPr lang="en-GB" dirty="0" smtClean="0"/>
              <a:t>Third level</a:t>
            </a:r>
          </a:p>
        </p:txBody>
      </p:sp>
      <p:sp>
        <p:nvSpPr>
          <p:cNvPr id="10" name="Footer Placeholder 4"/>
          <p:cNvSpPr>
            <a:spLocks noGrp="1"/>
          </p:cNvSpPr>
          <p:nvPr>
            <p:ph type="ftr" sz="quarter" idx="3"/>
          </p:nvPr>
        </p:nvSpPr>
        <p:spPr>
          <a:xfrm>
            <a:off x="457198" y="6380737"/>
            <a:ext cx="6072099" cy="365125"/>
          </a:xfrm>
          <a:prstGeom prst="rect">
            <a:avLst/>
          </a:prstGeom>
        </p:spPr>
        <p:txBody>
          <a:bodyPr vert="horz" lIns="91440" tIns="45720" rIns="91440" bIns="45720" rtlCol="0" anchor="ctr"/>
          <a:lstStyle>
            <a:lvl1pPr algn="l">
              <a:defRPr sz="1000">
                <a:solidFill>
                  <a:schemeClr val="bg1"/>
                </a:solidFill>
                <a:latin typeface="Tahoma"/>
                <a:cs typeface="Tahoma"/>
              </a:defRPr>
            </a:lvl1pPr>
          </a:lstStyle>
          <a:p>
            <a:r>
              <a:rPr lang="en-GB" dirty="0" smtClean="0"/>
              <a:t>Module A9 – Sphere and the Humanitarian Charter</a:t>
            </a:r>
          </a:p>
          <a:p>
            <a:r>
              <a:rPr lang="en-GB" dirty="0" smtClean="0"/>
              <a:t>Sphere Training Package 2015</a:t>
            </a:r>
          </a:p>
        </p:txBody>
      </p:sp>
      <p:cxnSp>
        <p:nvCxnSpPr>
          <p:cNvPr id="13" name="Straight Connector 12"/>
          <p:cNvCxnSpPr/>
          <p:nvPr userDrawn="1"/>
        </p:nvCxnSpPr>
        <p:spPr>
          <a:xfrm>
            <a:off x="0" y="1057843"/>
            <a:ext cx="8889738" cy="0"/>
          </a:xfrm>
          <a:prstGeom prst="line">
            <a:avLst/>
          </a:prstGeom>
          <a:ln w="63500">
            <a:gradFill flip="none" rotWithShape="1">
              <a:gsLst>
                <a:gs pos="1000">
                  <a:schemeClr val="tx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730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Layout no footer">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7629147" cy="1081760"/>
          </a:xfrm>
        </p:spPr>
        <p:txBody>
          <a:bodyPr anchor="ctr" anchorCtr="0">
            <a:noAutofit/>
          </a:bodyPr>
          <a:lstStyle>
            <a:lvl1pPr>
              <a:defRPr sz="2800"/>
            </a:lvl1pPr>
          </a:lstStyle>
          <a:p>
            <a:r>
              <a:rPr lang="en-GB" dirty="0" smtClean="0"/>
              <a:t>Click to edit Master title style</a:t>
            </a:r>
            <a:endParaRPr lang="en-GB" dirty="0"/>
          </a:p>
        </p:txBody>
      </p:sp>
      <p:sp>
        <p:nvSpPr>
          <p:cNvPr id="8" name="Text Placeholder 2"/>
          <p:cNvSpPr>
            <a:spLocks noGrp="1"/>
          </p:cNvSpPr>
          <p:nvPr>
            <p:ph idx="1"/>
          </p:nvPr>
        </p:nvSpPr>
        <p:spPr>
          <a:xfrm>
            <a:off x="457200" y="1340442"/>
            <a:ext cx="8229600" cy="4785722"/>
          </a:xfrm>
          <a:prstGeom prst="rect">
            <a:avLst/>
          </a:prstGeom>
        </p:spPr>
        <p:txBody>
          <a:bodyPr vert="horz" lIns="91440" tIns="45720" rIns="91440" bIns="45720" rtlCol="0">
            <a:noAutofit/>
          </a:bodyPr>
          <a:lstStyle>
            <a:lvl1pPr>
              <a:buClr>
                <a:schemeClr val="tx2"/>
              </a:buClr>
              <a:defRPr sz="2200">
                <a:solidFill>
                  <a:srgbClr val="000000"/>
                </a:solidFill>
              </a:defRPr>
            </a:lvl1pPr>
            <a:lvl2pPr>
              <a:defRPr sz="2200">
                <a:solidFill>
                  <a:srgbClr val="000000"/>
                </a:solidFill>
              </a:defRPr>
            </a:lvl2pPr>
            <a:lvl3pPr>
              <a:defRPr sz="2200">
                <a:solidFill>
                  <a:srgbClr val="000000"/>
                </a:solidFill>
              </a:defRPr>
            </a:lvl3pPr>
          </a:lstStyle>
          <a:p>
            <a:pPr lvl="0"/>
            <a:r>
              <a:rPr lang="en-GB" dirty="0" smtClean="0"/>
              <a:t>Click to edit Master text styles</a:t>
            </a:r>
          </a:p>
          <a:p>
            <a:pPr lvl="1"/>
            <a:r>
              <a:rPr lang="en-GB" dirty="0" smtClean="0"/>
              <a:t>Second level</a:t>
            </a:r>
          </a:p>
          <a:p>
            <a:pPr lvl="2"/>
            <a:r>
              <a:rPr lang="en-GB" dirty="0" smtClean="0"/>
              <a:t>Third level</a:t>
            </a:r>
          </a:p>
        </p:txBody>
      </p:sp>
      <p:cxnSp>
        <p:nvCxnSpPr>
          <p:cNvPr id="13" name="Straight Connector 12"/>
          <p:cNvCxnSpPr/>
          <p:nvPr userDrawn="1"/>
        </p:nvCxnSpPr>
        <p:spPr>
          <a:xfrm>
            <a:off x="0" y="1057843"/>
            <a:ext cx="8889738" cy="0"/>
          </a:xfrm>
          <a:prstGeom prst="line">
            <a:avLst/>
          </a:prstGeom>
          <a:ln w="63500">
            <a:gradFill flip="none" rotWithShape="1">
              <a:gsLst>
                <a:gs pos="1000">
                  <a:schemeClr val="tx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6" name="Picture 5" descr="char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1505" y="59147"/>
            <a:ext cx="1031799" cy="900000"/>
          </a:xfrm>
          <a:prstGeom prst="rect">
            <a:avLst/>
          </a:prstGeom>
        </p:spPr>
      </p:pic>
    </p:spTree>
    <p:extLst>
      <p:ext uri="{BB962C8B-B14F-4D97-AF65-F5344CB8AC3E}">
        <p14:creationId xmlns:p14="http://schemas.microsoft.com/office/powerpoint/2010/main" val="1485677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rcise Layout">
    <p:spTree>
      <p:nvGrpSpPr>
        <p:cNvPr id="1" name=""/>
        <p:cNvGrpSpPr/>
        <p:nvPr/>
      </p:nvGrpSpPr>
      <p:grpSpPr>
        <a:xfrm>
          <a:off x="0" y="0"/>
          <a:ext cx="0" cy="0"/>
          <a:chOff x="0" y="0"/>
          <a:chExt cx="0" cy="0"/>
        </a:xfrm>
      </p:grpSpPr>
      <p:pic>
        <p:nvPicPr>
          <p:cNvPr id="3" name="Picture 2" descr="meeting shutterstock_230281012.jpg"/>
          <p:cNvPicPr>
            <a:picLocks noChangeAspect="1"/>
          </p:cNvPicPr>
          <p:nvPr userDrawn="1"/>
        </p:nvPicPr>
        <p:blipFill>
          <a:blip r:embed="rId2">
            <a:alphaModFix amt="73000"/>
            <a:extLst>
              <a:ext uri="{28A0092B-C50C-407E-A947-70E740481C1C}">
                <a14:useLocalDpi xmlns:a14="http://schemas.microsoft.com/office/drawing/2010/main" val="0"/>
              </a:ext>
            </a:extLst>
          </a:blip>
          <a:stretch>
            <a:fillRect/>
          </a:stretch>
        </p:blipFill>
        <p:spPr>
          <a:xfrm>
            <a:off x="5500687" y="3428900"/>
            <a:ext cx="3644656" cy="2882923"/>
          </a:xfrm>
          <a:prstGeom prst="rect">
            <a:avLst/>
          </a:prstGeom>
        </p:spPr>
      </p:pic>
      <p:pic>
        <p:nvPicPr>
          <p:cNvPr id="12" name="Picture 11" descr="bottom-curve-fad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49029"/>
            <a:ext cx="9144000" cy="817494"/>
          </a:xfrm>
          <a:prstGeom prst="rect">
            <a:avLst/>
          </a:prstGeom>
        </p:spPr>
      </p:pic>
      <p:sp>
        <p:nvSpPr>
          <p:cNvPr id="2" name="Title 1"/>
          <p:cNvSpPr>
            <a:spLocks noGrp="1"/>
          </p:cNvSpPr>
          <p:nvPr>
            <p:ph type="title"/>
          </p:nvPr>
        </p:nvSpPr>
        <p:spPr>
          <a:xfrm>
            <a:off x="457201" y="0"/>
            <a:ext cx="8229600" cy="1081760"/>
          </a:xfrm>
        </p:spPr>
        <p:txBody>
          <a:bodyPr anchor="ctr" anchorCtr="0"/>
          <a:lstStyle>
            <a:lvl1pPr>
              <a:defRPr sz="2800">
                <a:solidFill>
                  <a:schemeClr val="accent1"/>
                </a:solidFill>
              </a:defRPr>
            </a:lvl1pPr>
          </a:lstStyle>
          <a:p>
            <a:r>
              <a:rPr lang="en-GB" dirty="0" smtClean="0"/>
              <a:t>Click to edit Master title style</a:t>
            </a:r>
            <a:endParaRPr lang="en-GB" dirty="0"/>
          </a:p>
        </p:txBody>
      </p:sp>
      <p:sp>
        <p:nvSpPr>
          <p:cNvPr id="8" name="Text Placeholder 2"/>
          <p:cNvSpPr>
            <a:spLocks noGrp="1"/>
          </p:cNvSpPr>
          <p:nvPr>
            <p:ph idx="1"/>
          </p:nvPr>
        </p:nvSpPr>
        <p:spPr>
          <a:xfrm>
            <a:off x="457200" y="1340442"/>
            <a:ext cx="8229600" cy="4785722"/>
          </a:xfrm>
          <a:prstGeom prst="rect">
            <a:avLst/>
          </a:prstGeom>
        </p:spPr>
        <p:txBody>
          <a:bodyPr vert="horz" lIns="91440" tIns="45720" rIns="91440" bIns="45720" rtlCol="0">
            <a:normAutofit/>
          </a:bodyPr>
          <a:lstStyle>
            <a:lvl1pPr>
              <a:buClr>
                <a:schemeClr val="tx2"/>
              </a:buClr>
              <a:defRPr sz="2200">
                <a:solidFill>
                  <a:schemeClr val="tx1"/>
                </a:solidFill>
              </a:defRPr>
            </a:lvl1pPr>
            <a:lvl2pPr>
              <a:buClr>
                <a:schemeClr val="bg2"/>
              </a:buClr>
              <a:defRPr sz="2200">
                <a:solidFill>
                  <a:schemeClr val="tx1"/>
                </a:solidFill>
              </a:defRPr>
            </a:lvl2pPr>
            <a:lvl3pPr>
              <a:buClr>
                <a:schemeClr val="bg2"/>
              </a:buClr>
              <a:defRPr sz="2200">
                <a:solidFill>
                  <a:schemeClr val="tx1"/>
                </a:solidFill>
              </a:defRPr>
            </a:lvl3pPr>
          </a:lstStyle>
          <a:p>
            <a:pPr lvl="0"/>
            <a:r>
              <a:rPr lang="en-GB" dirty="0" smtClean="0"/>
              <a:t>Click to edit Master text styles</a:t>
            </a:r>
          </a:p>
          <a:p>
            <a:pPr lvl="1"/>
            <a:r>
              <a:rPr lang="en-GB" dirty="0" smtClean="0"/>
              <a:t>Second level</a:t>
            </a:r>
          </a:p>
          <a:p>
            <a:pPr lvl="2"/>
            <a:r>
              <a:rPr lang="en-GB" dirty="0" smtClean="0"/>
              <a:t>Third </a:t>
            </a:r>
            <a:r>
              <a:rPr lang="en-GB" noProof="0" dirty="0" smtClean="0"/>
              <a:t>level</a:t>
            </a:r>
          </a:p>
        </p:txBody>
      </p:sp>
      <p:cxnSp>
        <p:nvCxnSpPr>
          <p:cNvPr id="13" name="Straight Connector 12"/>
          <p:cNvCxnSpPr/>
          <p:nvPr userDrawn="1"/>
        </p:nvCxnSpPr>
        <p:spPr>
          <a:xfrm>
            <a:off x="0" y="1057843"/>
            <a:ext cx="8889738"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457198" y="6380737"/>
            <a:ext cx="6072099" cy="365125"/>
          </a:xfrm>
          <a:prstGeom prst="rect">
            <a:avLst/>
          </a:prstGeom>
        </p:spPr>
        <p:txBody>
          <a:bodyPr vert="horz" lIns="91440" tIns="45720" rIns="91440" bIns="45720" rtlCol="0" anchor="ctr"/>
          <a:lstStyle>
            <a:lvl1pPr algn="l">
              <a:defRPr sz="1000">
                <a:solidFill>
                  <a:schemeClr val="bg1"/>
                </a:solidFill>
                <a:latin typeface="Tahoma"/>
                <a:cs typeface="Tahoma"/>
              </a:defRPr>
            </a:lvl1pPr>
          </a:lstStyle>
          <a:p>
            <a:r>
              <a:rPr lang="en-GB" dirty="0" smtClean="0"/>
              <a:t>Module A9 – Sphere and the Humanitarian Charter</a:t>
            </a:r>
          </a:p>
          <a:p>
            <a:r>
              <a:rPr lang="en-GB" dirty="0" smtClean="0"/>
              <a:t>Sphere Training Package 2015</a:t>
            </a:r>
          </a:p>
        </p:txBody>
      </p:sp>
    </p:spTree>
    <p:extLst>
      <p:ext uri="{BB962C8B-B14F-4D97-AF65-F5344CB8AC3E}">
        <p14:creationId xmlns:p14="http://schemas.microsoft.com/office/powerpoint/2010/main" val="4719351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Layout no graphic">
    <p:spTree>
      <p:nvGrpSpPr>
        <p:cNvPr id="1" name=""/>
        <p:cNvGrpSpPr/>
        <p:nvPr/>
      </p:nvGrpSpPr>
      <p:grpSpPr>
        <a:xfrm>
          <a:off x="0" y="0"/>
          <a:ext cx="0" cy="0"/>
          <a:chOff x="0" y="0"/>
          <a:chExt cx="0" cy="0"/>
        </a:xfrm>
      </p:grpSpPr>
      <p:pic>
        <p:nvPicPr>
          <p:cNvPr id="12" name="Picture 11" descr="bottom-curve-fa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9029"/>
            <a:ext cx="9144000" cy="817494"/>
          </a:xfrm>
          <a:prstGeom prst="rect">
            <a:avLst/>
          </a:prstGeom>
        </p:spPr>
      </p:pic>
      <p:sp>
        <p:nvSpPr>
          <p:cNvPr id="2" name="Title 1"/>
          <p:cNvSpPr>
            <a:spLocks noGrp="1"/>
          </p:cNvSpPr>
          <p:nvPr>
            <p:ph type="title"/>
          </p:nvPr>
        </p:nvSpPr>
        <p:spPr>
          <a:xfrm>
            <a:off x="457201" y="0"/>
            <a:ext cx="8229600" cy="1081760"/>
          </a:xfrm>
        </p:spPr>
        <p:txBody>
          <a:bodyPr anchor="ctr" anchorCtr="0"/>
          <a:lstStyle>
            <a:lvl1pPr>
              <a:defRPr sz="2800">
                <a:solidFill>
                  <a:schemeClr val="accent1"/>
                </a:solidFill>
              </a:defRPr>
            </a:lvl1pPr>
          </a:lstStyle>
          <a:p>
            <a:r>
              <a:rPr lang="en-GB" dirty="0" smtClean="0"/>
              <a:t>Click to edit Master title style</a:t>
            </a:r>
            <a:endParaRPr lang="en-GB" dirty="0"/>
          </a:p>
        </p:txBody>
      </p:sp>
      <p:sp>
        <p:nvSpPr>
          <p:cNvPr id="8" name="Text Placeholder 2"/>
          <p:cNvSpPr>
            <a:spLocks noGrp="1"/>
          </p:cNvSpPr>
          <p:nvPr>
            <p:ph idx="1"/>
          </p:nvPr>
        </p:nvSpPr>
        <p:spPr>
          <a:xfrm>
            <a:off x="457200" y="1340442"/>
            <a:ext cx="8229600" cy="4785722"/>
          </a:xfrm>
          <a:prstGeom prst="rect">
            <a:avLst/>
          </a:prstGeom>
        </p:spPr>
        <p:txBody>
          <a:bodyPr vert="horz" lIns="91440" tIns="45720" rIns="91440" bIns="45720" rtlCol="0">
            <a:normAutofit/>
          </a:bodyPr>
          <a:lstStyle>
            <a:lvl1pPr>
              <a:buClr>
                <a:schemeClr val="tx2"/>
              </a:buClr>
              <a:defRPr sz="2200">
                <a:solidFill>
                  <a:schemeClr val="tx1"/>
                </a:solidFill>
              </a:defRPr>
            </a:lvl1pPr>
            <a:lvl2pPr>
              <a:buClr>
                <a:schemeClr val="bg2"/>
              </a:buClr>
              <a:defRPr sz="2200">
                <a:solidFill>
                  <a:schemeClr val="tx1"/>
                </a:solidFill>
              </a:defRPr>
            </a:lvl2pPr>
            <a:lvl3pPr>
              <a:buClr>
                <a:schemeClr val="bg2"/>
              </a:buClr>
              <a:defRPr sz="2200">
                <a:solidFill>
                  <a:schemeClr val="tx1"/>
                </a:solidFill>
              </a:defRPr>
            </a:lvl3pPr>
          </a:lstStyle>
          <a:p>
            <a:pPr lvl="0"/>
            <a:r>
              <a:rPr lang="en-GB" dirty="0" smtClean="0"/>
              <a:t>Click to edit Master text styles</a:t>
            </a:r>
          </a:p>
          <a:p>
            <a:pPr lvl="1"/>
            <a:r>
              <a:rPr lang="en-GB" dirty="0" smtClean="0"/>
              <a:t>Second level</a:t>
            </a:r>
          </a:p>
          <a:p>
            <a:pPr lvl="2"/>
            <a:r>
              <a:rPr lang="en-GB" dirty="0" smtClean="0"/>
              <a:t>Third </a:t>
            </a:r>
            <a:r>
              <a:rPr lang="en-GB" noProof="0" dirty="0" smtClean="0"/>
              <a:t>level</a:t>
            </a:r>
          </a:p>
        </p:txBody>
      </p:sp>
      <p:cxnSp>
        <p:nvCxnSpPr>
          <p:cNvPr id="13" name="Straight Connector 12"/>
          <p:cNvCxnSpPr/>
          <p:nvPr userDrawn="1"/>
        </p:nvCxnSpPr>
        <p:spPr>
          <a:xfrm>
            <a:off x="0" y="1057843"/>
            <a:ext cx="8889738" cy="0"/>
          </a:xfrm>
          <a:prstGeom prst="line">
            <a:avLst/>
          </a:prstGeom>
          <a:ln w="63500">
            <a:gradFill flip="none" rotWithShape="1">
              <a:gsLst>
                <a:gs pos="1000">
                  <a:schemeClr val="bg2"/>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Footer Placeholder 4"/>
          <p:cNvSpPr>
            <a:spLocks noGrp="1"/>
          </p:cNvSpPr>
          <p:nvPr>
            <p:ph type="ftr" sz="quarter" idx="3"/>
          </p:nvPr>
        </p:nvSpPr>
        <p:spPr>
          <a:xfrm>
            <a:off x="457198" y="6380737"/>
            <a:ext cx="6072099" cy="365125"/>
          </a:xfrm>
          <a:prstGeom prst="rect">
            <a:avLst/>
          </a:prstGeom>
        </p:spPr>
        <p:txBody>
          <a:bodyPr vert="horz" lIns="91440" tIns="45720" rIns="91440" bIns="45720" rtlCol="0" anchor="ctr"/>
          <a:lstStyle>
            <a:lvl1pPr algn="l">
              <a:defRPr sz="1000">
                <a:solidFill>
                  <a:schemeClr val="bg1"/>
                </a:solidFill>
                <a:latin typeface="Tahoma"/>
                <a:cs typeface="Tahoma"/>
              </a:defRPr>
            </a:lvl1pPr>
          </a:lstStyle>
          <a:p>
            <a:r>
              <a:rPr lang="en-GB" dirty="0" smtClean="0"/>
              <a:t>Module A9 – Sphere and the Humanitarian Charter</a:t>
            </a:r>
          </a:p>
          <a:p>
            <a:r>
              <a:rPr lang="en-GB" dirty="0" smtClean="0"/>
              <a:t>Sphere Training Package 2015</a:t>
            </a:r>
          </a:p>
        </p:txBody>
      </p:sp>
    </p:spTree>
    <p:extLst>
      <p:ext uri="{BB962C8B-B14F-4D97-AF65-F5344CB8AC3E}">
        <p14:creationId xmlns:p14="http://schemas.microsoft.com/office/powerpoint/2010/main" val="32778394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0"/>
            <a:ext cx="8229600" cy="1081760"/>
          </a:xfrm>
          <a:prstGeom prst="rect">
            <a:avLst/>
          </a:prstGeom>
          <a:noFill/>
        </p:spPr>
        <p:txBody>
          <a:bodyPr vert="horz" lIns="72000" tIns="36000" rIns="72000" bIns="36000" rtlCol="0" anchor="ctr" anchorCtr="0">
            <a:noAutofit/>
          </a:bodyPr>
          <a:lstStyle/>
          <a:p>
            <a:r>
              <a:rPr lang="en-GB" dirty="0" smtClean="0"/>
              <a:t>Click to edit </a:t>
            </a:r>
            <a:r>
              <a:rPr lang="en-GB" noProof="0" dirty="0" smtClean="0"/>
              <a:t>Master</a:t>
            </a:r>
            <a:r>
              <a:rPr lang="en-GB" dirty="0" smtClean="0"/>
              <a:t> title style</a:t>
            </a:r>
            <a:endParaRPr lang="en-GB" dirty="0"/>
          </a:p>
        </p:txBody>
      </p:sp>
      <p:sp>
        <p:nvSpPr>
          <p:cNvPr id="3" name="Text Placeholder 2"/>
          <p:cNvSpPr>
            <a:spLocks noGrp="1"/>
          </p:cNvSpPr>
          <p:nvPr>
            <p:ph type="body" idx="1"/>
          </p:nvPr>
        </p:nvSpPr>
        <p:spPr>
          <a:xfrm>
            <a:off x="457200" y="1352200"/>
            <a:ext cx="8229600" cy="4785722"/>
          </a:xfrm>
          <a:prstGeom prst="rect">
            <a:avLst/>
          </a:prstGeom>
        </p:spPr>
        <p:txBody>
          <a:bodyPr vert="horz" lIns="91440" tIns="45720" rIns="91440" bIns="45720" rtlCol="0">
            <a:noAutofit/>
          </a:bodyPr>
          <a:lstStyle/>
          <a:p>
            <a:pPr lvl="0"/>
            <a:r>
              <a:rPr lang="en-GB" dirty="0" smtClean="0"/>
              <a:t>Click to edit Master text s</a:t>
            </a:r>
            <a:r>
              <a:rPr lang="en-GB" noProof="0" dirty="0" err="1" smtClean="0"/>
              <a:t>tyles</a:t>
            </a:r>
            <a:endParaRPr lang="en-GB" noProof="0" dirty="0" smtClean="0"/>
          </a:p>
          <a:p>
            <a:pPr lvl="1"/>
            <a:r>
              <a:rPr lang="en-GB" noProof="0" dirty="0" smtClean="0"/>
              <a:t>Second level</a:t>
            </a:r>
          </a:p>
          <a:p>
            <a:pPr lvl="2"/>
            <a:r>
              <a:rPr lang="en-GB" noProof="0" dirty="0" smtClean="0"/>
              <a:t>Third level</a:t>
            </a:r>
          </a:p>
        </p:txBody>
      </p:sp>
      <p:sp>
        <p:nvSpPr>
          <p:cNvPr id="5" name="Footer Placeholder 4"/>
          <p:cNvSpPr>
            <a:spLocks noGrp="1"/>
          </p:cNvSpPr>
          <p:nvPr>
            <p:ph type="ftr" sz="quarter" idx="3"/>
          </p:nvPr>
        </p:nvSpPr>
        <p:spPr>
          <a:xfrm>
            <a:off x="457199" y="6329599"/>
            <a:ext cx="6302244" cy="365125"/>
          </a:xfrm>
          <a:prstGeom prst="rect">
            <a:avLst/>
          </a:prstGeom>
        </p:spPr>
        <p:txBody>
          <a:bodyPr vert="horz" lIns="91440" tIns="45720" rIns="91440" bIns="45720" rtlCol="0" anchor="ctr"/>
          <a:lstStyle>
            <a:lvl1pPr algn="l">
              <a:defRPr sz="1000">
                <a:solidFill>
                  <a:srgbClr val="004386"/>
                </a:solidFill>
                <a:latin typeface="Tahoma"/>
                <a:cs typeface="Tahoma"/>
              </a:defRPr>
            </a:lvl1pPr>
          </a:lstStyle>
          <a:p>
            <a:r>
              <a:rPr lang="en-GB" dirty="0" smtClean="0"/>
              <a:t>Module A9 – Sphere and the Humanitarian Charter</a:t>
            </a:r>
            <a:endParaRPr lang="en-GB" noProof="0" dirty="0" smtClean="0"/>
          </a:p>
          <a:p>
            <a:r>
              <a:rPr lang="en-GB" noProof="0" dirty="0" smtClean="0"/>
              <a:t>Sphere Training Package 2015</a:t>
            </a:r>
          </a:p>
        </p:txBody>
      </p:sp>
    </p:spTree>
    <p:extLst>
      <p:ext uri="{BB962C8B-B14F-4D97-AF65-F5344CB8AC3E}">
        <p14:creationId xmlns:p14="http://schemas.microsoft.com/office/powerpoint/2010/main" val="177548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hf sldNum="0" hdr="0" dt="0"/>
  <p:txStyles>
    <p:titleStyle>
      <a:lvl1pPr algn="l" defTabSz="457200" rtl="0" eaLnBrk="1" latinLnBrk="0" hangingPunct="1">
        <a:lnSpc>
          <a:spcPct val="100000"/>
        </a:lnSpc>
        <a:spcBef>
          <a:spcPct val="0"/>
        </a:spcBef>
        <a:buNone/>
        <a:defRPr sz="2800" b="1" kern="1200">
          <a:solidFill>
            <a:schemeClr val="tx2"/>
          </a:solidFill>
          <a:latin typeface="Tahoma"/>
          <a:ea typeface="+mj-ea"/>
          <a:cs typeface="Tahoma"/>
        </a:defRPr>
      </a:lvl1pPr>
    </p:titleStyle>
    <p:bodyStyle>
      <a:lvl1pPr marL="0" indent="0" algn="l" defTabSz="457200" rtl="0" eaLnBrk="1" latinLnBrk="0" hangingPunct="1">
        <a:spcBef>
          <a:spcPct val="20000"/>
        </a:spcBef>
        <a:buClr>
          <a:schemeClr val="tx2"/>
        </a:buClr>
        <a:buFontTx/>
        <a:buNone/>
        <a:defRPr sz="2200" kern="1200">
          <a:solidFill>
            <a:srgbClr val="004386"/>
          </a:solidFill>
          <a:latin typeface="Tahoma"/>
          <a:ea typeface="+mn-ea"/>
          <a:cs typeface="Tahoma"/>
        </a:defRPr>
      </a:lvl1pPr>
      <a:lvl2pPr marL="541338" indent="-365125" algn="l" defTabSz="457200" rtl="0" eaLnBrk="1" latinLnBrk="0" hangingPunct="1">
        <a:spcBef>
          <a:spcPts val="1000"/>
        </a:spcBef>
        <a:buClr>
          <a:schemeClr val="tx2"/>
        </a:buClr>
        <a:buFont typeface="Arial"/>
        <a:buChar char="•"/>
        <a:defRPr sz="2200" kern="1200">
          <a:solidFill>
            <a:srgbClr val="004386"/>
          </a:solidFill>
          <a:latin typeface="Tahoma"/>
          <a:ea typeface="+mn-ea"/>
          <a:cs typeface="Tahoma"/>
        </a:defRPr>
      </a:lvl2pPr>
      <a:lvl3pPr marL="1082675" indent="-365125" algn="l" defTabSz="457200" rtl="0" eaLnBrk="1" latinLnBrk="0" hangingPunct="1">
        <a:spcBef>
          <a:spcPts val="1000"/>
        </a:spcBef>
        <a:buClr>
          <a:schemeClr val="tx2"/>
        </a:buClr>
        <a:buFont typeface="Lucida Grande"/>
        <a:buChar char="-"/>
        <a:defRPr sz="2200" kern="1200">
          <a:solidFill>
            <a:srgbClr val="004386"/>
          </a:solidFill>
          <a:latin typeface="Tahoma"/>
          <a:ea typeface="+mn-ea"/>
          <a:cs typeface="Tahoma"/>
        </a:defRPr>
      </a:lvl3pPr>
      <a:lvl4pPr marL="16002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4pPr>
      <a:lvl5pPr marL="2057400" indent="-228600" algn="l" defTabSz="457200" rtl="0" eaLnBrk="1" latinLnBrk="0" hangingPunct="1">
        <a:spcBef>
          <a:spcPct val="20000"/>
        </a:spcBef>
        <a:buFont typeface="Arial"/>
        <a:buChar char="»"/>
        <a:defRPr sz="2400" kern="1200">
          <a:solidFill>
            <a:schemeClr val="tx1"/>
          </a:solidFill>
          <a:latin typeface="Lucida Sans Regular"/>
          <a:ea typeface="+mn-ea"/>
          <a:cs typeface="Lucida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package" Target="../embeddings/Microsoft_Word_Document3.docx"/></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package" Target="../embeddings/Microsoft_Word_Document4.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package" Target="../embeddings/Microsoft_Word_Document5.docx"/></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17254" y="2388016"/>
            <a:ext cx="6111628" cy="529376"/>
          </a:xfrm>
          <a:prstGeom prst="rect">
            <a:avLst/>
          </a:prstGeom>
          <a:noFill/>
        </p:spPr>
        <p:txBody>
          <a:bodyPr wrap="square" lIns="0" tIns="0" rIns="0" bIns="0" rtlCol="0">
            <a:spAutoFit/>
          </a:bodyPr>
          <a:lstStyle/>
          <a:p>
            <a:pPr algn="ctr">
              <a:lnSpc>
                <a:spcPct val="110000"/>
              </a:lnSpc>
            </a:pPr>
            <a:r>
              <a:rPr lang="fa-IR" sz="3200" b="1" dirty="0" smtClean="0">
                <a:solidFill>
                  <a:schemeClr val="tx2"/>
                </a:solidFill>
                <a:latin typeface="Tahoma"/>
                <a:cs typeface="B Titr" panose="00000700000000000000" pitchFamily="2" charset="-78"/>
              </a:rPr>
              <a:t>اسفیر و منشور بشردوستانه</a:t>
            </a:r>
            <a:endParaRPr lang="en-GB" sz="3200" b="1" dirty="0">
              <a:latin typeface="Tahoma"/>
              <a:cs typeface="B Titr" panose="00000700000000000000" pitchFamily="2" charset="-78"/>
            </a:endParaRPr>
          </a:p>
        </p:txBody>
      </p:sp>
      <p:pic>
        <p:nvPicPr>
          <p:cNvPr id="9" name="Picture 8" descr="Sphere-Project-Logo-Standard-No-Tagline-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655" y="523525"/>
            <a:ext cx="2739825" cy="1109629"/>
          </a:xfrm>
          <a:prstGeom prst="rect">
            <a:avLst/>
          </a:prstGeom>
        </p:spPr>
      </p:pic>
      <p:sp>
        <p:nvSpPr>
          <p:cNvPr id="8" name="Title 1"/>
          <p:cNvSpPr txBox="1">
            <a:spLocks/>
          </p:cNvSpPr>
          <p:nvPr/>
        </p:nvSpPr>
        <p:spPr>
          <a:xfrm>
            <a:off x="1704778" y="3830283"/>
            <a:ext cx="5736579" cy="1180338"/>
          </a:xfrm>
          <a:prstGeom prst="rect">
            <a:avLst/>
          </a:prstGeom>
          <a:noFill/>
        </p:spPr>
        <p:txBody>
          <a:bodyPr anchor="t" anchorCtr="0">
            <a:noAutofit/>
          </a:bodyPr>
          <a:lstStyle>
            <a:lvl1pPr algn="ctr" defTabSz="457200" rtl="0" eaLnBrk="1" latinLnBrk="0" hangingPunct="1">
              <a:lnSpc>
                <a:spcPct val="90000"/>
              </a:lnSpc>
              <a:spcBef>
                <a:spcPct val="0"/>
              </a:spcBef>
              <a:buNone/>
              <a:defRPr sz="4000" b="1" kern="1200" baseline="0">
                <a:solidFill>
                  <a:schemeClr val="bg2"/>
                </a:solidFill>
                <a:latin typeface="+mj-lt"/>
                <a:ea typeface="+mj-ea"/>
                <a:cs typeface="Lucida Sans Regular"/>
              </a:defRPr>
            </a:lvl1pPr>
          </a:lstStyle>
          <a:p>
            <a:pPr>
              <a:lnSpc>
                <a:spcPct val="100000"/>
              </a:lnSpc>
            </a:pPr>
            <a:r>
              <a:rPr lang="fa-IR" sz="3200" b="0" i="1" dirty="0" smtClean="0">
                <a:solidFill>
                  <a:schemeClr val="accent1"/>
                </a:solidFill>
                <a:latin typeface="Tahoma"/>
                <a:cs typeface="B Titr" panose="00000700000000000000" pitchFamily="2" charset="-78"/>
              </a:rPr>
              <a:t>شما چرا و چگونه باید به منشور بشردوستانه در کار خود مراجعه کنید؟</a:t>
            </a:r>
            <a:endParaRPr lang="en-GB" sz="3200" b="0" i="1" dirty="0">
              <a:solidFill>
                <a:schemeClr val="accent1"/>
              </a:solidFill>
              <a:latin typeface="Tahoma"/>
              <a:cs typeface="B Titr" panose="00000700000000000000" pitchFamily="2" charset="-78"/>
            </a:endParaRPr>
          </a:p>
        </p:txBody>
      </p:sp>
      <p:sp>
        <p:nvSpPr>
          <p:cNvPr id="10" name="TextBox 9"/>
          <p:cNvSpPr txBox="1"/>
          <p:nvPr/>
        </p:nvSpPr>
        <p:spPr>
          <a:xfrm>
            <a:off x="414795" y="6139730"/>
            <a:ext cx="4606304" cy="338554"/>
          </a:xfrm>
          <a:prstGeom prst="rect">
            <a:avLst/>
          </a:prstGeom>
          <a:noFill/>
        </p:spPr>
        <p:txBody>
          <a:bodyPr wrap="square" rtlCol="0">
            <a:spAutoFit/>
          </a:bodyPr>
          <a:lstStyle/>
          <a:p>
            <a:pPr algn="r" rtl="1"/>
            <a:r>
              <a:rPr lang="fa-IR" sz="1600" b="1" dirty="0" smtClean="0">
                <a:latin typeface="Tahoma"/>
                <a:cs typeface="Tahoma"/>
              </a:rPr>
              <a:t>ماژول </a:t>
            </a:r>
            <a:r>
              <a:rPr lang="en-US" sz="1600" b="1" dirty="0" smtClean="0">
                <a:latin typeface="Tahoma"/>
                <a:cs typeface="Tahoma"/>
              </a:rPr>
              <a:t>A9</a:t>
            </a:r>
            <a:r>
              <a:rPr lang="fa-IR" sz="1600" b="1" dirty="0" smtClean="0">
                <a:latin typeface="Tahoma"/>
                <a:cs typeface="Tahoma"/>
              </a:rPr>
              <a:t> – بسته آموزشی اسفیر 2015</a:t>
            </a:r>
            <a:endParaRPr lang="en-GB" sz="1600" b="1" dirty="0">
              <a:latin typeface="Tahoma"/>
              <a:cs typeface="Tahoma"/>
            </a:endParaRPr>
          </a:p>
        </p:txBody>
      </p:sp>
    </p:spTree>
    <p:extLst>
      <p:ext uri="{BB962C8B-B14F-4D97-AF65-F5344CB8AC3E}">
        <p14:creationId xmlns:p14="http://schemas.microsoft.com/office/powerpoint/2010/main" val="340790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928193005"/>
              </p:ext>
            </p:extLst>
          </p:nvPr>
        </p:nvGraphicFramePr>
        <p:xfrm>
          <a:off x="771525" y="1009650"/>
          <a:ext cx="7386638" cy="4832350"/>
        </p:xfrm>
        <a:graphic>
          <a:graphicData uri="http://schemas.openxmlformats.org/presentationml/2006/ole">
            <mc:AlternateContent xmlns:mc="http://schemas.openxmlformats.org/markup-compatibility/2006">
              <mc:Choice xmlns:v="urn:schemas-microsoft-com:vml" Requires="v">
                <p:oleObj spid="_x0000_s13417" name="Document" r:id="rId4" imgW="6114876" imgH="4011748" progId="Word.Document.12">
                  <p:embed/>
                </p:oleObj>
              </mc:Choice>
              <mc:Fallback>
                <p:oleObj name="Document" r:id="rId4" imgW="6114876" imgH="4011748" progId="Word.Document.12">
                  <p:embed/>
                  <p:pic>
                    <p:nvPicPr>
                      <p:cNvPr id="0" name=""/>
                      <p:cNvPicPr/>
                      <p:nvPr/>
                    </p:nvPicPr>
                    <p:blipFill>
                      <a:blip r:embed="rId5"/>
                      <a:stretch>
                        <a:fillRect/>
                      </a:stretch>
                    </p:blipFill>
                    <p:spPr>
                      <a:xfrm>
                        <a:off x="771525" y="1009650"/>
                        <a:ext cx="7386638" cy="4832350"/>
                      </a:xfrm>
                      <a:prstGeom prst="rect">
                        <a:avLst/>
                      </a:prstGeom>
                    </p:spPr>
                  </p:pic>
                </p:oleObj>
              </mc:Fallback>
            </mc:AlternateContent>
          </a:graphicData>
        </a:graphic>
      </p:graphicFrame>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sp>
        <p:nvSpPr>
          <p:cNvPr id="7" name="Title 4"/>
          <p:cNvSpPr txBox="1">
            <a:spLocks/>
          </p:cNvSpPr>
          <p:nvPr/>
        </p:nvSpPr>
        <p:spPr>
          <a:xfrm>
            <a:off x="212674" y="28116"/>
            <a:ext cx="7825720" cy="1081760"/>
          </a:xfrm>
          <a:prstGeom prst="rect">
            <a:avLst/>
          </a:prstGeom>
          <a:noFill/>
        </p:spPr>
        <p:txBody>
          <a:bodyPr vert="horz" lIns="72000" tIns="36000" rIns="72000" bIns="36000" rtlCol="0" anchor="ctr" anchorCtr="0">
            <a:noAutofit/>
          </a:bodyPr>
          <a:lstStyle>
            <a:lvl1pPr algn="l" defTabSz="457200" rtl="0" eaLnBrk="1" latinLnBrk="0" hangingPunct="1">
              <a:lnSpc>
                <a:spcPct val="100000"/>
              </a:lnSpc>
              <a:spcBef>
                <a:spcPct val="0"/>
              </a:spcBef>
              <a:buNone/>
              <a:defRPr sz="2800" b="1" kern="1200">
                <a:solidFill>
                  <a:schemeClr val="tx2"/>
                </a:solidFill>
                <a:latin typeface="Tahoma"/>
                <a:ea typeface="+mj-ea"/>
                <a:cs typeface="Tahoma"/>
              </a:defRPr>
            </a:lvl1pPr>
          </a:lstStyle>
          <a:p>
            <a:pPr algn="ctr"/>
            <a:r>
              <a:rPr lang="fa-IR" sz="3200" dirty="0" smtClean="0">
                <a:cs typeface="B Titr" panose="00000700000000000000" pitchFamily="2" charset="-78"/>
              </a:rPr>
              <a:t/>
            </a:r>
            <a:br>
              <a:rPr lang="fa-IR" sz="3200" dirty="0" smtClean="0">
                <a:cs typeface="B Titr" panose="00000700000000000000" pitchFamily="2" charset="-78"/>
              </a:rPr>
            </a:br>
            <a:r>
              <a:rPr lang="fa-IR" sz="3200" dirty="0" smtClean="0">
                <a:cs typeface="B Titr" panose="00000700000000000000" pitchFamily="2" charset="-78"/>
              </a:rPr>
              <a:t>نقش ها و مسئولیت بازیگران مختلف درگیر</a:t>
            </a:r>
            <a:br>
              <a:rPr lang="fa-IR" sz="3200" dirty="0" smtClean="0">
                <a:cs typeface="B Titr" panose="00000700000000000000" pitchFamily="2" charset="-78"/>
              </a:rPr>
            </a:br>
            <a:endParaRPr lang="en-GB" sz="3200" dirty="0">
              <a:cs typeface="B Titr" panose="00000700000000000000" pitchFamily="2" charset="-78"/>
            </a:endParaRPr>
          </a:p>
        </p:txBody>
      </p:sp>
    </p:spTree>
    <p:extLst>
      <p:ext uri="{BB962C8B-B14F-4D97-AF65-F5344CB8AC3E}">
        <p14:creationId xmlns:p14="http://schemas.microsoft.com/office/powerpoint/2010/main" val="103171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1843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772" y="2298413"/>
            <a:ext cx="2216150" cy="376237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720989" y="1130965"/>
            <a:ext cx="1955800" cy="786130"/>
          </a:xfrm>
          <a:prstGeom prst="wedgeRoundRectCallout">
            <a:avLst>
              <a:gd name="adj1" fmla="val -34917"/>
              <a:gd name="adj2" fmla="val 81905"/>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smtClean="0">
                <a:solidFill>
                  <a:schemeClr val="tx1"/>
                </a:solidFill>
                <a:cs typeface="B Nazanin" panose="00000400000000000000" pitchFamily="2" charset="-78"/>
              </a:rPr>
              <a:t>دین </a:t>
            </a:r>
            <a:r>
              <a:rPr lang="fa-IR" sz="1400" b="1" dirty="0">
                <a:solidFill>
                  <a:schemeClr val="tx1"/>
                </a:solidFill>
                <a:cs typeface="B Nazanin" panose="00000400000000000000" pitchFamily="2" charset="-78"/>
              </a:rPr>
              <a:t>من برای من </a:t>
            </a:r>
            <a:r>
              <a:rPr lang="fa-IR" sz="1400" b="1" dirty="0" smtClean="0">
                <a:solidFill>
                  <a:schemeClr val="tx1"/>
                </a:solidFill>
                <a:cs typeface="B Nazanin" panose="00000400000000000000" pitchFamily="2" charset="-78"/>
              </a:rPr>
              <a:t>اهمیت دارد. </a:t>
            </a:r>
            <a:r>
              <a:rPr lang="fa-IR" sz="1400" b="1" dirty="0">
                <a:solidFill>
                  <a:schemeClr val="tx1"/>
                </a:solidFill>
                <a:cs typeface="B Nazanin" panose="00000400000000000000" pitchFamily="2" charset="-78"/>
              </a:rPr>
              <a:t>من می خواهم </a:t>
            </a:r>
            <a:r>
              <a:rPr lang="fa-IR" sz="1400" b="1" dirty="0" smtClean="0">
                <a:solidFill>
                  <a:schemeClr val="tx1"/>
                </a:solidFill>
                <a:cs typeface="B Nazanin" panose="00000400000000000000" pitchFamily="2" charset="-78"/>
              </a:rPr>
              <a:t>قادر </a:t>
            </a:r>
            <a:r>
              <a:rPr lang="fa-IR" sz="1400" b="1" dirty="0">
                <a:solidFill>
                  <a:schemeClr val="tx1"/>
                </a:solidFill>
                <a:cs typeface="B Nazanin" panose="00000400000000000000" pitchFamily="2" charset="-78"/>
              </a:rPr>
              <a:t>به </a:t>
            </a:r>
            <a:r>
              <a:rPr lang="fa-IR" sz="1400" b="1" dirty="0" smtClean="0">
                <a:solidFill>
                  <a:schemeClr val="tx1"/>
                </a:solidFill>
                <a:cs typeface="B Nazanin" panose="00000400000000000000" pitchFamily="2" charset="-78"/>
              </a:rPr>
              <a:t>عبادت باشم.</a:t>
            </a:r>
            <a:endParaRPr lang="fa-IR" sz="1400" b="1" dirty="0">
              <a:solidFill>
                <a:schemeClr val="tx1"/>
              </a:solidFill>
              <a:effectLst/>
              <a:cs typeface="B Nazanin" panose="00000400000000000000" pitchFamily="2" charset="-78"/>
            </a:endParaRPr>
          </a:p>
        </p:txBody>
      </p:sp>
      <p:sp>
        <p:nvSpPr>
          <p:cNvPr id="7" name="Rounded Rectangular Callout 6"/>
          <p:cNvSpPr/>
          <p:nvPr/>
        </p:nvSpPr>
        <p:spPr>
          <a:xfrm>
            <a:off x="5490099" y="1989485"/>
            <a:ext cx="1685290" cy="1059180"/>
          </a:xfrm>
          <a:prstGeom prst="wedgeRoundRectCallout">
            <a:avLst>
              <a:gd name="adj1" fmla="val -68635"/>
              <a:gd name="adj2" fmla="val 29937"/>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a-IR" sz="1400" b="1" dirty="0">
                <a:solidFill>
                  <a:schemeClr val="tx1"/>
                </a:solidFill>
                <a:cs typeface="B Nazanin" panose="00000400000000000000" pitchFamily="2" charset="-78"/>
              </a:rPr>
              <a:t>من برای خانواده و دوستانم نگرانم. </a:t>
            </a:r>
            <a:r>
              <a:rPr lang="fa-IR" sz="1400" b="1" dirty="0" smtClean="0">
                <a:solidFill>
                  <a:schemeClr val="tx1"/>
                </a:solidFill>
                <a:cs typeface="B Nazanin" panose="00000400000000000000" pitchFamily="2" charset="-78"/>
              </a:rPr>
              <a:t>می خواهم </a:t>
            </a:r>
            <a:r>
              <a:rPr lang="fa-IR" sz="1400" b="1" dirty="0">
                <a:solidFill>
                  <a:schemeClr val="tx1"/>
                </a:solidFill>
                <a:cs typeface="B Nazanin" panose="00000400000000000000" pitchFamily="2" charset="-78"/>
              </a:rPr>
              <a:t>از سلامت آنها اطمینان حاصل نمایم.</a:t>
            </a:r>
            <a:endParaRPr lang="fa-IR" sz="1400" b="1" dirty="0">
              <a:solidFill>
                <a:schemeClr val="tx1"/>
              </a:solidFill>
              <a:cs typeface="B Nazanin" panose="00000400000000000000" pitchFamily="2" charset="-78"/>
            </a:endParaRPr>
          </a:p>
        </p:txBody>
      </p:sp>
      <p:sp>
        <p:nvSpPr>
          <p:cNvPr id="8" name="Rounded Rectangular Callout 7"/>
          <p:cNvSpPr/>
          <p:nvPr/>
        </p:nvSpPr>
        <p:spPr>
          <a:xfrm>
            <a:off x="5507243" y="3165505"/>
            <a:ext cx="1936745" cy="928370"/>
          </a:xfrm>
          <a:prstGeom prst="wedgeRoundRectCallout">
            <a:avLst>
              <a:gd name="adj1" fmla="val -68418"/>
              <a:gd name="adj2" fmla="val 10516"/>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smtClean="0">
                <a:solidFill>
                  <a:schemeClr val="tx1"/>
                </a:solidFill>
                <a:cs typeface="B Nazanin" panose="00000400000000000000" pitchFamily="2" charset="-78"/>
              </a:rPr>
              <a:t>من </a:t>
            </a:r>
            <a:r>
              <a:rPr lang="fa-IR" sz="1400" b="1" dirty="0">
                <a:solidFill>
                  <a:schemeClr val="tx1"/>
                </a:solidFill>
                <a:cs typeface="B Nazanin" panose="00000400000000000000" pitchFamily="2" charset="-78"/>
              </a:rPr>
              <a:t>می خواهم افرادی که به جامعه ما می آیند لباس مناسب و با احترام به آداب و رسوم ما برتن کنند.</a:t>
            </a:r>
            <a:endParaRPr lang="fa-IR" sz="1400" b="1" dirty="0">
              <a:solidFill>
                <a:schemeClr val="tx1"/>
              </a:solidFill>
              <a:cs typeface="B Nazanin" panose="00000400000000000000" pitchFamily="2" charset="-78"/>
            </a:endParaRPr>
          </a:p>
        </p:txBody>
      </p:sp>
      <p:sp>
        <p:nvSpPr>
          <p:cNvPr id="9" name="Rounded Rectangular Callout 8"/>
          <p:cNvSpPr/>
          <p:nvPr/>
        </p:nvSpPr>
        <p:spPr>
          <a:xfrm>
            <a:off x="5502798" y="4185315"/>
            <a:ext cx="1941189" cy="1082040"/>
          </a:xfrm>
          <a:prstGeom prst="wedgeRoundRectCallout">
            <a:avLst>
              <a:gd name="adj1" fmla="val -69129"/>
              <a:gd name="adj2" fmla="val -42836"/>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برای بهبود وضعیت خودمان ایده هایی دارم. می خواهم در این مورد گفتگو کنم.</a:t>
            </a:r>
            <a:endParaRPr lang="fa-IR" sz="1400" b="1" dirty="0">
              <a:solidFill>
                <a:schemeClr val="tx1"/>
              </a:solidFill>
              <a:cs typeface="B Nazanin" panose="00000400000000000000" pitchFamily="2" charset="-78"/>
            </a:endParaRPr>
          </a:p>
        </p:txBody>
      </p:sp>
      <p:sp>
        <p:nvSpPr>
          <p:cNvPr id="10" name="Rounded Rectangular Callout 9"/>
          <p:cNvSpPr/>
          <p:nvPr/>
        </p:nvSpPr>
        <p:spPr>
          <a:xfrm>
            <a:off x="4989719" y="5471825"/>
            <a:ext cx="1537970" cy="529590"/>
          </a:xfrm>
          <a:prstGeom prst="wedgeRoundRectCallout">
            <a:avLst>
              <a:gd name="adj1" fmla="val -41080"/>
              <a:gd name="adj2" fmla="val -100569"/>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a-IR" sz="1400" b="1" dirty="0" smtClean="0">
                <a:solidFill>
                  <a:schemeClr val="tx1"/>
                </a:solidFill>
                <a:effectLst/>
                <a:latin typeface="Tahoma"/>
                <a:ea typeface="MS PGothic"/>
                <a:cs typeface="B Nazanin" panose="00000400000000000000" pitchFamily="2" charset="-78"/>
              </a:rPr>
              <a:t>من یک انسان هستم نه یک قربانی</a:t>
            </a:r>
            <a:endParaRPr lang="en-US" sz="1400" b="1" dirty="0">
              <a:solidFill>
                <a:schemeClr val="tx1"/>
              </a:solidFill>
              <a:effectLst/>
              <a:latin typeface="Tahoma"/>
              <a:ea typeface="MS PGothic"/>
              <a:cs typeface="B Nazanin" panose="00000400000000000000" pitchFamily="2" charset="-78"/>
            </a:endParaRPr>
          </a:p>
        </p:txBody>
      </p:sp>
      <p:sp>
        <p:nvSpPr>
          <p:cNvPr id="11" name="Rounded Rectangular Callout 10"/>
          <p:cNvSpPr/>
          <p:nvPr/>
        </p:nvSpPr>
        <p:spPr>
          <a:xfrm>
            <a:off x="2717689" y="5522625"/>
            <a:ext cx="2093595" cy="643114"/>
          </a:xfrm>
          <a:prstGeom prst="wedgeRoundRectCallout">
            <a:avLst>
              <a:gd name="adj1" fmla="val 28535"/>
              <a:gd name="adj2" fmla="val -109129"/>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می توانم برای اینکه زندگی جامعه </a:t>
            </a:r>
            <a:r>
              <a:rPr lang="fa-IR" sz="1400" b="1" dirty="0" smtClean="0">
                <a:solidFill>
                  <a:schemeClr val="tx1"/>
                </a:solidFill>
                <a:cs typeface="B Nazanin" panose="00000400000000000000" pitchFamily="2" charset="-78"/>
              </a:rPr>
              <a:t>ما </a:t>
            </a:r>
            <a:r>
              <a:rPr lang="fa-IR" sz="1400" b="1" dirty="0">
                <a:solidFill>
                  <a:schemeClr val="tx1"/>
                </a:solidFill>
                <a:cs typeface="B Nazanin" panose="00000400000000000000" pitchFamily="2" charset="-78"/>
              </a:rPr>
              <a:t>به حالت عادی </a:t>
            </a:r>
            <a:r>
              <a:rPr lang="fa-IR" sz="1400" b="1" dirty="0" smtClean="0">
                <a:solidFill>
                  <a:schemeClr val="tx1"/>
                </a:solidFill>
                <a:cs typeface="B Nazanin" panose="00000400000000000000" pitchFamily="2" charset="-78"/>
              </a:rPr>
              <a:t>برگردد، </a:t>
            </a:r>
            <a:r>
              <a:rPr lang="fa-IR" sz="1400" b="1" dirty="0">
                <a:solidFill>
                  <a:schemeClr val="tx1"/>
                </a:solidFill>
                <a:cs typeface="B Nazanin" panose="00000400000000000000" pitchFamily="2" charset="-78"/>
              </a:rPr>
              <a:t>کمک کنم.</a:t>
            </a:r>
            <a:endParaRPr lang="fa-IR" sz="1400" b="1" dirty="0">
              <a:solidFill>
                <a:schemeClr val="tx1"/>
              </a:solidFill>
              <a:cs typeface="B Nazanin" panose="00000400000000000000" pitchFamily="2" charset="-78"/>
            </a:endParaRPr>
          </a:p>
        </p:txBody>
      </p:sp>
      <p:sp>
        <p:nvSpPr>
          <p:cNvPr id="12" name="Rounded Rectangular Callout 11"/>
          <p:cNvSpPr/>
          <p:nvPr/>
        </p:nvSpPr>
        <p:spPr>
          <a:xfrm>
            <a:off x="1550504" y="4093875"/>
            <a:ext cx="2096825" cy="1291590"/>
          </a:xfrm>
          <a:prstGeom prst="wedgeRoundRectCallout">
            <a:avLst>
              <a:gd name="adj1" fmla="val 75944"/>
              <a:gd name="adj2" fmla="val -48448"/>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می خواهم اطلاعات محرمانه ای را که با شما به اشتراک می گذارم با ظرافت و به نحو مطلوبی مدیریت شود.</a:t>
            </a:r>
            <a:endParaRPr lang="fa-IR" sz="1400" b="1" dirty="0">
              <a:solidFill>
                <a:schemeClr val="tx1"/>
              </a:solidFill>
              <a:cs typeface="B Nazanin" panose="00000400000000000000" pitchFamily="2" charset="-78"/>
            </a:endParaRPr>
          </a:p>
        </p:txBody>
      </p:sp>
      <p:sp>
        <p:nvSpPr>
          <p:cNvPr id="13" name="Rounded Rectangular Callout 12"/>
          <p:cNvSpPr/>
          <p:nvPr/>
        </p:nvSpPr>
        <p:spPr>
          <a:xfrm>
            <a:off x="1457740" y="2794665"/>
            <a:ext cx="1840340" cy="1177290"/>
          </a:xfrm>
          <a:prstGeom prst="wedgeRoundRectCallout">
            <a:avLst>
              <a:gd name="adj1" fmla="val 81279"/>
              <a:gd name="adj2" fmla="val 26930"/>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خواستار سطح معینی از حریم خصوصی بوده و انتظار دارم این حریم محترم شمرده شود.</a:t>
            </a:r>
            <a:endParaRPr lang="fa-IR" sz="1400" b="1" dirty="0">
              <a:solidFill>
                <a:schemeClr val="tx1"/>
              </a:solidFill>
              <a:cs typeface="B Nazanin" panose="00000400000000000000" pitchFamily="2" charset="-78"/>
            </a:endParaRPr>
          </a:p>
        </p:txBody>
      </p:sp>
      <p:sp>
        <p:nvSpPr>
          <p:cNvPr id="14" name="Rounded Rectangular Callout 13"/>
          <p:cNvSpPr/>
          <p:nvPr/>
        </p:nvSpPr>
        <p:spPr>
          <a:xfrm>
            <a:off x="1656522" y="1272570"/>
            <a:ext cx="1990807" cy="1245870"/>
          </a:xfrm>
          <a:prstGeom prst="wedgeRoundRectCallout">
            <a:avLst>
              <a:gd name="adj1" fmla="val 51631"/>
              <a:gd name="adj2" fmla="val 68616"/>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smtClean="0">
                <a:solidFill>
                  <a:schemeClr val="tx1"/>
                </a:solidFill>
                <a:cs typeface="B Nazanin" panose="00000400000000000000" pitchFamily="2" charset="-78"/>
              </a:rPr>
              <a:t>من </a:t>
            </a:r>
            <a:r>
              <a:rPr lang="fa-IR" sz="1400" b="1" dirty="0">
                <a:solidFill>
                  <a:schemeClr val="tx1"/>
                </a:solidFill>
                <a:cs typeface="B Nazanin" panose="00000400000000000000" pitchFamily="2" charset="-78"/>
              </a:rPr>
              <a:t>می خواهم بدانم چه گزینه هایی داریم. </a:t>
            </a:r>
            <a:r>
              <a:rPr lang="fa-IR" sz="1400" b="1" dirty="0" smtClean="0">
                <a:solidFill>
                  <a:schemeClr val="tx1"/>
                </a:solidFill>
                <a:cs typeface="B Nazanin" panose="00000400000000000000" pitchFamily="2" charset="-78"/>
              </a:rPr>
              <a:t>می </a:t>
            </a:r>
            <a:r>
              <a:rPr lang="fa-IR" sz="1400" b="1" dirty="0">
                <a:solidFill>
                  <a:schemeClr val="tx1"/>
                </a:solidFill>
                <a:cs typeface="B Nazanin" panose="00000400000000000000" pitchFamily="2" charset="-78"/>
              </a:rPr>
              <a:t>خواهم در تصمیماتی  که جامعه ما را تحت تاثیر قرار می دهند موثر باشم.</a:t>
            </a:r>
            <a:endParaRPr lang="fa-IR" sz="1400" b="1" dirty="0">
              <a:solidFill>
                <a:schemeClr val="tx1"/>
              </a:solidFill>
              <a:cs typeface="B Nazanin" panose="00000400000000000000" pitchFamily="2" charset="-78"/>
            </a:endParaRPr>
          </a:p>
        </p:txBody>
      </p:sp>
      <p:sp>
        <p:nvSpPr>
          <p:cNvPr id="5"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5" name="Rectangle 2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GB" altLang="fa-IR" sz="1100" b="0" i="0" u="none" strike="noStrike" cap="none" normalizeH="0" baseline="0" smtClean="0">
              <a:ln>
                <a:noFill/>
              </a:ln>
              <a:solidFill>
                <a:schemeClr val="tx1"/>
              </a:solidFill>
              <a:effectLst/>
              <a:latin typeface="Tahoma" pitchFamily="34" charset="0"/>
              <a:ea typeface="MS PGothic" pitchFamily="34" charset="-128"/>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a-IR" sz="1100" b="0" i="0" u="none" strike="noStrike" cap="none" normalizeH="0" baseline="0" smtClean="0">
                <a:ln>
                  <a:noFill/>
                </a:ln>
                <a:solidFill>
                  <a:schemeClr val="tx1"/>
                </a:solidFill>
                <a:effectLst/>
                <a:latin typeface="Tahoma" pitchFamily="34" charset="0"/>
                <a:ea typeface="MS PGothic" pitchFamily="34" charset="-128"/>
                <a:cs typeface="Tahoma" pitchFamily="34" charset="0"/>
              </a:rPr>
              <a:t> </a:t>
            </a:r>
            <a:endParaRPr kumimoji="0" lang="en-GB" alt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itle 4"/>
          <p:cNvSpPr>
            <a:spLocks noGrp="1"/>
          </p:cNvSpPr>
          <p:nvPr>
            <p:ph type="title"/>
          </p:nvPr>
        </p:nvSpPr>
        <p:spPr>
          <a:xfrm>
            <a:off x="457201" y="0"/>
            <a:ext cx="8229600" cy="1081760"/>
          </a:xfrm>
        </p:spPr>
        <p:txBody>
          <a:bodyPr/>
          <a:lstStyle/>
          <a:p>
            <a:pPr algn="ctr" rtl="1"/>
            <a:r>
              <a:rPr lang="fa-IR" sz="2400" dirty="0" smtClean="0">
                <a:cs typeface="B Titr" panose="00000700000000000000" pitchFamily="2" charset="-78"/>
              </a:rPr>
              <a:t>تفسیر عملی حق </a:t>
            </a:r>
            <a:r>
              <a:rPr lang="fa-IR" sz="2400" dirty="0">
                <a:cs typeface="B Titr" panose="00000700000000000000" pitchFamily="2" charset="-78"/>
              </a:rPr>
              <a:t>زندگی با </a:t>
            </a:r>
            <a:r>
              <a:rPr lang="fa-IR" sz="2400" dirty="0" smtClean="0">
                <a:cs typeface="B Titr" panose="00000700000000000000" pitchFamily="2" charset="-78"/>
              </a:rPr>
              <a:t>عزت و کرامت انسانی</a:t>
            </a:r>
            <a:endParaRPr lang="en-GB" sz="2600" dirty="0">
              <a:cs typeface="B Titr" panose="00000700000000000000" pitchFamily="2" charset="-78"/>
            </a:endParaRPr>
          </a:p>
        </p:txBody>
      </p:sp>
      <p:sp>
        <p:nvSpPr>
          <p:cNvPr id="25" name="Rectangle 24"/>
          <p:cNvSpPr/>
          <p:nvPr/>
        </p:nvSpPr>
        <p:spPr>
          <a:xfrm>
            <a:off x="5590460" y="6376530"/>
            <a:ext cx="3474028" cy="276999"/>
          </a:xfrm>
          <a:prstGeom prst="rect">
            <a:avLst/>
          </a:prstGeom>
        </p:spPr>
        <p:txBody>
          <a:bodyPr wrap="none">
            <a:spAutoFit/>
          </a:bodyPr>
          <a:lstStyle/>
          <a:p>
            <a:pPr algn="r" rtl="1"/>
            <a:r>
              <a:rPr lang="fa-IR" sz="1200" b="1" dirty="0">
                <a:cs typeface="B Nazanin" panose="00000400000000000000" pitchFamily="2" charset="-78"/>
              </a:rPr>
              <a:t>منبع: </a:t>
            </a:r>
            <a:r>
              <a:rPr lang="fa-IR" sz="1200" b="1" dirty="0" smtClean="0">
                <a:cs typeface="B Nazanin" panose="00000400000000000000" pitchFamily="2" charset="-78"/>
              </a:rPr>
              <a:t>دفترچه راهنمای عملیاتی اسفیر دوره آموزش الکترونیکی</a:t>
            </a:r>
            <a:endParaRPr lang="fa-IR" sz="1200" b="1" dirty="0">
              <a:cs typeface="B Nazanin" panose="00000400000000000000" pitchFamily="2" charset="-78"/>
            </a:endParaRPr>
          </a:p>
        </p:txBody>
      </p:sp>
    </p:spTree>
    <p:extLst>
      <p:ext uri="{BB962C8B-B14F-4D97-AF65-F5344CB8AC3E}">
        <p14:creationId xmlns:p14="http://schemas.microsoft.com/office/powerpoint/2010/main" val="277614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cs typeface="B Titr" panose="00000700000000000000" pitchFamily="2" charset="-78"/>
              </a:rPr>
              <a:t>پاسخ های ممکن</a:t>
            </a: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7772" y="2298413"/>
            <a:ext cx="2216150" cy="376237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720989" y="1130965"/>
            <a:ext cx="1955800" cy="786130"/>
          </a:xfrm>
          <a:prstGeom prst="wedgeRoundRectCallout">
            <a:avLst>
              <a:gd name="adj1" fmla="val -34917"/>
              <a:gd name="adj2" fmla="val 81905"/>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smtClean="0">
                <a:solidFill>
                  <a:schemeClr val="tx1"/>
                </a:solidFill>
                <a:cs typeface="B Nazanin" panose="00000400000000000000" pitchFamily="2" charset="-78"/>
              </a:rPr>
              <a:t>دین </a:t>
            </a:r>
            <a:r>
              <a:rPr lang="fa-IR" sz="1400" b="1" dirty="0">
                <a:solidFill>
                  <a:schemeClr val="tx1"/>
                </a:solidFill>
                <a:cs typeface="B Nazanin" panose="00000400000000000000" pitchFamily="2" charset="-78"/>
              </a:rPr>
              <a:t>من برای من </a:t>
            </a:r>
            <a:r>
              <a:rPr lang="fa-IR" sz="1400" b="1" dirty="0" smtClean="0">
                <a:solidFill>
                  <a:schemeClr val="tx1"/>
                </a:solidFill>
                <a:cs typeface="B Nazanin" panose="00000400000000000000" pitchFamily="2" charset="-78"/>
              </a:rPr>
              <a:t>اهمیت دارد. می </a:t>
            </a:r>
            <a:r>
              <a:rPr lang="fa-IR" sz="1400" b="1" dirty="0">
                <a:solidFill>
                  <a:schemeClr val="tx1"/>
                </a:solidFill>
                <a:cs typeface="B Nazanin" panose="00000400000000000000" pitchFamily="2" charset="-78"/>
              </a:rPr>
              <a:t>خواهم که قادر به </a:t>
            </a:r>
            <a:r>
              <a:rPr lang="fa-IR" sz="1400" b="1" dirty="0" smtClean="0">
                <a:solidFill>
                  <a:schemeClr val="tx1"/>
                </a:solidFill>
                <a:cs typeface="B Nazanin" panose="00000400000000000000" pitchFamily="2" charset="-78"/>
              </a:rPr>
              <a:t>عبادت باشم.</a:t>
            </a:r>
            <a:endParaRPr lang="fa-IR" sz="1400" b="1" dirty="0">
              <a:solidFill>
                <a:schemeClr val="tx1"/>
              </a:solidFill>
              <a:effectLst/>
              <a:cs typeface="B Nazanin" panose="00000400000000000000" pitchFamily="2" charset="-78"/>
            </a:endParaRPr>
          </a:p>
        </p:txBody>
      </p:sp>
      <p:sp>
        <p:nvSpPr>
          <p:cNvPr id="7" name="Rounded Rectangular Callout 6"/>
          <p:cNvSpPr/>
          <p:nvPr/>
        </p:nvSpPr>
        <p:spPr>
          <a:xfrm>
            <a:off x="5490099" y="1989485"/>
            <a:ext cx="1685290" cy="1059180"/>
          </a:xfrm>
          <a:prstGeom prst="wedgeRoundRectCallout">
            <a:avLst>
              <a:gd name="adj1" fmla="val -68635"/>
              <a:gd name="adj2" fmla="val 29937"/>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a-IR" sz="1400" b="1" dirty="0">
                <a:solidFill>
                  <a:schemeClr val="tx1"/>
                </a:solidFill>
                <a:cs typeface="B Nazanin" panose="00000400000000000000" pitchFamily="2" charset="-78"/>
              </a:rPr>
              <a:t>من برای خانواده و دوستانم نگرانم. </a:t>
            </a:r>
            <a:r>
              <a:rPr lang="fa-IR" sz="1400" b="1" dirty="0" smtClean="0">
                <a:solidFill>
                  <a:schemeClr val="tx1"/>
                </a:solidFill>
                <a:cs typeface="B Nazanin" panose="00000400000000000000" pitchFamily="2" charset="-78"/>
              </a:rPr>
              <a:t>می خواهم </a:t>
            </a:r>
            <a:r>
              <a:rPr lang="fa-IR" sz="1400" b="1" dirty="0">
                <a:solidFill>
                  <a:schemeClr val="tx1"/>
                </a:solidFill>
                <a:cs typeface="B Nazanin" panose="00000400000000000000" pitchFamily="2" charset="-78"/>
              </a:rPr>
              <a:t>از سلامت آنها اطمینان حاصل نمایم.</a:t>
            </a:r>
            <a:endParaRPr lang="fa-IR" sz="1400" b="1" dirty="0">
              <a:solidFill>
                <a:schemeClr val="tx1"/>
              </a:solidFill>
              <a:cs typeface="B Nazanin" panose="00000400000000000000" pitchFamily="2" charset="-78"/>
            </a:endParaRPr>
          </a:p>
        </p:txBody>
      </p:sp>
      <p:sp>
        <p:nvSpPr>
          <p:cNvPr id="8" name="Rounded Rectangular Callout 7"/>
          <p:cNvSpPr/>
          <p:nvPr/>
        </p:nvSpPr>
        <p:spPr>
          <a:xfrm>
            <a:off x="5507243" y="3165505"/>
            <a:ext cx="1936745" cy="928370"/>
          </a:xfrm>
          <a:prstGeom prst="wedgeRoundRectCallout">
            <a:avLst>
              <a:gd name="adj1" fmla="val -68418"/>
              <a:gd name="adj2" fmla="val 10516"/>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smtClean="0">
                <a:solidFill>
                  <a:schemeClr val="tx1"/>
                </a:solidFill>
                <a:cs typeface="B Nazanin" panose="00000400000000000000" pitchFamily="2" charset="-78"/>
              </a:rPr>
              <a:t>من </a:t>
            </a:r>
            <a:r>
              <a:rPr lang="fa-IR" sz="1400" b="1" dirty="0">
                <a:solidFill>
                  <a:schemeClr val="tx1"/>
                </a:solidFill>
                <a:cs typeface="B Nazanin" panose="00000400000000000000" pitchFamily="2" charset="-78"/>
              </a:rPr>
              <a:t>می خواهم افرادی که به جامعه ما می آیند لباس مناسب و با احترام به آداب و رسوم ما برتن کنند.</a:t>
            </a:r>
            <a:endParaRPr lang="fa-IR" sz="1400" b="1" dirty="0">
              <a:solidFill>
                <a:schemeClr val="tx1"/>
              </a:solidFill>
              <a:cs typeface="B Nazanin" panose="00000400000000000000" pitchFamily="2" charset="-78"/>
            </a:endParaRPr>
          </a:p>
        </p:txBody>
      </p:sp>
      <p:sp>
        <p:nvSpPr>
          <p:cNvPr id="9" name="Rounded Rectangular Callout 8"/>
          <p:cNvSpPr/>
          <p:nvPr/>
        </p:nvSpPr>
        <p:spPr>
          <a:xfrm>
            <a:off x="5502798" y="4185315"/>
            <a:ext cx="1941189" cy="1082040"/>
          </a:xfrm>
          <a:prstGeom prst="wedgeRoundRectCallout">
            <a:avLst>
              <a:gd name="adj1" fmla="val -69129"/>
              <a:gd name="adj2" fmla="val -42836"/>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برای بهبود وضعیت خودمان ایده هایی دارم. می خواهم در این مورد گفتگو کنم.</a:t>
            </a:r>
            <a:endParaRPr lang="fa-IR" sz="1400" b="1" dirty="0">
              <a:solidFill>
                <a:schemeClr val="tx1"/>
              </a:solidFill>
              <a:cs typeface="B Nazanin" panose="00000400000000000000" pitchFamily="2" charset="-78"/>
            </a:endParaRPr>
          </a:p>
        </p:txBody>
      </p:sp>
      <p:sp>
        <p:nvSpPr>
          <p:cNvPr id="10" name="Rounded Rectangular Callout 9"/>
          <p:cNvSpPr/>
          <p:nvPr/>
        </p:nvSpPr>
        <p:spPr>
          <a:xfrm>
            <a:off x="4989719" y="5471825"/>
            <a:ext cx="1537970" cy="529590"/>
          </a:xfrm>
          <a:prstGeom prst="wedgeRoundRectCallout">
            <a:avLst>
              <a:gd name="adj1" fmla="val -41080"/>
              <a:gd name="adj2" fmla="val -100569"/>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a-IR" sz="1400" b="1" dirty="0" smtClean="0">
                <a:solidFill>
                  <a:schemeClr val="tx1"/>
                </a:solidFill>
                <a:effectLst/>
                <a:latin typeface="Tahoma"/>
                <a:ea typeface="MS PGothic"/>
                <a:cs typeface="B Nazanin" panose="00000400000000000000" pitchFamily="2" charset="-78"/>
              </a:rPr>
              <a:t>من یک انسان هستم نه یک قربانی</a:t>
            </a:r>
            <a:endParaRPr lang="en-US" sz="1400" b="1" dirty="0">
              <a:solidFill>
                <a:schemeClr val="tx1"/>
              </a:solidFill>
              <a:effectLst/>
              <a:latin typeface="Tahoma"/>
              <a:ea typeface="MS PGothic"/>
              <a:cs typeface="B Nazanin" panose="00000400000000000000" pitchFamily="2" charset="-78"/>
            </a:endParaRPr>
          </a:p>
        </p:txBody>
      </p:sp>
      <p:sp>
        <p:nvSpPr>
          <p:cNvPr id="11" name="Rounded Rectangular Callout 10"/>
          <p:cNvSpPr/>
          <p:nvPr/>
        </p:nvSpPr>
        <p:spPr>
          <a:xfrm>
            <a:off x="2717689" y="5522625"/>
            <a:ext cx="2093595" cy="643114"/>
          </a:xfrm>
          <a:prstGeom prst="wedgeRoundRectCallout">
            <a:avLst>
              <a:gd name="adj1" fmla="val 28535"/>
              <a:gd name="adj2" fmla="val -109129"/>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می توانم برای اینکه زندگی جامعه </a:t>
            </a:r>
            <a:r>
              <a:rPr lang="fa-IR" sz="1400" b="1" dirty="0" smtClean="0">
                <a:solidFill>
                  <a:schemeClr val="tx1"/>
                </a:solidFill>
                <a:cs typeface="B Nazanin" panose="00000400000000000000" pitchFamily="2" charset="-78"/>
              </a:rPr>
              <a:t>ما به </a:t>
            </a:r>
            <a:r>
              <a:rPr lang="fa-IR" sz="1400" b="1" dirty="0">
                <a:solidFill>
                  <a:schemeClr val="tx1"/>
                </a:solidFill>
                <a:cs typeface="B Nazanin" panose="00000400000000000000" pitchFamily="2" charset="-78"/>
              </a:rPr>
              <a:t>حالت عادی </a:t>
            </a:r>
            <a:r>
              <a:rPr lang="fa-IR" sz="1400" b="1" dirty="0" smtClean="0">
                <a:solidFill>
                  <a:schemeClr val="tx1"/>
                </a:solidFill>
                <a:cs typeface="B Nazanin" panose="00000400000000000000" pitchFamily="2" charset="-78"/>
              </a:rPr>
              <a:t>برگردد، </a:t>
            </a:r>
            <a:r>
              <a:rPr lang="fa-IR" sz="1400" b="1" dirty="0">
                <a:solidFill>
                  <a:schemeClr val="tx1"/>
                </a:solidFill>
                <a:cs typeface="B Nazanin" panose="00000400000000000000" pitchFamily="2" charset="-78"/>
              </a:rPr>
              <a:t>کمک کنم.</a:t>
            </a:r>
            <a:endParaRPr lang="fa-IR" sz="1400" b="1" dirty="0">
              <a:solidFill>
                <a:schemeClr val="tx1"/>
              </a:solidFill>
              <a:cs typeface="B Nazanin" panose="00000400000000000000" pitchFamily="2" charset="-78"/>
            </a:endParaRPr>
          </a:p>
        </p:txBody>
      </p:sp>
      <p:sp>
        <p:nvSpPr>
          <p:cNvPr id="12" name="Rounded Rectangular Callout 11"/>
          <p:cNvSpPr/>
          <p:nvPr/>
        </p:nvSpPr>
        <p:spPr>
          <a:xfrm>
            <a:off x="1550504" y="4093875"/>
            <a:ext cx="2096825" cy="1291590"/>
          </a:xfrm>
          <a:prstGeom prst="wedgeRoundRectCallout">
            <a:avLst>
              <a:gd name="adj1" fmla="val 75944"/>
              <a:gd name="adj2" fmla="val -48448"/>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می خواهم اطلاعات محرمانه ای را که با شما به اشتراک می گذارم با ظرافت و به نحو مطلوبی مدیریت شود.</a:t>
            </a:r>
            <a:endParaRPr lang="fa-IR" sz="1400" b="1" dirty="0">
              <a:solidFill>
                <a:schemeClr val="tx1"/>
              </a:solidFill>
              <a:cs typeface="B Nazanin" panose="00000400000000000000" pitchFamily="2" charset="-78"/>
            </a:endParaRPr>
          </a:p>
        </p:txBody>
      </p:sp>
      <p:sp>
        <p:nvSpPr>
          <p:cNvPr id="13" name="Rounded Rectangular Callout 12"/>
          <p:cNvSpPr/>
          <p:nvPr/>
        </p:nvSpPr>
        <p:spPr>
          <a:xfrm>
            <a:off x="1457740" y="2794665"/>
            <a:ext cx="1840340" cy="1177290"/>
          </a:xfrm>
          <a:prstGeom prst="wedgeRoundRectCallout">
            <a:avLst>
              <a:gd name="adj1" fmla="val 81279"/>
              <a:gd name="adj2" fmla="val 26930"/>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a:solidFill>
                  <a:schemeClr val="tx1"/>
                </a:solidFill>
                <a:cs typeface="B Nazanin" panose="00000400000000000000" pitchFamily="2" charset="-78"/>
              </a:rPr>
              <a:t>من خواستار سطح معینی از حریم خصوصی بوده و انتظار دارم این حریم محترم شمرده شود.</a:t>
            </a:r>
            <a:endParaRPr lang="fa-IR" sz="1400" b="1" dirty="0">
              <a:solidFill>
                <a:schemeClr val="tx1"/>
              </a:solidFill>
              <a:cs typeface="B Nazanin" panose="00000400000000000000" pitchFamily="2" charset="-78"/>
            </a:endParaRPr>
          </a:p>
        </p:txBody>
      </p:sp>
      <p:sp>
        <p:nvSpPr>
          <p:cNvPr id="14" name="Rounded Rectangular Callout 13"/>
          <p:cNvSpPr/>
          <p:nvPr/>
        </p:nvSpPr>
        <p:spPr>
          <a:xfrm>
            <a:off x="1656522" y="1272570"/>
            <a:ext cx="1990807" cy="1245870"/>
          </a:xfrm>
          <a:prstGeom prst="wedgeRoundRectCallout">
            <a:avLst>
              <a:gd name="adj1" fmla="val 51631"/>
              <a:gd name="adj2" fmla="val 68616"/>
              <a:gd name="adj3" fmla="val 16667"/>
            </a:avLst>
          </a:prstGeom>
          <a:solidFill>
            <a:schemeClr val="accent5">
              <a:lumMod val="20000"/>
              <a:lumOff val="80000"/>
            </a:schemeClr>
          </a:solid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r>
              <a:rPr lang="fa-IR" sz="1400" b="1" dirty="0" smtClean="0">
                <a:solidFill>
                  <a:schemeClr val="tx1"/>
                </a:solidFill>
                <a:cs typeface="B Nazanin" panose="00000400000000000000" pitchFamily="2" charset="-78"/>
              </a:rPr>
              <a:t>من </a:t>
            </a:r>
            <a:r>
              <a:rPr lang="fa-IR" sz="1400" b="1" dirty="0">
                <a:solidFill>
                  <a:schemeClr val="tx1"/>
                </a:solidFill>
                <a:cs typeface="B Nazanin" panose="00000400000000000000" pitchFamily="2" charset="-78"/>
              </a:rPr>
              <a:t>می خواهم بدانم چه گزینه هایی داریم. </a:t>
            </a:r>
            <a:r>
              <a:rPr lang="fa-IR" sz="1400" b="1" dirty="0" smtClean="0">
                <a:solidFill>
                  <a:schemeClr val="tx1"/>
                </a:solidFill>
                <a:cs typeface="B Nazanin" panose="00000400000000000000" pitchFamily="2" charset="-78"/>
              </a:rPr>
              <a:t>می </a:t>
            </a:r>
            <a:r>
              <a:rPr lang="fa-IR" sz="1400" b="1" dirty="0">
                <a:solidFill>
                  <a:schemeClr val="tx1"/>
                </a:solidFill>
                <a:cs typeface="B Nazanin" panose="00000400000000000000" pitchFamily="2" charset="-78"/>
              </a:rPr>
              <a:t>خواهم در تصمیماتی  که جامعه ما را تحت تاثیر قرار می دهند موثر باشم.</a:t>
            </a:r>
            <a:endParaRPr lang="fa-IR" sz="1400" b="1" dirty="0">
              <a:solidFill>
                <a:schemeClr val="tx1"/>
              </a:solidFill>
              <a:cs typeface="B Nazanin" panose="00000400000000000000" pitchFamily="2" charset="-78"/>
            </a:endParaRPr>
          </a:p>
        </p:txBody>
      </p:sp>
      <p:sp>
        <p:nvSpPr>
          <p:cNvPr id="15" name="Rectangle 14"/>
          <p:cNvSpPr/>
          <p:nvPr/>
        </p:nvSpPr>
        <p:spPr>
          <a:xfrm>
            <a:off x="5590460" y="6376530"/>
            <a:ext cx="3474028" cy="276999"/>
          </a:xfrm>
          <a:prstGeom prst="rect">
            <a:avLst/>
          </a:prstGeom>
        </p:spPr>
        <p:txBody>
          <a:bodyPr wrap="none">
            <a:spAutoFit/>
          </a:bodyPr>
          <a:lstStyle/>
          <a:p>
            <a:pPr algn="r" rtl="1"/>
            <a:r>
              <a:rPr lang="fa-IR" sz="1200" b="1" dirty="0">
                <a:cs typeface="B Nazanin" panose="00000400000000000000" pitchFamily="2" charset="-78"/>
              </a:rPr>
              <a:t>منبع: </a:t>
            </a:r>
            <a:r>
              <a:rPr lang="fa-IR" sz="1200" b="1" dirty="0" smtClean="0">
                <a:cs typeface="B Nazanin" panose="00000400000000000000" pitchFamily="2" charset="-78"/>
              </a:rPr>
              <a:t>دفترچه راهنمای عملیاتی اسفیر دوره آموزش الکترونیکی</a:t>
            </a:r>
            <a:endParaRPr lang="fa-IR" sz="1200" b="1" dirty="0">
              <a:cs typeface="B Nazanin" panose="00000400000000000000" pitchFamily="2" charset="-78"/>
            </a:endParaRPr>
          </a:p>
        </p:txBody>
      </p:sp>
      <p:sp>
        <p:nvSpPr>
          <p:cNvPr id="16" name="Rectangle 15"/>
          <p:cNvSpPr/>
          <p:nvPr/>
        </p:nvSpPr>
        <p:spPr>
          <a:xfrm>
            <a:off x="5799289" y="1294187"/>
            <a:ext cx="2932588" cy="523220"/>
          </a:xfrm>
          <a:prstGeom prst="rect">
            <a:avLst/>
          </a:prstGeom>
        </p:spPr>
        <p:txBody>
          <a:bodyPr wrap="square">
            <a:spAutoFit/>
          </a:bodyPr>
          <a:lstStyle/>
          <a:p>
            <a:pPr algn="r" rtl="1"/>
            <a:r>
              <a:rPr lang="fa-IR" sz="1400" b="1" dirty="0" smtClean="0">
                <a:solidFill>
                  <a:schemeClr val="accent1">
                    <a:lumMod val="75000"/>
                  </a:schemeClr>
                </a:solidFill>
                <a:cs typeface="B Nazanin" panose="00000400000000000000" pitchFamily="2" charset="-78"/>
              </a:rPr>
              <a:t>احترام </a:t>
            </a:r>
            <a:r>
              <a:rPr lang="fa-IR" sz="1400" b="1" dirty="0">
                <a:solidFill>
                  <a:schemeClr val="accent1">
                    <a:lumMod val="75000"/>
                  </a:schemeClr>
                </a:solidFill>
                <a:cs typeface="B Nazanin" panose="00000400000000000000" pitchFamily="2" charset="-78"/>
              </a:rPr>
              <a:t>به کلیه ارزش های فرهنگی، اعتقادی و مذهبی که به دیگران آسیبی نرسانند</a:t>
            </a:r>
            <a:endParaRPr lang="fa-IR" sz="1400" b="1" dirty="0">
              <a:solidFill>
                <a:schemeClr val="accent1">
                  <a:lumMod val="75000"/>
                </a:schemeClr>
              </a:solidFill>
              <a:cs typeface="B Nazanin" panose="00000400000000000000" pitchFamily="2" charset="-78"/>
            </a:endParaRPr>
          </a:p>
        </p:txBody>
      </p:sp>
      <p:sp>
        <p:nvSpPr>
          <p:cNvPr id="17" name="Rectangle 16"/>
          <p:cNvSpPr/>
          <p:nvPr/>
        </p:nvSpPr>
        <p:spPr>
          <a:xfrm>
            <a:off x="7265583" y="2175013"/>
            <a:ext cx="1692887" cy="738664"/>
          </a:xfrm>
          <a:prstGeom prst="rect">
            <a:avLst/>
          </a:prstGeom>
        </p:spPr>
        <p:txBody>
          <a:bodyPr wrap="square">
            <a:spAutoFit/>
          </a:bodyPr>
          <a:lstStyle/>
          <a:p>
            <a:pPr algn="ctr" rtl="1"/>
            <a:r>
              <a:rPr lang="fa-IR" sz="1400" b="1" dirty="0" smtClean="0">
                <a:solidFill>
                  <a:schemeClr val="accent1">
                    <a:lumMod val="75000"/>
                  </a:schemeClr>
                </a:solidFill>
                <a:cs typeface="B Nazanin" panose="00000400000000000000" pitchFamily="2" charset="-78"/>
              </a:rPr>
              <a:t>به </a:t>
            </a:r>
            <a:r>
              <a:rPr lang="fa-IR" sz="1400" b="1" dirty="0">
                <a:solidFill>
                  <a:schemeClr val="accent1">
                    <a:lumMod val="75000"/>
                  </a:schemeClr>
                </a:solidFill>
                <a:cs typeface="B Nazanin" panose="00000400000000000000" pitchFamily="2" charset="-78"/>
              </a:rPr>
              <a:t>رسمیت شناختن ارزش </a:t>
            </a:r>
            <a:r>
              <a:rPr lang="fa-IR" sz="1400" b="1" dirty="0" smtClean="0">
                <a:solidFill>
                  <a:schemeClr val="accent1">
                    <a:lumMod val="75000"/>
                  </a:schemeClr>
                </a:solidFill>
                <a:cs typeface="B Nazanin" panose="00000400000000000000" pitchFamily="2" charset="-78"/>
              </a:rPr>
              <a:t>شبکه های </a:t>
            </a:r>
            <a:r>
              <a:rPr lang="fa-IR" sz="1400" b="1" dirty="0">
                <a:solidFill>
                  <a:schemeClr val="accent1">
                    <a:lumMod val="75000"/>
                  </a:schemeClr>
                </a:solidFill>
                <a:cs typeface="B Nazanin" panose="00000400000000000000" pitchFamily="2" charset="-78"/>
              </a:rPr>
              <a:t>حمایتی اجتماعی موجود</a:t>
            </a:r>
            <a:endParaRPr lang="fa-IR" sz="1400" b="1" dirty="0">
              <a:solidFill>
                <a:schemeClr val="accent1">
                  <a:lumMod val="75000"/>
                </a:schemeClr>
              </a:solidFill>
              <a:cs typeface="B Nazanin" panose="00000400000000000000" pitchFamily="2" charset="-78"/>
            </a:endParaRPr>
          </a:p>
        </p:txBody>
      </p:sp>
      <p:sp>
        <p:nvSpPr>
          <p:cNvPr id="18" name="Rectangle 17"/>
          <p:cNvSpPr/>
          <p:nvPr/>
        </p:nvSpPr>
        <p:spPr>
          <a:xfrm>
            <a:off x="6672471" y="5414457"/>
            <a:ext cx="2059406" cy="738664"/>
          </a:xfrm>
          <a:prstGeom prst="rect">
            <a:avLst/>
          </a:prstGeom>
        </p:spPr>
        <p:txBody>
          <a:bodyPr wrap="square">
            <a:spAutoFit/>
          </a:bodyPr>
          <a:lstStyle/>
          <a:p>
            <a:pPr algn="r" rtl="1"/>
            <a:r>
              <a:rPr lang="fa-IR" sz="1400" b="1" dirty="0">
                <a:solidFill>
                  <a:schemeClr val="accent1">
                    <a:lumMod val="75000"/>
                  </a:schemeClr>
                </a:solidFill>
                <a:cs typeface="B Nazanin" panose="00000400000000000000" pitchFamily="2" charset="-78"/>
              </a:rPr>
              <a:t>ترویج روشهایی برای مشارکت معنی دار جمعیت آسیب دیده در پاسخ به بحران</a:t>
            </a:r>
            <a:endParaRPr lang="fa-IR" sz="1400" b="1" dirty="0">
              <a:solidFill>
                <a:schemeClr val="accent1">
                  <a:lumMod val="75000"/>
                </a:schemeClr>
              </a:solidFill>
              <a:cs typeface="B Nazanin" panose="00000400000000000000" pitchFamily="2" charset="-78"/>
            </a:endParaRPr>
          </a:p>
        </p:txBody>
      </p:sp>
      <p:sp>
        <p:nvSpPr>
          <p:cNvPr id="19" name="Rectangle 18"/>
          <p:cNvSpPr/>
          <p:nvPr/>
        </p:nvSpPr>
        <p:spPr>
          <a:xfrm>
            <a:off x="53008" y="1605016"/>
            <a:ext cx="1550505" cy="738664"/>
          </a:xfrm>
          <a:prstGeom prst="rect">
            <a:avLst/>
          </a:prstGeom>
        </p:spPr>
        <p:txBody>
          <a:bodyPr wrap="square">
            <a:spAutoFit/>
          </a:bodyPr>
          <a:lstStyle/>
          <a:p>
            <a:pPr algn="ctr" rtl="1"/>
            <a:r>
              <a:rPr lang="fa-IR" sz="1400" b="1" dirty="0" smtClean="0">
                <a:solidFill>
                  <a:schemeClr val="accent1">
                    <a:lumMod val="75000"/>
                  </a:schemeClr>
                </a:solidFill>
                <a:cs typeface="B Nazanin" panose="00000400000000000000" pitchFamily="2" charset="-78"/>
              </a:rPr>
              <a:t>به جمعیت آسیب دیده حق بیان و انتخاب دهیم </a:t>
            </a:r>
          </a:p>
        </p:txBody>
      </p:sp>
      <p:sp>
        <p:nvSpPr>
          <p:cNvPr id="20" name="Rectangle 19"/>
          <p:cNvSpPr/>
          <p:nvPr/>
        </p:nvSpPr>
        <p:spPr>
          <a:xfrm>
            <a:off x="755374" y="5535142"/>
            <a:ext cx="1716602" cy="523220"/>
          </a:xfrm>
          <a:prstGeom prst="rect">
            <a:avLst/>
          </a:prstGeom>
        </p:spPr>
        <p:txBody>
          <a:bodyPr wrap="square">
            <a:spAutoFit/>
          </a:bodyPr>
          <a:lstStyle/>
          <a:p>
            <a:pPr algn="ctr" rtl="1"/>
            <a:r>
              <a:rPr lang="fa-IR" sz="1400" b="1" dirty="0">
                <a:solidFill>
                  <a:schemeClr val="accent1">
                    <a:lumMod val="75000"/>
                  </a:schemeClr>
                </a:solidFill>
                <a:cs typeface="B Nazanin" panose="00000400000000000000" pitchFamily="2" charset="-78"/>
              </a:rPr>
              <a:t>حمایت از مکانیسم های مثبت نسخه برداری</a:t>
            </a:r>
            <a:endParaRPr lang="fa-IR" sz="1400" b="1" dirty="0">
              <a:solidFill>
                <a:schemeClr val="accent1">
                  <a:lumMod val="75000"/>
                </a:schemeClr>
              </a:solidFill>
              <a:cs typeface="B Nazanin" panose="00000400000000000000" pitchFamily="2" charset="-78"/>
            </a:endParaRPr>
          </a:p>
        </p:txBody>
      </p:sp>
      <p:sp>
        <p:nvSpPr>
          <p:cNvPr id="21" name="Rectangle 20"/>
          <p:cNvSpPr/>
          <p:nvPr/>
        </p:nvSpPr>
        <p:spPr>
          <a:xfrm>
            <a:off x="106017" y="3299785"/>
            <a:ext cx="1351724" cy="523220"/>
          </a:xfrm>
          <a:prstGeom prst="rect">
            <a:avLst/>
          </a:prstGeom>
        </p:spPr>
        <p:txBody>
          <a:bodyPr wrap="square">
            <a:spAutoFit/>
          </a:bodyPr>
          <a:lstStyle/>
          <a:p>
            <a:pPr algn="ctr"/>
            <a:r>
              <a:rPr lang="fa-IR" sz="1400" b="1" dirty="0">
                <a:solidFill>
                  <a:schemeClr val="accent1">
                    <a:lumMod val="75000"/>
                  </a:schemeClr>
                </a:solidFill>
                <a:cs typeface="B Nazanin" panose="00000400000000000000" pitchFamily="2" charset="-78"/>
              </a:rPr>
              <a:t>احترام به اطلاعات </a:t>
            </a:r>
            <a:r>
              <a:rPr lang="fa-IR" sz="1400" b="1" dirty="0" smtClean="0">
                <a:solidFill>
                  <a:schemeClr val="accent1">
                    <a:lumMod val="75000"/>
                  </a:schemeClr>
                </a:solidFill>
                <a:cs typeface="B Nazanin" panose="00000400000000000000" pitchFamily="2" charset="-78"/>
              </a:rPr>
              <a:t>محرمانه شخصی</a:t>
            </a:r>
            <a:endParaRPr lang="fa-IR" sz="1400" b="1" dirty="0">
              <a:solidFill>
                <a:schemeClr val="accent1">
                  <a:lumMod val="75000"/>
                </a:schemeClr>
              </a:solidFill>
              <a:cs typeface="B Nazanin" panose="00000400000000000000" pitchFamily="2" charset="-78"/>
            </a:endParaRPr>
          </a:p>
        </p:txBody>
      </p:sp>
    </p:spTree>
    <p:extLst>
      <p:ext uri="{BB962C8B-B14F-4D97-AF65-F5344CB8AC3E}">
        <p14:creationId xmlns:p14="http://schemas.microsoft.com/office/powerpoint/2010/main" val="20639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1880"/>
            <a:ext cx="7679604" cy="879879"/>
          </a:xfrm>
        </p:spPr>
        <p:txBody>
          <a:bodyPr/>
          <a:lstStyle/>
          <a:p>
            <a:pPr algn="ctr"/>
            <a:r>
              <a:rPr lang="fa-IR" sz="3200" dirty="0">
                <a:cs typeface="B Titr" panose="00000700000000000000" pitchFamily="2" charset="-78"/>
              </a:rPr>
              <a:t>تعهدات ما به عنوان سازمان های بشردوستانه چیست؟</a:t>
            </a:r>
            <a:endParaRPr lang="fa-IR"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sp>
        <p:nvSpPr>
          <p:cNvPr id="5" name="Rectangle 4"/>
          <p:cNvSpPr/>
          <p:nvPr/>
        </p:nvSpPr>
        <p:spPr>
          <a:xfrm>
            <a:off x="347727" y="1312831"/>
            <a:ext cx="8654605" cy="4524315"/>
          </a:xfrm>
          <a:prstGeom prst="rect">
            <a:avLst/>
          </a:prstGeom>
        </p:spPr>
        <p:txBody>
          <a:bodyPr wrap="square">
            <a:spAutoFit/>
          </a:bodyPr>
          <a:lstStyle/>
          <a:p>
            <a:pPr algn="just" rtl="1"/>
            <a:endParaRPr lang="fa-IR" sz="2400" b="1" dirty="0">
              <a:cs typeface="B Nazanin" panose="00000400000000000000" pitchFamily="2" charset="-78"/>
            </a:endParaRPr>
          </a:p>
          <a:p>
            <a:pPr marL="342900" indent="-342900" algn="just" rtl="1">
              <a:buAutoNum type="arabicPeriod"/>
            </a:pPr>
            <a:r>
              <a:rPr lang="fa-IR" sz="2400" b="1" dirty="0" smtClean="0">
                <a:solidFill>
                  <a:srgbClr val="002060"/>
                </a:solidFill>
                <a:cs typeface="B Nazanin" panose="00000400000000000000" pitchFamily="2" charset="-78"/>
              </a:rPr>
              <a:t>مردم </a:t>
            </a:r>
            <a:r>
              <a:rPr lang="fa-IR" sz="2400" b="1" dirty="0">
                <a:solidFill>
                  <a:srgbClr val="002060"/>
                </a:solidFill>
                <a:cs typeface="B Nazanin" panose="00000400000000000000" pitchFamily="2" charset="-78"/>
              </a:rPr>
              <a:t>محور</a:t>
            </a:r>
            <a:r>
              <a:rPr lang="fa-IR" sz="2400" b="1" dirty="0">
                <a:cs typeface="B Nazanin" panose="00000400000000000000" pitchFamily="2" charset="-78"/>
              </a:rPr>
              <a:t>: افراد </a:t>
            </a:r>
            <a:r>
              <a:rPr lang="fa-IR" sz="2400" b="1" dirty="0" smtClean="0">
                <a:cs typeface="B Nazanin" panose="00000400000000000000" pitchFamily="2" charset="-78"/>
              </a:rPr>
              <a:t>آسیب دیده در یک </a:t>
            </a:r>
            <a:r>
              <a:rPr lang="fa-IR" sz="2400" b="1" dirty="0">
                <a:cs typeface="B Nazanin" panose="00000400000000000000" pitchFamily="2" charset="-78"/>
              </a:rPr>
              <a:t>فاجعه باید </a:t>
            </a:r>
            <a:r>
              <a:rPr lang="fa-IR" sz="2400" b="1" dirty="0" smtClean="0">
                <a:cs typeface="B Nazanin" panose="00000400000000000000" pitchFamily="2" charset="-78"/>
              </a:rPr>
              <a:t>اجازه مشارکت همه جانبه برای اقدامات و تلاشهای مرتبط با </a:t>
            </a:r>
            <a:r>
              <a:rPr lang="fa-IR" sz="2400" b="1" dirty="0">
                <a:cs typeface="B Nazanin" panose="00000400000000000000" pitchFamily="2" charset="-78"/>
              </a:rPr>
              <a:t>پیشگیری و </a:t>
            </a:r>
            <a:r>
              <a:rPr lang="fa-IR" sz="2400" b="1" dirty="0" smtClean="0">
                <a:cs typeface="B Nazanin" panose="00000400000000000000" pitchFamily="2" charset="-78"/>
              </a:rPr>
              <a:t>پاسخ را داشته باشند.</a:t>
            </a:r>
          </a:p>
          <a:p>
            <a:pPr algn="just" rtl="1"/>
            <a:endParaRPr lang="fa-IR" sz="2400" b="1" dirty="0" smtClean="0">
              <a:cs typeface="B Nazanin" panose="00000400000000000000" pitchFamily="2" charset="-78"/>
            </a:endParaRPr>
          </a:p>
          <a:p>
            <a:pPr algn="just" rtl="1"/>
            <a:r>
              <a:rPr lang="fa-IR" sz="2400" b="1" dirty="0" smtClean="0">
                <a:solidFill>
                  <a:srgbClr val="002060"/>
                </a:solidFill>
                <a:cs typeface="B Nazanin" panose="00000400000000000000" pitchFamily="2" charset="-78"/>
              </a:rPr>
              <a:t>2</a:t>
            </a:r>
            <a:r>
              <a:rPr lang="fa-IR" sz="2400" b="1" dirty="0">
                <a:solidFill>
                  <a:srgbClr val="002060"/>
                </a:solidFill>
                <a:cs typeface="B Nazanin" panose="00000400000000000000" pitchFamily="2" charset="-78"/>
              </a:rPr>
              <a:t>. به حداقل رساندن </a:t>
            </a:r>
            <a:r>
              <a:rPr lang="fa-IR" sz="2400" b="1" dirty="0" smtClean="0">
                <a:solidFill>
                  <a:srgbClr val="002060"/>
                </a:solidFill>
                <a:cs typeface="B Nazanin" panose="00000400000000000000" pitchFamily="2" charset="-78"/>
              </a:rPr>
              <a:t>آثار نامطلوب</a:t>
            </a:r>
            <a:r>
              <a:rPr lang="fa-IR" sz="2400" b="1" dirty="0" smtClean="0">
                <a:cs typeface="B Nazanin" panose="00000400000000000000" pitchFamily="2" charset="-78"/>
              </a:rPr>
              <a:t>: </a:t>
            </a:r>
            <a:r>
              <a:rPr lang="fa-IR" sz="2400" b="1" dirty="0">
                <a:cs typeface="B Nazanin" panose="00000400000000000000" pitchFamily="2" charset="-78"/>
              </a:rPr>
              <a:t>سازمان های بشردوستانه باید </a:t>
            </a:r>
            <a:r>
              <a:rPr lang="fa-IR" sz="2400" b="1" dirty="0" smtClean="0">
                <a:cs typeface="B Nazanin" panose="00000400000000000000" pitchFamily="2" charset="-78"/>
              </a:rPr>
              <a:t>تلاش نمایند تا </a:t>
            </a:r>
            <a:r>
              <a:rPr lang="fa-IR" sz="2400" b="1" dirty="0">
                <a:cs typeface="B Nazanin" panose="00000400000000000000" pitchFamily="2" charset="-78"/>
              </a:rPr>
              <a:t>آنجا که ممکن است </a:t>
            </a:r>
            <a:r>
              <a:rPr lang="fa-IR" sz="2400" b="1" dirty="0" smtClean="0">
                <a:cs typeface="B Nazanin" panose="00000400000000000000" pitchFamily="2" charset="-78"/>
              </a:rPr>
              <a:t>موجب زیان و خسران نشوند، </a:t>
            </a:r>
            <a:r>
              <a:rPr lang="fa-IR" sz="2400" b="1" dirty="0">
                <a:cs typeface="B Nazanin" panose="00000400000000000000" pitchFamily="2" charset="-78"/>
              </a:rPr>
              <a:t>و به ویژه در شرایط </a:t>
            </a:r>
            <a:r>
              <a:rPr lang="fa-IR" sz="2400" b="1" dirty="0" smtClean="0">
                <a:cs typeface="B Nazanin" panose="00000400000000000000" pitchFamily="2" charset="-78"/>
              </a:rPr>
              <a:t>مناقشه، مردم را نسبت به تعرض و تجاوز </a:t>
            </a:r>
            <a:r>
              <a:rPr lang="fa-IR" sz="2400" b="1" dirty="0">
                <a:cs typeface="B Nazanin" panose="00000400000000000000" pitchFamily="2" charset="-78"/>
              </a:rPr>
              <a:t>آسیب </a:t>
            </a:r>
            <a:r>
              <a:rPr lang="fa-IR" sz="2400" b="1" dirty="0" smtClean="0">
                <a:cs typeface="B Nazanin" panose="00000400000000000000" pitchFamily="2" charset="-78"/>
              </a:rPr>
              <a:t>پذیر نکرده و برای جنگ تحریک ننمایند.</a:t>
            </a:r>
          </a:p>
          <a:p>
            <a:pPr algn="just" rtl="1"/>
            <a:r>
              <a:rPr lang="fa-IR" sz="2400" b="1" dirty="0">
                <a:cs typeface="B Nazanin" panose="00000400000000000000" pitchFamily="2" charset="-78"/>
              </a:rPr>
              <a:t/>
            </a:r>
            <a:br>
              <a:rPr lang="fa-IR" sz="2400" b="1" dirty="0">
                <a:cs typeface="B Nazanin" panose="00000400000000000000" pitchFamily="2" charset="-78"/>
              </a:rPr>
            </a:br>
            <a:r>
              <a:rPr lang="fa-IR" sz="2400" b="1" dirty="0">
                <a:cs typeface="B Nazanin" panose="00000400000000000000" pitchFamily="2" charset="-78"/>
              </a:rPr>
              <a:t>3. </a:t>
            </a:r>
            <a:r>
              <a:rPr lang="fa-IR" sz="2400" b="1" dirty="0" smtClean="0">
                <a:cs typeface="B Nazanin" panose="00000400000000000000" pitchFamily="2" charset="-78"/>
              </a:rPr>
              <a:t>اقدام منطبق </a:t>
            </a:r>
            <a:r>
              <a:rPr lang="fa-IR" sz="2400" b="1" dirty="0">
                <a:cs typeface="B Nazanin" panose="00000400000000000000" pitchFamily="2" charset="-78"/>
              </a:rPr>
              <a:t>با </a:t>
            </a:r>
            <a:r>
              <a:rPr lang="fa-IR" sz="2400" b="1" dirty="0" smtClean="0">
                <a:solidFill>
                  <a:srgbClr val="002060"/>
                </a:solidFill>
                <a:cs typeface="B Nazanin" panose="00000400000000000000" pitchFamily="2" charset="-78"/>
              </a:rPr>
              <a:t>منشور </a:t>
            </a:r>
            <a:r>
              <a:rPr lang="fa-IR" sz="2400" b="1" dirty="0">
                <a:solidFill>
                  <a:srgbClr val="002060"/>
                </a:solidFill>
                <a:cs typeface="B Nazanin" panose="00000400000000000000" pitchFamily="2" charset="-78"/>
              </a:rPr>
              <a:t>اخلاقی</a:t>
            </a:r>
            <a:r>
              <a:rPr lang="fa-IR" sz="2400" b="1" dirty="0" smtClean="0">
                <a:cs typeface="B Nazanin" panose="00000400000000000000" pitchFamily="2" charset="-78"/>
              </a:rPr>
              <a:t>.</a:t>
            </a:r>
          </a:p>
          <a:p>
            <a:pPr algn="just" rtl="1"/>
            <a:r>
              <a:rPr lang="fa-IR" sz="2400" b="1" dirty="0">
                <a:cs typeface="B Nazanin" panose="00000400000000000000" pitchFamily="2" charset="-78"/>
              </a:rPr>
              <a:t/>
            </a:r>
            <a:br>
              <a:rPr lang="fa-IR" sz="2400" b="1" dirty="0">
                <a:cs typeface="B Nazanin" panose="00000400000000000000" pitchFamily="2" charset="-78"/>
              </a:rPr>
            </a:br>
            <a:r>
              <a:rPr lang="fa-IR" sz="2400" b="1" dirty="0">
                <a:solidFill>
                  <a:srgbClr val="002060"/>
                </a:solidFill>
                <a:cs typeface="B Nazanin" panose="00000400000000000000" pitchFamily="2" charset="-78"/>
              </a:rPr>
              <a:t>4. </a:t>
            </a:r>
            <a:r>
              <a:rPr lang="fa-IR" sz="2400" b="1" dirty="0" smtClean="0">
                <a:solidFill>
                  <a:srgbClr val="002060"/>
                </a:solidFill>
                <a:cs typeface="B Nazanin" panose="00000400000000000000" pitchFamily="2" charset="-78"/>
              </a:rPr>
              <a:t>پاسخگویی</a:t>
            </a:r>
            <a:r>
              <a:rPr lang="fa-IR" sz="2400" b="1" dirty="0" smtClean="0">
                <a:cs typeface="B Nazanin" panose="00000400000000000000" pitchFamily="2" charset="-78"/>
              </a:rPr>
              <a:t>: </a:t>
            </a:r>
            <a:r>
              <a:rPr lang="fa-IR" sz="2400" b="1" dirty="0">
                <a:cs typeface="B Nazanin" panose="00000400000000000000" pitchFamily="2" charset="-78"/>
              </a:rPr>
              <a:t>متعهد به </a:t>
            </a:r>
            <a:r>
              <a:rPr lang="fa-IR" sz="2400" b="1" dirty="0" smtClean="0">
                <a:cs typeface="B Nazanin" panose="00000400000000000000" pitchFamily="2" charset="-78"/>
              </a:rPr>
              <a:t>تلاش مداوم برای دستیابی </a:t>
            </a:r>
            <a:r>
              <a:rPr lang="fa-IR" sz="2400" b="1" dirty="0">
                <a:cs typeface="B Nazanin" panose="00000400000000000000" pitchFamily="2" charset="-78"/>
              </a:rPr>
              <a:t>به </a:t>
            </a:r>
            <a:r>
              <a:rPr lang="fa-IR" sz="2400" b="1" dirty="0" smtClean="0">
                <a:cs typeface="B Nazanin" panose="00000400000000000000" pitchFamily="2" charset="-78"/>
              </a:rPr>
              <a:t>استانداردها، </a:t>
            </a:r>
            <a:r>
              <a:rPr lang="fa-IR" sz="2400" b="1" dirty="0">
                <a:cs typeface="B Nazanin" panose="00000400000000000000" pitchFamily="2" charset="-78"/>
              </a:rPr>
              <a:t>و </a:t>
            </a:r>
            <a:r>
              <a:rPr lang="fa-IR" sz="2400" b="1" dirty="0" smtClean="0">
                <a:cs typeface="B Nazanin" panose="00000400000000000000" pitchFamily="2" charset="-78"/>
              </a:rPr>
              <a:t>آمادگی برای مسئولیت پذیری و پاسخگویی برای آنها.</a:t>
            </a:r>
            <a:endParaRPr lang="fa-IR" sz="2400" b="1" dirty="0">
              <a:effectLst/>
              <a:cs typeface="B Nazanin" panose="00000400000000000000" pitchFamily="2" charset="-78"/>
            </a:endParaRPr>
          </a:p>
        </p:txBody>
      </p:sp>
    </p:spTree>
    <p:extLst>
      <p:ext uri="{BB962C8B-B14F-4D97-AF65-F5344CB8AC3E}">
        <p14:creationId xmlns:p14="http://schemas.microsoft.com/office/powerpoint/2010/main" val="1534811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cs typeface="B Titr" panose="00000700000000000000" pitchFamily="2" charset="-78"/>
              </a:rPr>
              <a:t>منظور ما از مردم محور چیست؟</a:t>
            </a:r>
            <a:endParaRPr lang="en-GB"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4" descr="woman-in-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80" y="1275088"/>
            <a:ext cx="2560625" cy="4348074"/>
          </a:xfrm>
          <a:prstGeom prst="rect">
            <a:avLst/>
          </a:prstGeom>
        </p:spPr>
      </p:pic>
    </p:spTree>
    <p:extLst>
      <p:ext uri="{BB962C8B-B14F-4D97-AF65-F5344CB8AC3E}">
        <p14:creationId xmlns:p14="http://schemas.microsoft.com/office/powerpoint/2010/main" val="648347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06" y="0"/>
            <a:ext cx="7679604" cy="1081760"/>
          </a:xfrm>
        </p:spPr>
        <p:txBody>
          <a:bodyPr/>
          <a:lstStyle/>
          <a:p>
            <a:pPr algn="r" rtl="1"/>
            <a:r>
              <a:rPr lang="fa-IR" sz="3200" dirty="0" smtClean="0">
                <a:solidFill>
                  <a:srgbClr val="002060"/>
                </a:solidFill>
                <a:cs typeface="B Titr" panose="00000700000000000000" pitchFamily="2" charset="-78"/>
              </a:rPr>
              <a:t>منظور ما از به </a:t>
            </a:r>
            <a:r>
              <a:rPr lang="fa-IR" sz="3200" dirty="0">
                <a:solidFill>
                  <a:srgbClr val="002060"/>
                </a:solidFill>
                <a:cs typeface="B Titr" panose="00000700000000000000" pitchFamily="2" charset="-78"/>
              </a:rPr>
              <a:t>حداقل رساندن آثار </a:t>
            </a:r>
            <a:r>
              <a:rPr lang="fa-IR" sz="3200" dirty="0" smtClean="0">
                <a:solidFill>
                  <a:srgbClr val="002060"/>
                </a:solidFill>
                <a:cs typeface="B Titr" panose="00000700000000000000" pitchFamily="2" charset="-78"/>
              </a:rPr>
              <a:t>نامطلوب چیست؟</a:t>
            </a:r>
            <a:endParaRPr lang="en-GB"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4" descr="Letouze_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230677"/>
            <a:ext cx="6365782" cy="4514400"/>
          </a:xfrm>
          <a:prstGeom prst="rect">
            <a:avLst/>
          </a:prstGeom>
        </p:spPr>
      </p:pic>
      <p:sp>
        <p:nvSpPr>
          <p:cNvPr id="6" name="Rectangle 5"/>
          <p:cNvSpPr/>
          <p:nvPr/>
        </p:nvSpPr>
        <p:spPr>
          <a:xfrm>
            <a:off x="6822983" y="1502718"/>
            <a:ext cx="2144931" cy="3970318"/>
          </a:xfrm>
          <a:prstGeom prst="rect">
            <a:avLst/>
          </a:prstGeom>
        </p:spPr>
        <p:txBody>
          <a:bodyPr wrap="square">
            <a:spAutoFit/>
          </a:bodyPr>
          <a:lstStyle/>
          <a:p>
            <a:pPr algn="r" rtl="1"/>
            <a:r>
              <a:rPr lang="fa-IR" sz="2800" b="1" dirty="0">
                <a:cs typeface="B Nazanin" panose="00000400000000000000" pitchFamily="2" charset="-78"/>
              </a:rPr>
              <a:t>تلاش برای ارائه کمک های </a:t>
            </a:r>
            <a:r>
              <a:rPr lang="fa-IR" sz="2800" b="1" dirty="0" smtClean="0">
                <a:cs typeface="B Nazanin" panose="00000400000000000000" pitchFamily="2" charset="-78"/>
              </a:rPr>
              <a:t>بشردوستانه </a:t>
            </a:r>
            <a:r>
              <a:rPr lang="fa-IR" sz="2800" b="1" dirty="0">
                <a:cs typeface="B Nazanin" panose="00000400000000000000" pitchFamily="2" charset="-78"/>
              </a:rPr>
              <a:t>گاهی اوقات ممکن است عوارض </a:t>
            </a:r>
            <a:r>
              <a:rPr lang="fa-IR" sz="2800" b="1" dirty="0" smtClean="0">
                <a:cs typeface="B Nazanin" panose="00000400000000000000" pitchFamily="2" charset="-78"/>
              </a:rPr>
              <a:t>ناخواسته ای به همراه داشته باشد.</a:t>
            </a:r>
            <a:endParaRPr lang="fa-IR" sz="2800" b="1" dirty="0">
              <a:cs typeface="B Nazanin" panose="00000400000000000000" pitchFamily="2" charset="-78"/>
            </a:endParaRPr>
          </a:p>
        </p:txBody>
      </p:sp>
    </p:spTree>
    <p:extLst>
      <p:ext uri="{BB962C8B-B14F-4D97-AF65-F5344CB8AC3E}">
        <p14:creationId xmlns:p14="http://schemas.microsoft.com/office/powerpoint/2010/main" val="2729154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cs typeface="B Titr" panose="00000700000000000000" pitchFamily="2" charset="-78"/>
              </a:rPr>
              <a:t>منظور ما از احترام به منشور اخلاقی چیست؟</a:t>
            </a:r>
            <a:endParaRPr lang="en-GB"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sp>
        <p:nvSpPr>
          <p:cNvPr id="6" name="Content Placeholder 2"/>
          <p:cNvSpPr>
            <a:spLocks noGrp="1"/>
          </p:cNvSpPr>
          <p:nvPr>
            <p:ph idx="1"/>
          </p:nvPr>
        </p:nvSpPr>
        <p:spPr>
          <a:xfrm>
            <a:off x="634888" y="1389022"/>
            <a:ext cx="2949332" cy="4303620"/>
          </a:xfrm>
          <a:ln w="88900" cmpd="thickThin">
            <a:solidFill>
              <a:schemeClr val="tx1"/>
            </a:solidFill>
            <a:miter lim="800000"/>
          </a:ln>
        </p:spPr>
        <p:txBody>
          <a:bodyPr tIns="576000"/>
          <a:lstStyle/>
          <a:p>
            <a:pPr algn="ctr" rtl="1"/>
            <a:r>
              <a:rPr lang="fa-IR" sz="1800" dirty="0">
                <a:cs typeface="B Titr" panose="00000700000000000000" pitchFamily="2" charset="-78"/>
              </a:rPr>
              <a:t>منشور اخلاقی</a:t>
            </a:r>
            <a:r>
              <a:rPr lang="fa-IR" sz="1800" dirty="0">
                <a:cs typeface="B Nazanin" panose="00000400000000000000" pitchFamily="2" charset="-78"/>
              </a:rPr>
              <a:t/>
            </a:r>
            <a:br>
              <a:rPr lang="fa-IR" sz="1800" dirty="0">
                <a:cs typeface="B Nazanin" panose="00000400000000000000" pitchFamily="2" charset="-78"/>
              </a:rPr>
            </a:br>
            <a:r>
              <a:rPr lang="fa-IR" sz="1800" dirty="0">
                <a:cs typeface="B Nazanin" panose="00000400000000000000" pitchFamily="2" charset="-78"/>
              </a:rPr>
              <a:t>برای</a:t>
            </a:r>
            <a:br>
              <a:rPr lang="fa-IR" sz="1800" dirty="0">
                <a:cs typeface="B Nazanin" panose="00000400000000000000" pitchFamily="2" charset="-78"/>
              </a:rPr>
            </a:br>
            <a:r>
              <a:rPr lang="fa-IR" sz="1800" dirty="0">
                <a:cs typeface="B Nazanin" panose="00000400000000000000" pitchFamily="2" charset="-78"/>
              </a:rPr>
              <a:t>صلیب سرخ جهانی و</a:t>
            </a:r>
            <a:br>
              <a:rPr lang="fa-IR" sz="1800" dirty="0">
                <a:cs typeface="B Nazanin" panose="00000400000000000000" pitchFamily="2" charset="-78"/>
              </a:rPr>
            </a:br>
            <a:r>
              <a:rPr lang="fa-IR" sz="1800" dirty="0" smtClean="0">
                <a:cs typeface="B Nazanin" panose="00000400000000000000" pitchFamily="2" charset="-78"/>
              </a:rPr>
              <a:t>جنبش هلال </a:t>
            </a:r>
            <a:r>
              <a:rPr lang="fa-IR" sz="1800" dirty="0">
                <a:cs typeface="B Nazanin" panose="00000400000000000000" pitchFamily="2" charset="-78"/>
              </a:rPr>
              <a:t>احمر</a:t>
            </a:r>
            <a:br>
              <a:rPr lang="fa-IR" sz="1800" dirty="0">
                <a:cs typeface="B Nazanin" panose="00000400000000000000" pitchFamily="2" charset="-78"/>
              </a:rPr>
            </a:br>
            <a:r>
              <a:rPr lang="fa-IR" sz="1800" dirty="0">
                <a:cs typeface="B Nazanin" panose="00000400000000000000" pitchFamily="2" charset="-78"/>
              </a:rPr>
              <a:t>و</a:t>
            </a:r>
            <a:br>
              <a:rPr lang="fa-IR" sz="1800" dirty="0">
                <a:cs typeface="B Nazanin" panose="00000400000000000000" pitchFamily="2" charset="-78"/>
              </a:rPr>
            </a:br>
            <a:r>
              <a:rPr lang="fa-IR" sz="1800" dirty="0">
                <a:cs typeface="B Nazanin" panose="00000400000000000000" pitchFamily="2" charset="-78"/>
              </a:rPr>
              <a:t>سازمانهای مردم نهاد (سمن ها)</a:t>
            </a:r>
            <a:br>
              <a:rPr lang="fa-IR" sz="1800" dirty="0">
                <a:cs typeface="B Nazanin" panose="00000400000000000000" pitchFamily="2" charset="-78"/>
              </a:rPr>
            </a:br>
            <a:r>
              <a:rPr lang="fa-IR" sz="1800" dirty="0">
                <a:cs typeface="B Nazanin" panose="00000400000000000000" pitchFamily="2" charset="-78"/>
              </a:rPr>
              <a:t>در امداد رسانی بحران</a:t>
            </a:r>
            <a:endParaRPr lang="fa-IR" sz="1800" dirty="0">
              <a:cs typeface="B Nazanin" panose="00000400000000000000" pitchFamily="2" charset="-78"/>
            </a:endParaRPr>
          </a:p>
        </p:txBody>
      </p:sp>
    </p:spTree>
    <p:extLst>
      <p:ext uri="{BB962C8B-B14F-4D97-AF65-F5344CB8AC3E}">
        <p14:creationId xmlns:p14="http://schemas.microsoft.com/office/powerpoint/2010/main" val="3544930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cs typeface="B Titr" panose="00000700000000000000" pitchFamily="2" charset="-78"/>
              </a:rPr>
              <a:t>منظور ما از پاسخگویی چیست؟</a:t>
            </a:r>
            <a:endParaRPr lang="en-GB"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4" descr="Murtadh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47" y="1135390"/>
            <a:ext cx="6911174" cy="4889656"/>
          </a:xfrm>
          <a:prstGeom prst="rect">
            <a:avLst/>
          </a:prstGeom>
        </p:spPr>
      </p:pic>
    </p:spTree>
    <p:extLst>
      <p:ext uri="{BB962C8B-B14F-4D97-AF65-F5344CB8AC3E}">
        <p14:creationId xmlns:p14="http://schemas.microsoft.com/office/powerpoint/2010/main" val="927861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smtClean="0">
                <a:cs typeface="B Titr" panose="00000700000000000000" pitchFamily="2" charset="-78"/>
              </a:rPr>
              <a:t>پیامهای کلیدی</a:t>
            </a:r>
            <a:endParaRPr lang="en-GB"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sp>
        <p:nvSpPr>
          <p:cNvPr id="5" name="Rectangle 4"/>
          <p:cNvSpPr/>
          <p:nvPr/>
        </p:nvSpPr>
        <p:spPr>
          <a:xfrm>
            <a:off x="457198" y="1241148"/>
            <a:ext cx="8303653" cy="4893647"/>
          </a:xfrm>
          <a:prstGeom prst="rect">
            <a:avLst/>
          </a:prstGeom>
        </p:spPr>
        <p:txBody>
          <a:bodyPr wrap="square">
            <a:spAutoFit/>
          </a:bodyPr>
          <a:lstStyle/>
          <a:p>
            <a:pPr marL="285750" indent="-285750" algn="just" rtl="1">
              <a:buFont typeface="Wingdings" panose="05000000000000000000" pitchFamily="2" charset="2"/>
              <a:buChar char="ü"/>
            </a:pPr>
            <a:r>
              <a:rPr lang="fa-IR" sz="2400" b="1" dirty="0">
                <a:cs typeface="B Nazanin" panose="00000400000000000000" pitchFamily="2" charset="-78"/>
              </a:rPr>
              <a:t>منشور بشردوستانه ستون فقرات </a:t>
            </a:r>
            <a:r>
              <a:rPr lang="fa-IR" sz="2400" b="1" dirty="0" smtClean="0">
                <a:cs typeface="B Nazanin" panose="00000400000000000000" pitchFamily="2" charset="-78"/>
              </a:rPr>
              <a:t>پروژه اسفیر بوده و پیرامون </a:t>
            </a:r>
            <a:r>
              <a:rPr lang="fa-IR" sz="2400" b="1" dirty="0" smtClean="0">
                <a:solidFill>
                  <a:schemeClr val="accent1">
                    <a:lumMod val="75000"/>
                  </a:schemeClr>
                </a:solidFill>
                <a:cs typeface="B Nazanin" panose="00000400000000000000" pitchFamily="2" charset="-78"/>
              </a:rPr>
              <a:t>سه «حق» </a:t>
            </a:r>
            <a:r>
              <a:rPr lang="fa-IR" sz="2400" b="1" dirty="0" smtClean="0">
                <a:cs typeface="B Nazanin" panose="00000400000000000000" pitchFamily="2" charset="-78"/>
              </a:rPr>
              <a:t>بیان </a:t>
            </a:r>
            <a:r>
              <a:rPr lang="fa-IR" sz="2400" b="1" dirty="0">
                <a:cs typeface="B Nazanin" panose="00000400000000000000" pitchFamily="2" charset="-78"/>
              </a:rPr>
              <a:t>شده است</a:t>
            </a:r>
            <a:r>
              <a:rPr lang="fa-IR" sz="2400" b="1" dirty="0" smtClean="0">
                <a:cs typeface="B Nazanin" panose="00000400000000000000" pitchFamily="2" charset="-78"/>
              </a:rPr>
              <a:t>، که هم با ابزار </a:t>
            </a:r>
            <a:r>
              <a:rPr lang="fa-IR" sz="2400" b="1" dirty="0">
                <a:cs typeface="B Nazanin" panose="00000400000000000000" pitchFamily="2" charset="-78"/>
              </a:rPr>
              <a:t>قانونی </a:t>
            </a:r>
            <a:r>
              <a:rPr lang="fa-IR" sz="2400" b="1" dirty="0" smtClean="0">
                <a:cs typeface="B Nazanin" panose="00000400000000000000" pitchFamily="2" charset="-78"/>
              </a:rPr>
              <a:t>و هم با </a:t>
            </a:r>
            <a:r>
              <a:rPr lang="fa-IR" sz="2400" b="1" dirty="0">
                <a:cs typeface="B Nazanin" panose="00000400000000000000" pitchFamily="2" charset="-78"/>
              </a:rPr>
              <a:t>اصول اخلاقی </a:t>
            </a:r>
            <a:r>
              <a:rPr lang="fa-IR" sz="2400" b="1" dirty="0" smtClean="0">
                <a:cs typeface="B Nazanin" panose="00000400000000000000" pitchFamily="2" charset="-78"/>
              </a:rPr>
              <a:t>حمایت می شوند: </a:t>
            </a:r>
            <a:r>
              <a:rPr lang="fa-IR" sz="2400" b="1" dirty="0">
                <a:solidFill>
                  <a:schemeClr val="accent1">
                    <a:lumMod val="75000"/>
                  </a:schemeClr>
                </a:solidFill>
                <a:cs typeface="B Nazanin" panose="00000400000000000000" pitchFamily="2" charset="-78"/>
              </a:rPr>
              <a:t>حق زندگی با </a:t>
            </a:r>
            <a:r>
              <a:rPr lang="fa-IR" sz="2400" b="1" dirty="0" smtClean="0">
                <a:solidFill>
                  <a:schemeClr val="accent1">
                    <a:lumMod val="75000"/>
                  </a:schemeClr>
                </a:solidFill>
                <a:cs typeface="B Nazanin" panose="00000400000000000000" pitchFamily="2" charset="-78"/>
              </a:rPr>
              <a:t>عزت و کرامت انسانی، </a:t>
            </a:r>
            <a:r>
              <a:rPr lang="fa-IR" sz="2400" b="1" dirty="0">
                <a:solidFill>
                  <a:schemeClr val="accent1">
                    <a:lumMod val="75000"/>
                  </a:schemeClr>
                </a:solidFill>
                <a:cs typeface="B Nazanin" panose="00000400000000000000" pitchFamily="2" charset="-78"/>
              </a:rPr>
              <a:t>حق </a:t>
            </a:r>
            <a:r>
              <a:rPr lang="fa-IR" sz="2400" b="1" dirty="0" smtClean="0">
                <a:solidFill>
                  <a:schemeClr val="accent1">
                    <a:lumMod val="75000"/>
                  </a:schemeClr>
                </a:solidFill>
                <a:cs typeface="B Nazanin" panose="00000400000000000000" pitchFamily="2" charset="-78"/>
              </a:rPr>
              <a:t>حمایت </a:t>
            </a:r>
            <a:r>
              <a:rPr lang="fa-IR" sz="2400" b="1" dirty="0">
                <a:solidFill>
                  <a:schemeClr val="accent1">
                    <a:lumMod val="75000"/>
                  </a:schemeClr>
                </a:solidFill>
                <a:cs typeface="B Nazanin" panose="00000400000000000000" pitchFamily="2" charset="-78"/>
              </a:rPr>
              <a:t>و امنیت و </a:t>
            </a:r>
            <a:r>
              <a:rPr lang="fa-IR" sz="2400" b="1" dirty="0" smtClean="0">
                <a:solidFill>
                  <a:schemeClr val="accent1">
                    <a:lumMod val="75000"/>
                  </a:schemeClr>
                </a:solidFill>
                <a:cs typeface="B Nazanin" panose="00000400000000000000" pitchFamily="2" charset="-78"/>
              </a:rPr>
              <a:t>همچنین حق دسترسی به کمک </a:t>
            </a:r>
            <a:r>
              <a:rPr lang="fa-IR" sz="2400" b="1" dirty="0">
                <a:solidFill>
                  <a:schemeClr val="accent1">
                    <a:lumMod val="75000"/>
                  </a:schemeClr>
                </a:solidFill>
                <a:cs typeface="B Nazanin" panose="00000400000000000000" pitchFamily="2" charset="-78"/>
              </a:rPr>
              <a:t>های بشر </a:t>
            </a:r>
            <a:r>
              <a:rPr lang="fa-IR" sz="2400" b="1" dirty="0" smtClean="0">
                <a:solidFill>
                  <a:schemeClr val="accent1">
                    <a:lumMod val="75000"/>
                  </a:schemeClr>
                </a:solidFill>
                <a:cs typeface="B Nazanin" panose="00000400000000000000" pitchFamily="2" charset="-78"/>
              </a:rPr>
              <a:t>دوستانه. </a:t>
            </a:r>
          </a:p>
          <a:p>
            <a:pPr marL="285750" indent="-285750" algn="just" rtl="1">
              <a:buFont typeface="Wingdings" panose="05000000000000000000" pitchFamily="2" charset="2"/>
              <a:buChar char="ü"/>
            </a:pPr>
            <a:endParaRPr lang="fa-IR" sz="2400" b="1" dirty="0">
              <a:solidFill>
                <a:schemeClr val="accent1">
                  <a:lumMod val="75000"/>
                </a:schemeClr>
              </a:solidFill>
              <a:cs typeface="B Nazanin" panose="00000400000000000000" pitchFamily="2" charset="-78"/>
            </a:endParaRPr>
          </a:p>
          <a:p>
            <a:pPr marL="285750" indent="-285750" algn="just" rtl="1">
              <a:buFont typeface="Wingdings" panose="05000000000000000000" pitchFamily="2" charset="2"/>
              <a:buChar char="ü"/>
            </a:pPr>
            <a:r>
              <a:rPr lang="fa-IR" sz="2400" b="1" dirty="0" smtClean="0">
                <a:cs typeface="B Nazanin" panose="00000400000000000000" pitchFamily="2" charset="-78"/>
              </a:rPr>
              <a:t>منشور بشردوستانه ذینفعان را درمورد </a:t>
            </a:r>
            <a:r>
              <a:rPr lang="fa-IR" sz="2400" b="1" dirty="0">
                <a:solidFill>
                  <a:schemeClr val="accent1">
                    <a:lumMod val="75000"/>
                  </a:schemeClr>
                </a:solidFill>
                <a:cs typeface="B Nazanin" panose="00000400000000000000" pitchFamily="2" charset="-78"/>
              </a:rPr>
              <a:t>نقش ها و </a:t>
            </a:r>
            <a:r>
              <a:rPr lang="fa-IR" sz="2400" b="1" dirty="0" smtClean="0">
                <a:solidFill>
                  <a:schemeClr val="accent1">
                    <a:lumMod val="75000"/>
                  </a:schemeClr>
                </a:solidFill>
                <a:cs typeface="B Nazanin" panose="00000400000000000000" pitchFamily="2" charset="-78"/>
              </a:rPr>
              <a:t>مسئولیتهایشان</a:t>
            </a:r>
            <a:r>
              <a:rPr lang="fa-IR" sz="2400" b="1" dirty="0" smtClean="0">
                <a:cs typeface="B Nazanin" panose="00000400000000000000" pitchFamily="2" charset="-78"/>
              </a:rPr>
              <a:t> </a:t>
            </a:r>
            <a:r>
              <a:rPr lang="fa-IR" sz="2400" b="1" dirty="0">
                <a:cs typeface="B Nazanin" panose="00000400000000000000" pitchFamily="2" charset="-78"/>
              </a:rPr>
              <a:t>در </a:t>
            </a:r>
            <a:r>
              <a:rPr lang="fa-IR" sz="2400" b="1" dirty="0" smtClean="0">
                <a:cs typeface="B Nazanin" panose="00000400000000000000" pitchFamily="2" charset="-78"/>
              </a:rPr>
              <a:t>اقدامات بشردوستانه هدایت می کند.</a:t>
            </a:r>
          </a:p>
          <a:p>
            <a:pPr marL="285750" indent="-285750" algn="just" rtl="1">
              <a:buFont typeface="Wingdings" panose="05000000000000000000" pitchFamily="2" charset="2"/>
              <a:buChar char="ü"/>
            </a:pPr>
            <a:endParaRPr lang="fa-IR" sz="2400" b="1" dirty="0" smtClean="0">
              <a:cs typeface="B Nazanin" panose="00000400000000000000" pitchFamily="2" charset="-78"/>
            </a:endParaRPr>
          </a:p>
          <a:p>
            <a:pPr marL="285750" indent="-285750" algn="just" rtl="1">
              <a:buFont typeface="Wingdings" panose="05000000000000000000" pitchFamily="2" charset="2"/>
              <a:buChar char="ü"/>
            </a:pPr>
            <a:r>
              <a:rPr lang="fa-IR" sz="2400" b="1" dirty="0" smtClean="0">
                <a:cs typeface="B Nazanin" panose="00000400000000000000" pitchFamily="2" charset="-78"/>
              </a:rPr>
              <a:t>منشور </a:t>
            </a:r>
            <a:r>
              <a:rPr lang="fa-IR" sz="2400" b="1" dirty="0">
                <a:cs typeface="B Nazanin" panose="00000400000000000000" pitchFamily="2" charset="-78"/>
              </a:rPr>
              <a:t>بشردوستانه </a:t>
            </a:r>
            <a:r>
              <a:rPr lang="fa-IR" sz="2400" b="1" dirty="0" smtClean="0">
                <a:cs typeface="B Nazanin" panose="00000400000000000000" pitchFamily="2" charset="-78"/>
              </a:rPr>
              <a:t>پایه و اساس </a:t>
            </a:r>
            <a:r>
              <a:rPr lang="fa-IR" sz="2400" b="1" dirty="0">
                <a:cs typeface="B Nazanin" panose="00000400000000000000" pitchFamily="2" charset="-78"/>
              </a:rPr>
              <a:t>اخلاقی و حقوقی مشارکت سازمان های بشردوستانه </a:t>
            </a:r>
            <a:r>
              <a:rPr lang="fa-IR" sz="2400" b="1" dirty="0" smtClean="0">
                <a:cs typeface="B Nazanin" panose="00000400000000000000" pitchFamily="2" charset="-78"/>
              </a:rPr>
              <a:t>ای که اسفیر را حمایت و تایید می کنند بوده، </a:t>
            </a:r>
            <a:r>
              <a:rPr lang="fa-IR" sz="2400" b="1" dirty="0">
                <a:cs typeface="B Nazanin" panose="00000400000000000000" pitchFamily="2" charset="-78"/>
              </a:rPr>
              <a:t>و </a:t>
            </a:r>
            <a:r>
              <a:rPr lang="fa-IR" sz="2400" b="1" dirty="0" smtClean="0">
                <a:cs typeface="B Nazanin" panose="00000400000000000000" pitchFamily="2" charset="-78"/>
              </a:rPr>
              <a:t>در چهار تعهد تفسیر می شود:</a:t>
            </a:r>
            <a:r>
              <a:rPr lang="fa-IR" sz="2400" b="1" dirty="0" smtClean="0">
                <a:solidFill>
                  <a:schemeClr val="accent1">
                    <a:lumMod val="75000"/>
                  </a:schemeClr>
                </a:solidFill>
                <a:cs typeface="B Nazanin" panose="00000400000000000000" pitchFamily="2" charset="-78"/>
              </a:rPr>
              <a:t> </a:t>
            </a:r>
            <a:r>
              <a:rPr lang="fa-IR" sz="2400" b="1" dirty="0">
                <a:solidFill>
                  <a:schemeClr val="accent1">
                    <a:lumMod val="75000"/>
                  </a:schemeClr>
                </a:solidFill>
                <a:cs typeface="B Nazanin" panose="00000400000000000000" pitchFamily="2" charset="-78"/>
              </a:rPr>
              <a:t>کمک های بشردوستانه باید مردم محور </a:t>
            </a:r>
            <a:r>
              <a:rPr lang="fa-IR" sz="2400" b="1" dirty="0" smtClean="0">
                <a:solidFill>
                  <a:schemeClr val="accent1">
                    <a:lumMod val="75000"/>
                  </a:schemeClr>
                </a:solidFill>
                <a:cs typeface="B Nazanin" panose="00000400000000000000" pitchFamily="2" charset="-78"/>
              </a:rPr>
              <a:t>باشند</a:t>
            </a:r>
            <a:r>
              <a:rPr lang="fa-IR" sz="2400" b="1" dirty="0">
                <a:solidFill>
                  <a:schemeClr val="accent1">
                    <a:lumMod val="75000"/>
                  </a:schemeClr>
                </a:solidFill>
                <a:cs typeface="B Nazanin" panose="00000400000000000000" pitchFamily="2" charset="-78"/>
              </a:rPr>
              <a:t>، آثار </a:t>
            </a:r>
            <a:r>
              <a:rPr lang="fa-IR" sz="2400" b="1" dirty="0" smtClean="0">
                <a:solidFill>
                  <a:schemeClr val="accent1">
                    <a:lumMod val="75000"/>
                  </a:schemeClr>
                </a:solidFill>
                <a:cs typeface="B Nazanin" panose="00000400000000000000" pitchFamily="2" charset="-78"/>
              </a:rPr>
              <a:t>و عوارض نامطلوب را به </a:t>
            </a:r>
            <a:r>
              <a:rPr lang="fa-IR" sz="2400" b="1" dirty="0">
                <a:solidFill>
                  <a:schemeClr val="accent1">
                    <a:lumMod val="75000"/>
                  </a:schemeClr>
                </a:solidFill>
                <a:cs typeface="B Nazanin" panose="00000400000000000000" pitchFamily="2" charset="-78"/>
              </a:rPr>
              <a:t>حداقل </a:t>
            </a:r>
            <a:r>
              <a:rPr lang="fa-IR" sz="2400" b="1" dirty="0" smtClean="0">
                <a:solidFill>
                  <a:schemeClr val="accent1">
                    <a:lumMod val="75000"/>
                  </a:schemeClr>
                </a:solidFill>
                <a:cs typeface="B Nazanin" panose="00000400000000000000" pitchFamily="2" charset="-78"/>
              </a:rPr>
              <a:t>برسانند، به منشور اخلاقی احترام گذاشته و نسبت به آن پاسخگو باشند</a:t>
            </a:r>
            <a:r>
              <a:rPr lang="fa-IR" sz="2400" b="1" dirty="0">
                <a:solidFill>
                  <a:schemeClr val="accent1">
                    <a:lumMod val="75000"/>
                  </a:schemeClr>
                </a:solidFill>
                <a:cs typeface="B Nazanin" panose="00000400000000000000" pitchFamily="2" charset="-78"/>
              </a:rPr>
              <a:t>.</a:t>
            </a:r>
          </a:p>
        </p:txBody>
      </p:sp>
    </p:spTree>
    <p:extLst>
      <p:ext uri="{BB962C8B-B14F-4D97-AF65-F5344CB8AC3E}">
        <p14:creationId xmlns:p14="http://schemas.microsoft.com/office/powerpoint/2010/main" val="2086184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7093447"/>
              </p:ext>
            </p:extLst>
          </p:nvPr>
        </p:nvGraphicFramePr>
        <p:xfrm>
          <a:off x="355600" y="1306513"/>
          <a:ext cx="7826375" cy="5367337"/>
        </p:xfrm>
        <a:graphic>
          <a:graphicData uri="http://schemas.openxmlformats.org/presentationml/2006/ole">
            <mc:AlternateContent xmlns:mc="http://schemas.openxmlformats.org/markup-compatibility/2006">
              <mc:Choice xmlns:v="urn:schemas-microsoft-com:vml" Requires="v">
                <p:oleObj spid="_x0000_s16470" name="Document" r:id="rId4" imgW="10134236" imgH="6934982" progId="Word.Document.12">
                  <p:embed/>
                </p:oleObj>
              </mc:Choice>
              <mc:Fallback>
                <p:oleObj name="Document" r:id="rId4" imgW="10134236" imgH="6934982" progId="Word.Document.12">
                  <p:embed/>
                  <p:pic>
                    <p:nvPicPr>
                      <p:cNvPr id="0" name=""/>
                      <p:cNvPicPr/>
                      <p:nvPr/>
                    </p:nvPicPr>
                    <p:blipFill>
                      <a:blip r:embed="rId5"/>
                      <a:stretch>
                        <a:fillRect/>
                      </a:stretch>
                    </p:blipFill>
                    <p:spPr>
                      <a:xfrm>
                        <a:off x="355600" y="1306513"/>
                        <a:ext cx="7826375" cy="5367337"/>
                      </a:xfrm>
                      <a:prstGeom prst="rect">
                        <a:avLst/>
                      </a:prstGeom>
                    </p:spPr>
                  </p:pic>
                </p:oleObj>
              </mc:Fallback>
            </mc:AlternateContent>
          </a:graphicData>
        </a:graphic>
      </p:graphicFrame>
      <p:sp>
        <p:nvSpPr>
          <p:cNvPr id="3" name="Rectangle 2"/>
          <p:cNvSpPr/>
          <p:nvPr/>
        </p:nvSpPr>
        <p:spPr>
          <a:xfrm>
            <a:off x="85060" y="256309"/>
            <a:ext cx="8027582" cy="461665"/>
          </a:xfrm>
          <a:prstGeom prst="rect">
            <a:avLst/>
          </a:prstGeom>
        </p:spPr>
        <p:txBody>
          <a:bodyPr wrap="square">
            <a:spAutoFit/>
          </a:bodyPr>
          <a:lstStyle/>
          <a:p>
            <a:pPr algn="ctr" rtl="1"/>
            <a:r>
              <a:rPr lang="fa-IR" sz="2400" dirty="0">
                <a:cs typeface="B Titr" panose="00000700000000000000" pitchFamily="2" charset="-78"/>
              </a:rPr>
              <a:t>بررسی اجمالی: منابع حقوق بین الملل </a:t>
            </a:r>
            <a:r>
              <a:rPr lang="fa-IR" sz="2400" dirty="0" smtClean="0">
                <a:cs typeface="B Titr" panose="00000700000000000000" pitchFamily="2" charset="-78"/>
              </a:rPr>
              <a:t>برای منشور </a:t>
            </a:r>
            <a:r>
              <a:rPr lang="fa-IR" sz="2400" dirty="0">
                <a:cs typeface="B Titr" panose="00000700000000000000" pitchFamily="2" charset="-78"/>
              </a:rPr>
              <a:t>بشردوستانه </a:t>
            </a:r>
            <a:r>
              <a:rPr lang="fa-IR" sz="2400" dirty="0" smtClean="0">
                <a:cs typeface="B Titr" panose="00000700000000000000" pitchFamily="2" charset="-78"/>
              </a:rPr>
              <a:t>اسفیر</a:t>
            </a:r>
            <a:endParaRPr lang="fa-IR" sz="2400" dirty="0">
              <a:cs typeface="B Titr" panose="00000700000000000000" pitchFamily="2" charset="-78"/>
            </a:endParaRPr>
          </a:p>
        </p:txBody>
      </p:sp>
      <p:sp>
        <p:nvSpPr>
          <p:cNvPr id="7" name="Rectangle 6"/>
          <p:cNvSpPr/>
          <p:nvPr/>
        </p:nvSpPr>
        <p:spPr>
          <a:xfrm>
            <a:off x="7608110" y="6070545"/>
            <a:ext cx="1440194" cy="707886"/>
          </a:xfrm>
          <a:prstGeom prst="rect">
            <a:avLst/>
          </a:prstGeom>
        </p:spPr>
        <p:txBody>
          <a:bodyPr wrap="square">
            <a:spAutoFit/>
          </a:bodyPr>
          <a:lstStyle/>
          <a:p>
            <a:pPr algn="r" rtl="1"/>
            <a:r>
              <a:rPr lang="fa-IR" sz="1000" b="1" dirty="0">
                <a:cs typeface="B Nazanin" panose="00000400000000000000" pitchFamily="2" charset="-78"/>
              </a:rPr>
              <a:t>اقتباس از دوره </a:t>
            </a:r>
            <a:r>
              <a:rPr lang="fa-IR" sz="1000" b="1" dirty="0" smtClean="0">
                <a:cs typeface="B Nazanin" panose="00000400000000000000" pitchFamily="2" charset="-78"/>
              </a:rPr>
              <a:t>آموزشی کمیته بین المللی </a:t>
            </a:r>
            <a:r>
              <a:rPr lang="fa-IR" sz="1000" b="1" dirty="0">
                <a:cs typeface="B Nazanin" panose="00000400000000000000" pitchFamily="2" charset="-78"/>
              </a:rPr>
              <a:t>صلیب سرخ </a:t>
            </a:r>
            <a:r>
              <a:rPr lang="fa-IR" sz="1000" b="1" dirty="0" smtClean="0">
                <a:cs typeface="B Nazanin" panose="00000400000000000000" pitchFamily="2" charset="-78"/>
              </a:rPr>
              <a:t>درمورد </a:t>
            </a:r>
            <a:r>
              <a:rPr lang="fa-IR" sz="1000" b="1" dirty="0">
                <a:cs typeface="B Nazanin" panose="00000400000000000000" pitchFamily="2" charset="-78"/>
              </a:rPr>
              <a:t>حقوق بشردوستانه بین المللی</a:t>
            </a:r>
          </a:p>
        </p:txBody>
      </p:sp>
    </p:spTree>
    <p:extLst>
      <p:ext uri="{BB962C8B-B14F-4D97-AF65-F5344CB8AC3E}">
        <p14:creationId xmlns:p14="http://schemas.microsoft.com/office/powerpoint/2010/main" val="4019675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sp>
        <p:nvSpPr>
          <p:cNvPr id="3" name="Rectangle 2"/>
          <p:cNvSpPr/>
          <p:nvPr/>
        </p:nvSpPr>
        <p:spPr>
          <a:xfrm>
            <a:off x="603186" y="282194"/>
            <a:ext cx="7258718" cy="523220"/>
          </a:xfrm>
          <a:prstGeom prst="rect">
            <a:avLst/>
          </a:prstGeom>
        </p:spPr>
        <p:txBody>
          <a:bodyPr wrap="none">
            <a:spAutoFit/>
          </a:bodyPr>
          <a:lstStyle/>
          <a:p>
            <a:pPr algn="r" rtl="1"/>
            <a:r>
              <a:rPr lang="fa-IR" sz="2800" dirty="0" smtClean="0">
                <a:solidFill>
                  <a:srgbClr val="002060"/>
                </a:solidFill>
                <a:cs typeface="B Titr" panose="00000700000000000000" pitchFamily="2" charset="-78"/>
              </a:rPr>
              <a:t>حقوق سه گانه اصلی در منشور </a:t>
            </a:r>
            <a:r>
              <a:rPr lang="fa-IR" sz="2800" dirty="0">
                <a:solidFill>
                  <a:srgbClr val="002060"/>
                </a:solidFill>
                <a:cs typeface="B Titr" panose="00000700000000000000" pitchFamily="2" charset="-78"/>
              </a:rPr>
              <a:t>بشردوستانه </a:t>
            </a:r>
            <a:r>
              <a:rPr lang="fa-IR" sz="2800" dirty="0" smtClean="0">
                <a:solidFill>
                  <a:srgbClr val="002060"/>
                </a:solidFill>
                <a:cs typeface="B Titr" panose="00000700000000000000" pitchFamily="2" charset="-78"/>
              </a:rPr>
              <a:t>اسفیر کدامند؟</a:t>
            </a:r>
            <a:endParaRPr lang="fa-IR" sz="2800" dirty="0">
              <a:solidFill>
                <a:srgbClr val="002060"/>
              </a:solidFill>
              <a:cs typeface="B Titr" panose="00000700000000000000" pitchFamily="2" charset="-78"/>
            </a:endParaRPr>
          </a:p>
        </p:txBody>
      </p:sp>
      <p:sp>
        <p:nvSpPr>
          <p:cNvPr id="6" name="Oval 5"/>
          <p:cNvSpPr/>
          <p:nvPr/>
        </p:nvSpPr>
        <p:spPr>
          <a:xfrm>
            <a:off x="3008715" y="1690175"/>
            <a:ext cx="2987899" cy="1529543"/>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حق زندگی با عزت و کرامت انسانی</a:t>
            </a:r>
            <a:endParaRPr lang="fa-IR" dirty="0">
              <a:solidFill>
                <a:schemeClr val="tx1"/>
              </a:solidFill>
              <a:cs typeface="B Titr" panose="00000700000000000000" pitchFamily="2" charset="-78"/>
            </a:endParaRPr>
          </a:p>
        </p:txBody>
      </p:sp>
      <p:sp>
        <p:nvSpPr>
          <p:cNvPr id="9" name="Oval 8"/>
          <p:cNvSpPr/>
          <p:nvPr/>
        </p:nvSpPr>
        <p:spPr>
          <a:xfrm>
            <a:off x="5195977" y="3552422"/>
            <a:ext cx="2987899" cy="1529543"/>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حق برخورداری از حمایت و امنیت</a:t>
            </a:r>
            <a:endParaRPr lang="fa-IR" dirty="0">
              <a:solidFill>
                <a:schemeClr val="tx1"/>
              </a:solidFill>
              <a:cs typeface="B Titr" panose="00000700000000000000" pitchFamily="2" charset="-78"/>
            </a:endParaRPr>
          </a:p>
        </p:txBody>
      </p:sp>
      <p:sp>
        <p:nvSpPr>
          <p:cNvPr id="10" name="Oval 9"/>
          <p:cNvSpPr/>
          <p:nvPr/>
        </p:nvSpPr>
        <p:spPr>
          <a:xfrm>
            <a:off x="1010342" y="3552422"/>
            <a:ext cx="2987899" cy="1529543"/>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حق دریافت کمکهای بشردوستانه</a:t>
            </a:r>
            <a:endParaRPr lang="fa-IR" dirty="0">
              <a:solidFill>
                <a:schemeClr val="tx1"/>
              </a:solidFill>
              <a:cs typeface="B Titr" panose="00000700000000000000" pitchFamily="2" charset="-78"/>
            </a:endParaRPr>
          </a:p>
        </p:txBody>
      </p:sp>
    </p:spTree>
    <p:extLst>
      <p:ext uri="{BB962C8B-B14F-4D97-AF65-F5344CB8AC3E}">
        <p14:creationId xmlns:p14="http://schemas.microsoft.com/office/powerpoint/2010/main" val="2640492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4866219"/>
              </p:ext>
            </p:extLst>
          </p:nvPr>
        </p:nvGraphicFramePr>
        <p:xfrm>
          <a:off x="903288" y="1233488"/>
          <a:ext cx="7358062" cy="5081587"/>
        </p:xfrm>
        <a:graphic>
          <a:graphicData uri="http://schemas.openxmlformats.org/presentationml/2006/ole">
            <mc:AlternateContent xmlns:mc="http://schemas.openxmlformats.org/markup-compatibility/2006">
              <mc:Choice xmlns:v="urn:schemas-microsoft-com:vml" Requires="v">
                <p:oleObj spid="_x0000_s17486" name="Document" r:id="rId4" imgW="7014292" imgH="4859097" progId="Word.Document.12">
                  <p:embed/>
                </p:oleObj>
              </mc:Choice>
              <mc:Fallback>
                <p:oleObj name="Document" r:id="rId4" imgW="7014292" imgH="4859097" progId="Word.Document.12">
                  <p:embed/>
                  <p:pic>
                    <p:nvPicPr>
                      <p:cNvPr id="0" name=""/>
                      <p:cNvPicPr/>
                      <p:nvPr/>
                    </p:nvPicPr>
                    <p:blipFill>
                      <a:blip r:embed="rId5"/>
                      <a:stretch>
                        <a:fillRect/>
                      </a:stretch>
                    </p:blipFill>
                    <p:spPr>
                      <a:xfrm>
                        <a:off x="903288" y="1233488"/>
                        <a:ext cx="7358062" cy="5081587"/>
                      </a:xfrm>
                      <a:prstGeom prst="rect">
                        <a:avLst/>
                      </a:prstGeom>
                    </p:spPr>
                  </p:pic>
                </p:oleObj>
              </mc:Fallback>
            </mc:AlternateContent>
          </a:graphicData>
        </a:graphic>
      </p:graphicFrame>
      <p:sp>
        <p:nvSpPr>
          <p:cNvPr id="3" name="Rectangle 2"/>
          <p:cNvSpPr/>
          <p:nvPr/>
        </p:nvSpPr>
        <p:spPr>
          <a:xfrm>
            <a:off x="398528" y="312258"/>
            <a:ext cx="7601761" cy="461665"/>
          </a:xfrm>
          <a:prstGeom prst="rect">
            <a:avLst/>
          </a:prstGeom>
        </p:spPr>
        <p:txBody>
          <a:bodyPr wrap="none">
            <a:spAutoFit/>
          </a:bodyPr>
          <a:lstStyle/>
          <a:p>
            <a:pPr algn="r" rtl="1"/>
            <a:r>
              <a:rPr lang="fa-IR" sz="2400" dirty="0" smtClean="0">
                <a:cs typeface="B Titr" panose="00000700000000000000" pitchFamily="2" charset="-78"/>
              </a:rPr>
              <a:t>ما در چه وضعیتی هستیم؟ در این وضعیت کدام قوانین </a:t>
            </a:r>
            <a:r>
              <a:rPr lang="fa-IR" sz="2400" dirty="0">
                <a:cs typeface="B Titr" panose="00000700000000000000" pitchFamily="2" charset="-78"/>
              </a:rPr>
              <a:t>اعمال می شود؟</a:t>
            </a:r>
          </a:p>
        </p:txBody>
      </p:sp>
      <p:sp>
        <p:nvSpPr>
          <p:cNvPr id="5" name="Rectangle 4"/>
          <p:cNvSpPr/>
          <p:nvPr/>
        </p:nvSpPr>
        <p:spPr>
          <a:xfrm>
            <a:off x="2998381" y="6485203"/>
            <a:ext cx="6145619" cy="276999"/>
          </a:xfrm>
          <a:prstGeom prst="rect">
            <a:avLst/>
          </a:prstGeom>
        </p:spPr>
        <p:txBody>
          <a:bodyPr wrap="square">
            <a:spAutoFit/>
          </a:bodyPr>
          <a:lstStyle/>
          <a:p>
            <a:pPr algn="r" rtl="1"/>
            <a:r>
              <a:rPr lang="fa-IR" sz="1200" b="1" dirty="0">
                <a:cs typeface="B Nazanin" panose="00000400000000000000" pitchFamily="2" charset="-78"/>
              </a:rPr>
              <a:t>اقتباس از دوره </a:t>
            </a:r>
            <a:r>
              <a:rPr lang="fa-IR" sz="1200" b="1" dirty="0" smtClean="0">
                <a:cs typeface="B Nazanin" panose="00000400000000000000" pitchFamily="2" charset="-78"/>
              </a:rPr>
              <a:t>آموزشی کمیته بین المللی </a:t>
            </a:r>
            <a:r>
              <a:rPr lang="fa-IR" sz="1200" b="1" dirty="0">
                <a:cs typeface="B Nazanin" panose="00000400000000000000" pitchFamily="2" charset="-78"/>
              </a:rPr>
              <a:t>صلیب سرخ </a:t>
            </a:r>
            <a:r>
              <a:rPr lang="fa-IR" sz="1200" b="1" dirty="0" smtClean="0">
                <a:cs typeface="B Nazanin" panose="00000400000000000000" pitchFamily="2" charset="-78"/>
              </a:rPr>
              <a:t>درمورد </a:t>
            </a:r>
            <a:r>
              <a:rPr lang="fa-IR" sz="1200" b="1" dirty="0">
                <a:cs typeface="B Nazanin" panose="00000400000000000000" pitchFamily="2" charset="-78"/>
              </a:rPr>
              <a:t>حقوق بشردوستانه بین المللی</a:t>
            </a:r>
          </a:p>
        </p:txBody>
      </p:sp>
    </p:spTree>
    <p:extLst>
      <p:ext uri="{BB962C8B-B14F-4D97-AF65-F5344CB8AC3E}">
        <p14:creationId xmlns:p14="http://schemas.microsoft.com/office/powerpoint/2010/main" val="378890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solidFill>
                <a:cs typeface="B Titr" panose="00000700000000000000" pitchFamily="2" charset="-78"/>
              </a:rPr>
              <a:t>حق زندگی با عزت و </a:t>
            </a:r>
            <a:r>
              <a:rPr lang="fa-IR" dirty="0" smtClean="0">
                <a:solidFill>
                  <a:schemeClr val="tx1"/>
                </a:solidFill>
                <a:cs typeface="B Titr" panose="00000700000000000000" pitchFamily="2" charset="-78"/>
              </a:rPr>
              <a:t>کرامت انسانی</a:t>
            </a:r>
            <a:endParaRPr lang="fa-IR" dirty="0">
              <a:solidFill>
                <a:schemeClr val="tx1"/>
              </a:solidFill>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4" descr="Letouze_I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999" y="1147366"/>
            <a:ext cx="6530233" cy="4680000"/>
          </a:xfrm>
          <a:prstGeom prst="rect">
            <a:avLst/>
          </a:prstGeom>
        </p:spPr>
      </p:pic>
    </p:spTree>
    <p:extLst>
      <p:ext uri="{BB962C8B-B14F-4D97-AF65-F5344CB8AC3E}">
        <p14:creationId xmlns:p14="http://schemas.microsoft.com/office/powerpoint/2010/main" val="2968006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solidFill>
                <a:cs typeface="B Titr" panose="00000700000000000000" pitchFamily="2" charset="-78"/>
              </a:rPr>
              <a:t>حق دریافت کمکهای بشردوستانه</a:t>
            </a:r>
            <a:endParaRPr lang="fa-IR" dirty="0">
              <a:solidFill>
                <a:schemeClr val="tx1"/>
              </a:solidFill>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4" descr="McMill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869" y="1289554"/>
            <a:ext cx="6380777" cy="4514400"/>
          </a:xfrm>
          <a:prstGeom prst="rect">
            <a:avLst/>
          </a:prstGeom>
        </p:spPr>
      </p:pic>
    </p:spTree>
    <p:extLst>
      <p:ext uri="{BB962C8B-B14F-4D97-AF65-F5344CB8AC3E}">
        <p14:creationId xmlns:p14="http://schemas.microsoft.com/office/powerpoint/2010/main" val="81104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solidFill>
                <a:cs typeface="B Titr" panose="00000700000000000000" pitchFamily="2" charset="-78"/>
              </a:rPr>
              <a:t>حق برخورداری از حمایت و امنیت</a:t>
            </a:r>
            <a:endParaRPr lang="fa-IR" dirty="0">
              <a:solidFill>
                <a:schemeClr val="tx1"/>
              </a:solidFill>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pic>
        <p:nvPicPr>
          <p:cNvPr id="5" name="Picture 4" descr="Deren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022" y="1247954"/>
            <a:ext cx="6379014" cy="4513153"/>
          </a:xfrm>
          <a:prstGeom prst="rect">
            <a:avLst/>
          </a:prstGeom>
        </p:spPr>
      </p:pic>
    </p:spTree>
    <p:extLst>
      <p:ext uri="{BB962C8B-B14F-4D97-AF65-F5344CB8AC3E}">
        <p14:creationId xmlns:p14="http://schemas.microsoft.com/office/powerpoint/2010/main" val="397923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cMill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79" y="2219499"/>
            <a:ext cx="2610000" cy="1846576"/>
          </a:xfrm>
          <a:prstGeom prst="rect">
            <a:avLst/>
          </a:prstGeom>
        </p:spPr>
      </p:pic>
      <p:pic>
        <p:nvPicPr>
          <p:cNvPr id="6" name="Picture 5" descr="Letouze_I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716" y="1180162"/>
            <a:ext cx="2610344" cy="1870747"/>
          </a:xfrm>
          <a:prstGeom prst="rect">
            <a:avLst/>
          </a:prstGeom>
          <a:ln>
            <a:solidFill>
              <a:schemeClr val="bg2">
                <a:lumMod val="75000"/>
              </a:schemeClr>
            </a:solidFill>
          </a:ln>
        </p:spPr>
      </p:pic>
      <p:pic>
        <p:nvPicPr>
          <p:cNvPr id="7" name="Picture 6" descr="Deren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3869" y="4142763"/>
            <a:ext cx="2610000" cy="1846575"/>
          </a:xfrm>
          <a:prstGeom prst="rect">
            <a:avLst/>
          </a:prstGeom>
        </p:spPr>
      </p:pic>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sp>
        <p:nvSpPr>
          <p:cNvPr id="9" name="Title 1"/>
          <p:cNvSpPr txBox="1">
            <a:spLocks/>
          </p:cNvSpPr>
          <p:nvPr/>
        </p:nvSpPr>
        <p:spPr>
          <a:xfrm>
            <a:off x="236114" y="0"/>
            <a:ext cx="7679604" cy="1081760"/>
          </a:xfrm>
          <a:prstGeom prst="rect">
            <a:avLst/>
          </a:prstGeom>
          <a:noFill/>
        </p:spPr>
        <p:txBody>
          <a:bodyPr vert="horz" lIns="72000" tIns="36000" rIns="72000" bIns="36000" rtlCol="0" anchor="ctr" anchorCtr="0">
            <a:noAutofit/>
          </a:bodyPr>
          <a:lstStyle>
            <a:lvl1pPr algn="l" defTabSz="457200" rtl="0" eaLnBrk="1" latinLnBrk="0" hangingPunct="1">
              <a:lnSpc>
                <a:spcPct val="100000"/>
              </a:lnSpc>
              <a:spcBef>
                <a:spcPct val="0"/>
              </a:spcBef>
              <a:buNone/>
              <a:defRPr sz="2800" b="1" kern="1200">
                <a:solidFill>
                  <a:schemeClr val="tx2"/>
                </a:solidFill>
                <a:latin typeface="Tahoma"/>
                <a:ea typeface="+mj-ea"/>
                <a:cs typeface="Tahoma"/>
              </a:defRPr>
            </a:lvl1pPr>
          </a:lstStyle>
          <a:p>
            <a:pPr algn="r" rtl="1"/>
            <a:r>
              <a:rPr lang="fa-IR" sz="3000" dirty="0" smtClean="0">
                <a:cs typeface="B Titr" panose="00000700000000000000" pitchFamily="2" charset="-78"/>
              </a:rPr>
              <a:t>حقوق سه گانه مبنای قانونی و اخلاقی دارند  </a:t>
            </a:r>
            <a:endParaRPr lang="en-GB" sz="3000" dirty="0">
              <a:cs typeface="B Titr" panose="00000700000000000000" pitchFamily="2" charset="-78"/>
            </a:endParaRPr>
          </a:p>
        </p:txBody>
      </p:sp>
      <p:sp>
        <p:nvSpPr>
          <p:cNvPr id="10" name="Oval 9"/>
          <p:cNvSpPr/>
          <p:nvPr/>
        </p:nvSpPr>
        <p:spPr>
          <a:xfrm>
            <a:off x="3839790" y="2704873"/>
            <a:ext cx="1605264" cy="8758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حق زندگی با عزت و کرامت انسانی</a:t>
            </a:r>
            <a:endParaRPr lang="fa-IR" sz="1400" dirty="0">
              <a:solidFill>
                <a:schemeClr val="tx1"/>
              </a:solidFill>
              <a:cs typeface="B Titr" panose="00000700000000000000" pitchFamily="2" charset="-78"/>
            </a:endParaRPr>
          </a:p>
        </p:txBody>
      </p:sp>
      <p:sp>
        <p:nvSpPr>
          <p:cNvPr id="11" name="Oval 10"/>
          <p:cNvSpPr/>
          <p:nvPr/>
        </p:nvSpPr>
        <p:spPr>
          <a:xfrm>
            <a:off x="4642421" y="3846551"/>
            <a:ext cx="1813575" cy="90152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حق برخورداری از حمایت و امنیت</a:t>
            </a:r>
            <a:endParaRPr lang="fa-IR" sz="1400" dirty="0">
              <a:solidFill>
                <a:schemeClr val="tx1"/>
              </a:solidFill>
              <a:cs typeface="B Titr" panose="00000700000000000000" pitchFamily="2" charset="-78"/>
            </a:endParaRPr>
          </a:p>
        </p:txBody>
      </p:sp>
      <p:sp>
        <p:nvSpPr>
          <p:cNvPr id="12" name="Oval 11"/>
          <p:cNvSpPr/>
          <p:nvPr/>
        </p:nvSpPr>
        <p:spPr>
          <a:xfrm>
            <a:off x="2587285" y="3855779"/>
            <a:ext cx="1688325" cy="8796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1400" dirty="0" smtClean="0">
                <a:solidFill>
                  <a:schemeClr val="tx1"/>
                </a:solidFill>
                <a:cs typeface="B Titr" panose="00000700000000000000" pitchFamily="2" charset="-78"/>
              </a:rPr>
              <a:t>حق دریافت کمکهای بشردوستانه</a:t>
            </a:r>
            <a:endParaRPr lang="fa-IR" sz="1400" dirty="0">
              <a:solidFill>
                <a:schemeClr val="tx1"/>
              </a:solidFill>
              <a:cs typeface="B Titr" panose="00000700000000000000" pitchFamily="2" charset="-78"/>
            </a:endParaRPr>
          </a:p>
        </p:txBody>
      </p:sp>
    </p:spTree>
    <p:extLst>
      <p:ext uri="{BB962C8B-B14F-4D97-AF65-F5344CB8AC3E}">
        <p14:creationId xmlns:p14="http://schemas.microsoft.com/office/powerpoint/2010/main" val="199584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b="0" dirty="0" smtClean="0">
                <a:cs typeface="B Titr" panose="00000700000000000000" pitchFamily="2" charset="-78"/>
              </a:rPr>
              <a:t>پایه </a:t>
            </a:r>
            <a:r>
              <a:rPr lang="fa-IR" sz="3200" b="0" dirty="0">
                <a:cs typeface="B Titr" panose="00000700000000000000" pitchFamily="2" charset="-78"/>
              </a:rPr>
              <a:t>و اساس حقوقی در چارچوب حقوقی بین المللی</a:t>
            </a:r>
            <a:endParaRPr lang="fa-IR" sz="3200" b="0" dirty="0">
              <a:effectLst/>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2039788000"/>
              </p:ext>
            </p:extLst>
          </p:nvPr>
        </p:nvGraphicFramePr>
        <p:xfrm>
          <a:off x="784225" y="1020763"/>
          <a:ext cx="7386638" cy="4833937"/>
        </p:xfrm>
        <a:graphic>
          <a:graphicData uri="http://schemas.openxmlformats.org/presentationml/2006/ole">
            <mc:AlternateContent xmlns:mc="http://schemas.openxmlformats.org/markup-compatibility/2006">
              <mc:Choice xmlns:v="urn:schemas-microsoft-com:vml" Requires="v">
                <p:oleObj spid="_x0000_s11378" name="Document" r:id="rId4" imgW="6114876" imgH="4011748" progId="Word.Document.12">
                  <p:embed/>
                </p:oleObj>
              </mc:Choice>
              <mc:Fallback>
                <p:oleObj name="Document" r:id="rId4" imgW="6114876" imgH="4011748" progId="Word.Document.12">
                  <p:embed/>
                  <p:pic>
                    <p:nvPicPr>
                      <p:cNvPr id="0" name=""/>
                      <p:cNvPicPr/>
                      <p:nvPr/>
                    </p:nvPicPr>
                    <p:blipFill>
                      <a:blip r:embed="rId5">
                        <a:alphaModFix/>
                      </a:blip>
                      <a:stretch>
                        <a:fillRect/>
                      </a:stretch>
                    </p:blipFill>
                    <p:spPr>
                      <a:xfrm>
                        <a:off x="784225" y="1020763"/>
                        <a:ext cx="7386638" cy="4833937"/>
                      </a:xfrm>
                      <a:prstGeom prst="rect">
                        <a:avLst/>
                      </a:prstGeom>
                    </p:spPr>
                  </p:pic>
                </p:oleObj>
              </mc:Fallback>
            </mc:AlternateContent>
          </a:graphicData>
        </a:graphic>
      </p:graphicFrame>
    </p:spTree>
    <p:extLst>
      <p:ext uri="{BB962C8B-B14F-4D97-AF65-F5344CB8AC3E}">
        <p14:creationId xmlns:p14="http://schemas.microsoft.com/office/powerpoint/2010/main" val="194623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cs typeface="B Titr" panose="00000700000000000000" pitchFamily="2" charset="-78"/>
              </a:rPr>
              <a:t>اصول انسانی زیر بنای منشور بشردوستانه</a:t>
            </a:r>
            <a:endParaRPr lang="en-GB" sz="3200" dirty="0">
              <a:cs typeface="B Titr" panose="00000700000000000000" pitchFamily="2" charset="-78"/>
            </a:endParaRPr>
          </a:p>
        </p:txBody>
      </p:sp>
      <p:sp>
        <p:nvSpPr>
          <p:cNvPr id="4" name="Footer Placeholder 3"/>
          <p:cNvSpPr>
            <a:spLocks noGrp="1"/>
          </p:cNvSpPr>
          <p:nvPr>
            <p:ph type="ftr" sz="quarter" idx="3"/>
          </p:nvPr>
        </p:nvSpPr>
        <p:spPr/>
        <p:txBody>
          <a:bodyPr/>
          <a:lstStyle/>
          <a:p>
            <a:r>
              <a:rPr lang="en-GB" smtClean="0"/>
              <a:t>Module A9 – Sphere and the Humanitarian Charter</a:t>
            </a:r>
          </a:p>
          <a:p>
            <a:r>
              <a:rPr lang="en-GB" smtClean="0"/>
              <a:t>Sphere Training Package 2015</a:t>
            </a:r>
            <a:endParaRPr lang="en-GB"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3194844222"/>
              </p:ext>
            </p:extLst>
          </p:nvPr>
        </p:nvGraphicFramePr>
        <p:xfrm>
          <a:off x="785813" y="1014413"/>
          <a:ext cx="7429500" cy="4857750"/>
        </p:xfrm>
        <a:graphic>
          <a:graphicData uri="http://schemas.openxmlformats.org/presentationml/2006/ole">
            <mc:AlternateContent xmlns:mc="http://schemas.openxmlformats.org/markup-compatibility/2006">
              <mc:Choice xmlns:v="urn:schemas-microsoft-com:vml" Requires="v">
                <p:oleObj spid="_x0000_s12396" name="Document" r:id="rId4" imgW="6114876" imgH="4005258" progId="Word.Document.12">
                  <p:embed/>
                </p:oleObj>
              </mc:Choice>
              <mc:Fallback>
                <p:oleObj name="Document" r:id="rId4" imgW="6114876" imgH="4005258" progId="Word.Document.12">
                  <p:embed/>
                  <p:pic>
                    <p:nvPicPr>
                      <p:cNvPr id="0" name=""/>
                      <p:cNvPicPr/>
                      <p:nvPr/>
                    </p:nvPicPr>
                    <p:blipFill>
                      <a:blip r:embed="rId5"/>
                      <a:stretch>
                        <a:fillRect/>
                      </a:stretch>
                    </p:blipFill>
                    <p:spPr>
                      <a:xfrm>
                        <a:off x="785813" y="1014413"/>
                        <a:ext cx="7429500" cy="4857750"/>
                      </a:xfrm>
                      <a:prstGeom prst="rect">
                        <a:avLst/>
                      </a:prstGeom>
                    </p:spPr>
                  </p:pic>
                </p:oleObj>
              </mc:Fallback>
            </mc:AlternateContent>
          </a:graphicData>
        </a:graphic>
      </p:graphicFrame>
    </p:spTree>
    <p:extLst>
      <p:ext uri="{BB962C8B-B14F-4D97-AF65-F5344CB8AC3E}">
        <p14:creationId xmlns:p14="http://schemas.microsoft.com/office/powerpoint/2010/main" val="922336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fa-IR" sz="3200" dirty="0">
                <a:cs typeface="B Titr" panose="00000700000000000000" pitchFamily="2" charset="-78"/>
              </a:rPr>
              <a:t/>
            </a:r>
            <a:br>
              <a:rPr lang="fa-IR" sz="3200" dirty="0">
                <a:cs typeface="B Titr" panose="00000700000000000000" pitchFamily="2" charset="-78"/>
              </a:rPr>
            </a:br>
            <a:r>
              <a:rPr lang="fa-IR" sz="3200" dirty="0">
                <a:cs typeface="B Titr" panose="00000700000000000000" pitchFamily="2" charset="-78"/>
              </a:rPr>
              <a:t>نقش ها و مسئولیت ها</a:t>
            </a:r>
            <a:endParaRPr lang="fa-IR" sz="3200" dirty="0">
              <a:effectLst/>
              <a:cs typeface="B Titr" panose="00000700000000000000" pitchFamily="2" charset="-78"/>
            </a:endParaRPr>
          </a:p>
        </p:txBody>
      </p:sp>
      <p:sp>
        <p:nvSpPr>
          <p:cNvPr id="4" name="Footer Placeholder 3"/>
          <p:cNvSpPr>
            <a:spLocks noGrp="1"/>
          </p:cNvSpPr>
          <p:nvPr>
            <p:ph type="ftr" sz="quarter" idx="3"/>
          </p:nvPr>
        </p:nvSpPr>
        <p:spPr/>
        <p:txBody>
          <a:bodyPr/>
          <a:lstStyle/>
          <a:p>
            <a:r>
              <a:rPr lang="en-GB" dirty="0" smtClean="0"/>
              <a:t>Module A9 – Sphere and the Humanitarian Charter</a:t>
            </a:r>
          </a:p>
          <a:p>
            <a:r>
              <a:rPr lang="en-GB" dirty="0" smtClean="0"/>
              <a:t>Sphere Training Package 2015</a:t>
            </a:r>
          </a:p>
        </p:txBody>
      </p:sp>
      <p:pic>
        <p:nvPicPr>
          <p:cNvPr id="8" name="Picture 7" descr="clock-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9772" y="57506"/>
            <a:ext cx="1031799" cy="900000"/>
          </a:xfrm>
          <a:prstGeom prst="rect">
            <a:avLst/>
          </a:prstGeom>
        </p:spPr>
      </p:pic>
      <p:sp>
        <p:nvSpPr>
          <p:cNvPr id="2" name="Rectangle 1"/>
          <p:cNvSpPr/>
          <p:nvPr/>
        </p:nvSpPr>
        <p:spPr>
          <a:xfrm>
            <a:off x="927653" y="1359674"/>
            <a:ext cx="7577444" cy="1569660"/>
          </a:xfrm>
          <a:prstGeom prst="rect">
            <a:avLst/>
          </a:prstGeom>
        </p:spPr>
        <p:txBody>
          <a:bodyPr wrap="square">
            <a:spAutoFit/>
          </a:bodyPr>
          <a:lstStyle/>
          <a:p>
            <a:pPr algn="r" rtl="1"/>
            <a:r>
              <a:rPr lang="fa-IR" sz="2400" dirty="0" smtClean="0">
                <a:cs typeface="B Titr" panose="00000700000000000000" pitchFamily="2" charset="-78"/>
              </a:rPr>
              <a:t>در </a:t>
            </a:r>
            <a:r>
              <a:rPr lang="fa-IR" sz="2400" dirty="0">
                <a:cs typeface="B Titr" panose="00000700000000000000" pitchFamily="2" charset="-78"/>
              </a:rPr>
              <a:t>هر </a:t>
            </a:r>
            <a:r>
              <a:rPr lang="fa-IR" sz="2400" dirty="0" smtClean="0">
                <a:cs typeface="B Titr" panose="00000700000000000000" pitchFamily="2" charset="-78"/>
              </a:rPr>
              <a:t>گروه</a:t>
            </a:r>
          </a:p>
          <a:p>
            <a:pPr marL="285750" indent="-285750" algn="r" rtl="1">
              <a:buFont typeface="Wingdings" panose="05000000000000000000" pitchFamily="2" charset="2"/>
              <a:buChar char="ü"/>
            </a:pPr>
            <a:r>
              <a:rPr lang="fa-IR" sz="2400" dirty="0" smtClean="0">
                <a:cs typeface="B Titr" panose="00000700000000000000" pitchFamily="2" charset="-78"/>
              </a:rPr>
              <a:t>گروه 1: جمعیت، جامعه آسیب دیده</a:t>
            </a:r>
          </a:p>
          <a:p>
            <a:pPr marL="285750" indent="-285750" algn="r" rtl="1">
              <a:buFont typeface="Wingdings" panose="05000000000000000000" pitchFamily="2" charset="2"/>
              <a:buChar char="ü"/>
            </a:pPr>
            <a:r>
              <a:rPr lang="fa-IR" sz="2400" dirty="0" smtClean="0">
                <a:cs typeface="B Titr" panose="00000700000000000000" pitchFamily="2" charset="-78"/>
              </a:rPr>
              <a:t>گروه 2: نهادهای دولتی و محلی</a:t>
            </a:r>
          </a:p>
          <a:p>
            <a:pPr marL="285750" indent="-285750" algn="r" rtl="1">
              <a:buFont typeface="Wingdings" panose="05000000000000000000" pitchFamily="2" charset="2"/>
              <a:buChar char="ü"/>
            </a:pPr>
            <a:r>
              <a:rPr lang="fa-IR" sz="2400" dirty="0" smtClean="0">
                <a:cs typeface="B Titr" panose="00000700000000000000" pitchFamily="2" charset="-78"/>
              </a:rPr>
              <a:t>گروه 3: سازمان های بشردوستانه محلی، ملی و بین المللی</a:t>
            </a:r>
            <a:endParaRPr lang="fa-IR" sz="2400" dirty="0">
              <a:effectLst/>
              <a:cs typeface="B Titr" panose="00000700000000000000" pitchFamily="2" charset="-78"/>
            </a:endParaRPr>
          </a:p>
        </p:txBody>
      </p:sp>
      <p:sp>
        <p:nvSpPr>
          <p:cNvPr id="3" name="Rectangle 2"/>
          <p:cNvSpPr/>
          <p:nvPr/>
        </p:nvSpPr>
        <p:spPr>
          <a:xfrm>
            <a:off x="357810" y="3552091"/>
            <a:ext cx="5075582" cy="2554545"/>
          </a:xfrm>
          <a:prstGeom prst="rect">
            <a:avLst/>
          </a:prstGeom>
        </p:spPr>
        <p:txBody>
          <a:bodyPr wrap="square">
            <a:spAutoFit/>
          </a:bodyPr>
          <a:lstStyle/>
          <a:p>
            <a:pPr algn="just" rtl="1"/>
            <a:r>
              <a:rPr lang="fa-IR" sz="2000" b="1" dirty="0" smtClean="0">
                <a:cs typeface="B Nazanin" panose="00000400000000000000" pitchFamily="2" charset="-78"/>
              </a:rPr>
              <a:t>به مدت 5 دقیقه، </a:t>
            </a:r>
            <a:r>
              <a:rPr lang="fa-IR" sz="2000" b="1" dirty="0">
                <a:cs typeface="B Nazanin" panose="00000400000000000000" pitchFamily="2" charset="-78"/>
              </a:rPr>
              <a:t>در </a:t>
            </a:r>
            <a:r>
              <a:rPr lang="fa-IR" sz="2000" b="1" dirty="0" smtClean="0">
                <a:cs typeface="B Nazanin" panose="00000400000000000000" pitchFamily="2" charset="-78"/>
              </a:rPr>
              <a:t>زمان یک </a:t>
            </a:r>
            <a:r>
              <a:rPr lang="fa-IR" sz="2000" b="1" dirty="0">
                <a:cs typeface="B Nazanin" panose="00000400000000000000" pitchFamily="2" charset="-78"/>
              </a:rPr>
              <a:t>واکنش </a:t>
            </a:r>
            <a:r>
              <a:rPr lang="fa-IR" sz="2000" b="1" dirty="0" smtClean="0">
                <a:cs typeface="B Nazanin" panose="00000400000000000000" pitchFamily="2" charset="-78"/>
              </a:rPr>
              <a:t>بشردوستانه، درمورد نقشها </a:t>
            </a:r>
            <a:r>
              <a:rPr lang="fa-IR" sz="2000" b="1" dirty="0">
                <a:cs typeface="B Nazanin" panose="00000400000000000000" pitchFamily="2" charset="-78"/>
              </a:rPr>
              <a:t>و </a:t>
            </a:r>
            <a:r>
              <a:rPr lang="fa-IR" sz="2000" b="1" dirty="0" smtClean="0">
                <a:cs typeface="B Nazanin" panose="00000400000000000000" pitchFamily="2" charset="-78"/>
              </a:rPr>
              <a:t>مسئولیتهای ذینفعانی که شما آنها را نمایندگی می کنید، توفان فکری داشته باشید. </a:t>
            </a:r>
            <a:r>
              <a:rPr lang="fa-IR" sz="2000" b="1" dirty="0">
                <a:cs typeface="B Nazanin" panose="00000400000000000000" pitchFamily="2" charset="-78"/>
              </a:rPr>
              <a:t>پس از </a:t>
            </a:r>
            <a:r>
              <a:rPr lang="fa-IR" sz="2000" b="1" dirty="0" smtClean="0">
                <a:cs typeface="B Nazanin" panose="00000400000000000000" pitchFamily="2" charset="-78"/>
              </a:rPr>
              <a:t>5 دقیقه، کتاب راهنمای اسفیر خود را برداشته، منشور بشردوستانه را مرور کرده و </a:t>
            </a:r>
            <a:r>
              <a:rPr lang="fa-IR" sz="2000" b="1" dirty="0">
                <a:cs typeface="B Nazanin" panose="00000400000000000000" pitchFamily="2" charset="-78"/>
              </a:rPr>
              <a:t>بر روی یک فلیپ چارت </a:t>
            </a:r>
            <a:r>
              <a:rPr lang="fa-IR" sz="2000" b="1" dirty="0" smtClean="0">
                <a:cs typeface="B Nazanin" panose="00000400000000000000" pitchFamily="2" charset="-78"/>
              </a:rPr>
              <a:t>انوع راهنماییهای </a:t>
            </a:r>
            <a:r>
              <a:rPr lang="fa-IR" sz="2000" b="1" dirty="0">
                <a:cs typeface="B Nazanin" panose="00000400000000000000" pitchFamily="2" charset="-78"/>
              </a:rPr>
              <a:t>ارائه شده </a:t>
            </a:r>
            <a:r>
              <a:rPr lang="fa-IR" sz="2000" b="1" dirty="0" smtClean="0">
                <a:cs typeface="B Nazanin" panose="00000400000000000000" pitchFamily="2" charset="-78"/>
              </a:rPr>
              <a:t>را فهرست نمایید.</a:t>
            </a:r>
            <a:r>
              <a:rPr lang="fa-IR" sz="2000" b="1" dirty="0">
                <a:cs typeface="B Nazanin" panose="00000400000000000000" pitchFamily="2" charset="-78"/>
              </a:rPr>
              <a:t/>
            </a:r>
            <a:br>
              <a:rPr lang="fa-IR" sz="2000" b="1" dirty="0">
                <a:cs typeface="B Nazanin" panose="00000400000000000000" pitchFamily="2" charset="-78"/>
              </a:rPr>
            </a:br>
            <a:r>
              <a:rPr lang="fa-IR" sz="2000" b="1" dirty="0" smtClean="0">
                <a:cs typeface="B Nazanin" panose="00000400000000000000" pitchFamily="2" charset="-78"/>
              </a:rPr>
              <a:t>3 دقیق فرصت خواهید داشت </a:t>
            </a:r>
            <a:r>
              <a:rPr lang="fa-IR" sz="2000" b="1" dirty="0">
                <a:cs typeface="B Nazanin" panose="00000400000000000000" pitchFamily="2" charset="-78"/>
              </a:rPr>
              <a:t>یافته های خود را </a:t>
            </a:r>
            <a:r>
              <a:rPr lang="fa-IR" sz="2000" b="1" dirty="0" smtClean="0">
                <a:cs typeface="B Nazanin" panose="00000400000000000000" pitchFamily="2" charset="-78"/>
              </a:rPr>
              <a:t>برای دیگران ارائه نمایید.</a:t>
            </a:r>
            <a:endParaRPr lang="fa-IR" sz="2000" b="1" dirty="0">
              <a:effectLst/>
              <a:cs typeface="B Nazanin" panose="00000400000000000000" pitchFamily="2" charset="-78"/>
            </a:endParaRPr>
          </a:p>
        </p:txBody>
      </p:sp>
    </p:spTree>
    <p:extLst>
      <p:ext uri="{BB962C8B-B14F-4D97-AF65-F5344CB8AC3E}">
        <p14:creationId xmlns:p14="http://schemas.microsoft.com/office/powerpoint/2010/main" val="3976737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Sphere">
  <a:themeElements>
    <a:clrScheme name="Sphere">
      <a:dk1>
        <a:sysClr val="windowText" lastClr="000000"/>
      </a:dk1>
      <a:lt1>
        <a:sysClr val="window" lastClr="FFFFFF"/>
      </a:lt1>
      <a:dk2>
        <a:srgbClr val="004386"/>
      </a:dk2>
      <a:lt2>
        <a:srgbClr val="87B91D"/>
      </a:lt2>
      <a:accent1>
        <a:srgbClr val="579305"/>
      </a:accent1>
      <a:accent2>
        <a:srgbClr val="C80F3F"/>
      </a:accent2>
      <a:accent3>
        <a:srgbClr val="FBAD18"/>
      </a:accent3>
      <a:accent4>
        <a:srgbClr val="E4028C"/>
      </a:accent4>
      <a:accent5>
        <a:srgbClr val="4BACC6"/>
      </a:accent5>
      <a:accent6>
        <a:srgbClr val="F79646"/>
      </a:accent6>
      <a:hlink>
        <a:srgbClr val="004386"/>
      </a:hlink>
      <a:folHlink>
        <a:srgbClr val="00438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Sphere.thmx</Template>
  <TotalTime>4912</TotalTime>
  <Words>2789</Words>
  <Application>Microsoft Office PowerPoint</Application>
  <PresentationFormat>On-screen Show (4:3)</PresentationFormat>
  <Paragraphs>200</Paragraphs>
  <Slides>20</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Sphere</vt:lpstr>
      <vt:lpstr>Microsoft Word Document</vt:lpstr>
      <vt:lpstr>PowerPoint Presentation</vt:lpstr>
      <vt:lpstr>PowerPoint Presentation</vt:lpstr>
      <vt:lpstr>حق زندگی با عزت و کرامت انسانی</vt:lpstr>
      <vt:lpstr>حق دریافت کمکهای بشردوستانه</vt:lpstr>
      <vt:lpstr>حق برخورداری از حمایت و امنیت</vt:lpstr>
      <vt:lpstr>PowerPoint Presentation</vt:lpstr>
      <vt:lpstr>پایه و اساس حقوقی در چارچوب حقوقی بین المللی</vt:lpstr>
      <vt:lpstr>اصول انسانی زیر بنای منشور بشردوستانه</vt:lpstr>
      <vt:lpstr> نقش ها و مسئولیت ها</vt:lpstr>
      <vt:lpstr>PowerPoint Presentation</vt:lpstr>
      <vt:lpstr>تفسیر عملی حق زندگی با عزت و کرامت انسانی</vt:lpstr>
      <vt:lpstr>پاسخ های ممکن</vt:lpstr>
      <vt:lpstr>تعهدات ما به عنوان سازمان های بشردوستانه چیست؟</vt:lpstr>
      <vt:lpstr>منظور ما از مردم محور چیست؟</vt:lpstr>
      <vt:lpstr>منظور ما از به حداقل رساندن آثار نامطلوب چیست؟</vt:lpstr>
      <vt:lpstr>منظور ما از احترام به منشور اخلاقی چیست؟</vt:lpstr>
      <vt:lpstr>منظور ما از پاسخگویی چیست؟</vt:lpstr>
      <vt:lpstr>پیامهای کلیدی</vt:lpstr>
      <vt:lpstr>PowerPoint Presentation</vt:lpstr>
      <vt:lpstr>PowerPoint Presentation</vt:lpstr>
    </vt:vector>
  </TitlesOfParts>
  <Company>Word Smiths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Smith</dc:creator>
  <cp:lastModifiedBy>بوردیو</cp:lastModifiedBy>
  <cp:revision>240</cp:revision>
  <dcterms:created xsi:type="dcterms:W3CDTF">2014-12-22T15:37:12Z</dcterms:created>
  <dcterms:modified xsi:type="dcterms:W3CDTF">2016-05-20T06:44:31Z</dcterms:modified>
</cp:coreProperties>
</file>