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saveSubsetFonts="1">
  <p:sldMasterIdLst>
    <p:sldMasterId id="2147483660" r:id="rId1"/>
  </p:sldMasterIdLst>
  <p:sldIdLst>
    <p:sldId id="256" r:id="rId2"/>
    <p:sldId id="283" r:id="rId3"/>
    <p:sldId id="284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81" r:id="rId16"/>
    <p:sldId id="280" r:id="rId17"/>
    <p:sldId id="285" r:id="rId18"/>
    <p:sldId id="286" r:id="rId19"/>
    <p:sldId id="287" r:id="rId20"/>
    <p:sldId id="288" r:id="rId21"/>
    <p:sldId id="282" r:id="rId22"/>
  </p:sldIdLst>
  <p:sldSz cx="9144000" cy="6858000" type="screen4x3"/>
  <p:notesSz cx="6858000" cy="9144000"/>
  <p:embeddedFontLst>
    <p:embeddedFont>
      <p:font typeface="Century Gothic" pitchFamily="34" charset="0"/>
      <p:regular r:id="rId23"/>
      <p:bold r:id="rId24"/>
      <p:italic r:id="rId25"/>
      <p:boldItalic r:id="rId26"/>
    </p:embeddedFont>
    <p:embeddedFont>
      <p:font typeface="B Titr" pitchFamily="2" charset="-78"/>
      <p:bold r:id="rId27"/>
    </p:embeddedFont>
    <p:embeddedFont>
      <p:font typeface="Wingdings 2" pitchFamily="18" charset="2"/>
      <p:regular r:id="rId28"/>
    </p:embeddedFont>
    <p:embeddedFont>
      <p:font typeface="B Roya" pitchFamily="2" charset="-78"/>
      <p:regular r:id="rId29"/>
      <p:bold r:id="rId30"/>
    </p:embeddedFont>
    <p:embeddedFont>
      <p:font typeface="Tahoma" pitchFamily="34" charset="0"/>
      <p:regular r:id="rId31"/>
      <p:bold r:id="rId32"/>
    </p:embeddedFont>
    <p:embeddedFont>
      <p:font typeface="B Sahra" pitchFamily="2" charset="-78"/>
      <p:regular r:id="rId33"/>
    </p:embeddedFont>
    <p:embeddedFont>
      <p:font typeface="B Sina" pitchFamily="2" charset="-78"/>
      <p:bold r:id="rId34"/>
    </p:embeddedFont>
    <p:embeddedFont>
      <p:font typeface="B Narm" pitchFamily="2" charset="-78"/>
      <p:regular r:id="rId35"/>
    </p:embeddedFont>
  </p:embeddedFontLst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font" Target="fonts/font1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59D6C1F-AFDD-4164-9515-6E572127C92E}" type="datetimeFigureOut">
              <a:rPr lang="fa-IR" smtClean="0"/>
              <a:pPr/>
              <a:t>03/26/1438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8438C26-4751-4D47-A81D-064F8FADD405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r" defTabSz="914400" rtl="1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142664"/>
            <a:ext cx="3313355" cy="1702160"/>
          </a:xfrm>
        </p:spPr>
        <p:txBody>
          <a:bodyPr>
            <a:normAutofit/>
          </a:bodyPr>
          <a:lstStyle/>
          <a:p>
            <a:pPr algn="ctr"/>
            <a:r>
              <a:rPr lang="fa-IR" sz="4400" dirty="0" smtClean="0">
                <a:cs typeface="B Titr" pitchFamily="2" charset="-78"/>
              </a:rPr>
              <a:t>طرح آموزش همگانی </a:t>
            </a:r>
            <a:endParaRPr lang="fa-IR" sz="4400" dirty="0"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2492896"/>
            <a:ext cx="3309803" cy="3188813"/>
          </a:xfrm>
        </p:spPr>
        <p:txBody>
          <a:bodyPr>
            <a:noAutofit/>
          </a:bodyPr>
          <a:lstStyle/>
          <a:p>
            <a:pPr algn="ctr"/>
            <a:r>
              <a:rPr lang="fa-IR" sz="4800" dirty="0">
                <a:solidFill>
                  <a:schemeClr val="accent1"/>
                </a:solidFill>
                <a:latin typeface="+mj-lt"/>
                <a:ea typeface="+mj-ea"/>
                <a:cs typeface="B Titr" pitchFamily="2" charset="-78"/>
              </a:rPr>
              <a:t>خانواده آماده در </a:t>
            </a:r>
            <a:r>
              <a:rPr lang="fa-IR" sz="4800" dirty="0" smtClean="0">
                <a:solidFill>
                  <a:schemeClr val="accent1"/>
                </a:solidFill>
                <a:latin typeface="+mj-lt"/>
                <a:ea typeface="+mj-ea"/>
                <a:cs typeface="B Titr" pitchFamily="2" charset="-78"/>
              </a:rPr>
              <a:t>مخاطرات</a:t>
            </a:r>
            <a:endParaRPr lang="fa-IR" sz="4800" dirty="0">
              <a:solidFill>
                <a:schemeClr val="accent1"/>
              </a:solidFill>
              <a:latin typeface="+mj-lt"/>
              <a:ea typeface="+mj-ea"/>
              <a:cs typeface="B Titr" pitchFamily="2" charset="-78"/>
            </a:endParaRPr>
          </a:p>
          <a:p>
            <a:pPr algn="ctr"/>
            <a:r>
              <a:rPr lang="fa-IR" sz="4800" dirty="0" smtClean="0">
                <a:solidFill>
                  <a:srgbClr val="FF0000"/>
                </a:solidFill>
                <a:latin typeface="+mj-lt"/>
                <a:ea typeface="+mj-ea"/>
                <a:cs typeface="B Titr" pitchFamily="2" charset="-78"/>
              </a:rPr>
              <a:t>(خـادم)</a:t>
            </a:r>
            <a:endParaRPr lang="fa-IR" sz="4800" dirty="0">
              <a:solidFill>
                <a:srgbClr val="FF0000"/>
              </a:solidFill>
              <a:latin typeface="+mj-lt"/>
              <a:ea typeface="+mj-ea"/>
              <a:cs typeface="B Titr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32856"/>
            <a:ext cx="4244147" cy="1792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2322781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400" dirty="0" smtClean="0">
                <a:cs typeface="B Titr" pitchFamily="2" charset="-78"/>
              </a:rPr>
              <a:t>وظیفه اصلی کمیته اجرایی شعب</a:t>
            </a:r>
            <a:r>
              <a:rPr lang="fa-IR" dirty="0" smtClean="0">
                <a:cs typeface="B Titr" pitchFamily="2" charset="-78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2634667"/>
            <a:ext cx="7643866" cy="358041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a-IR" sz="3200" dirty="0" smtClean="0">
                <a:cs typeface="B Roya" pitchFamily="2" charset="-78"/>
              </a:rPr>
              <a:t>هماهنگی با نهادهای مربوطه برای اجرای طرح در شهرستان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گروهبندی داوطلبان خادم در گروههای دو نفره بر اساس سن و جنس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تقسیم بندی محلات تحت پوشش شهر بر اساس محله ها و بلوکهای ساختمانی 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اختصاص سهمیه از محله ها و بلوکهای تقسیم شده به هر یک از گروههای دو نفره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پایش و ارزیابی اجرای برنامه در شهرستان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مستند سازی اجرای برنامه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سایر امور مرتبط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آموزش تسهیل گران استانی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571744"/>
            <a:ext cx="7205945" cy="3508977"/>
          </a:xfrm>
        </p:spPr>
        <p:txBody>
          <a:bodyPr>
            <a:noAutofit/>
          </a:bodyPr>
          <a:lstStyle/>
          <a:p>
            <a:pPr algn="just"/>
            <a:r>
              <a:rPr lang="fa-IR" sz="2800" dirty="0" smtClean="0">
                <a:cs typeface="B Roya" pitchFamily="2" charset="-78"/>
              </a:rPr>
              <a:t>آموزش تعداد تسهیل گران </a:t>
            </a:r>
            <a:r>
              <a:rPr lang="fa-IR" sz="2800" dirty="0" smtClean="0">
                <a:solidFill>
                  <a:srgbClr val="FF0000"/>
                </a:solidFill>
                <a:cs typeface="B Roya" pitchFamily="2" charset="-78"/>
              </a:rPr>
              <a:t>هر استان ، 2 تا 3 نفر  </a:t>
            </a:r>
            <a:r>
              <a:rPr lang="fa-IR" sz="2800" dirty="0" smtClean="0">
                <a:cs typeface="B Roya" pitchFamily="2" charset="-78"/>
              </a:rPr>
              <a:t>از کارکنان رسمی-پیمانی یا قراردادی</a:t>
            </a:r>
          </a:p>
          <a:p>
            <a:pPr algn="just"/>
            <a:endParaRPr lang="fa-IR" sz="2800" dirty="0" smtClean="0">
              <a:cs typeface="B Roya" pitchFamily="2" charset="-78"/>
            </a:endParaRPr>
          </a:p>
          <a:p>
            <a:pPr algn="just"/>
            <a:r>
              <a:rPr lang="fa-IR" sz="2800" dirty="0" smtClean="0">
                <a:cs typeface="B Roya" pitchFamily="2" charset="-78"/>
              </a:rPr>
              <a:t>جمعیت استان </a:t>
            </a:r>
            <a:r>
              <a:rPr lang="fa-IR" sz="2800" dirty="0" smtClean="0">
                <a:solidFill>
                  <a:srgbClr val="FF0000"/>
                </a:solidFill>
                <a:cs typeface="B Roya" pitchFamily="2" charset="-78"/>
              </a:rPr>
              <a:t>بر حسب تعداد شعب استان ، 7 تا 10 نفر </a:t>
            </a:r>
            <a:r>
              <a:rPr lang="fa-IR" sz="2800" dirty="0" smtClean="0">
                <a:cs typeface="B Roya" pitchFamily="2" charset="-78"/>
              </a:rPr>
              <a:t>افراد واجد شرایط و علاقه مند یا مربیان انتخاب و آنها را طی یک دوره آموزشی یک روزه ، آموزش دهند . این افراد به عنوان دستیار آموزشی نامیده می شوند 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آموزش تسهیل گران شعب 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634667"/>
            <a:ext cx="6777317" cy="3508977"/>
          </a:xfrm>
        </p:spPr>
        <p:txBody>
          <a:bodyPr>
            <a:noAutofit/>
          </a:bodyPr>
          <a:lstStyle/>
          <a:p>
            <a:pPr algn="just"/>
            <a:r>
              <a:rPr lang="fa-IR" dirty="0" smtClean="0">
                <a:cs typeface="B Roya" pitchFamily="2" charset="-78"/>
              </a:rPr>
              <a:t>تعداد تسهیل گران </a:t>
            </a:r>
            <a:r>
              <a:rPr lang="fa-IR" dirty="0" smtClean="0">
                <a:solidFill>
                  <a:srgbClr val="FF0000"/>
                </a:solidFill>
                <a:cs typeface="B Roya" pitchFamily="2" charset="-78"/>
              </a:rPr>
              <a:t>هر شعبه : 3 یا 4 نفر </a:t>
            </a:r>
            <a:r>
              <a:rPr lang="fa-IR" dirty="0" smtClean="0">
                <a:cs typeface="B Roya" pitchFamily="2" charset="-78"/>
              </a:rPr>
              <a:t>از کارکنان رسمی – پیمانی یا قراردادی</a:t>
            </a:r>
          </a:p>
          <a:p>
            <a:pPr algn="just"/>
            <a:r>
              <a:rPr lang="fa-IR" dirty="0" smtClean="0">
                <a:cs typeface="B Roya" pitchFamily="2" charset="-78"/>
              </a:rPr>
              <a:t>شرکت رئیش شعبه در دوره آموزش تسهیل گران شعب الزامی است . </a:t>
            </a:r>
          </a:p>
          <a:p>
            <a:pPr algn="just"/>
            <a:r>
              <a:rPr lang="fa-IR" dirty="0" smtClean="0">
                <a:cs typeface="B Roya" pitchFamily="2" charset="-78"/>
              </a:rPr>
              <a:t>دوره آموزشی یک روزه و بصورت کارگاهی </a:t>
            </a:r>
          </a:p>
          <a:p>
            <a:pPr algn="just"/>
            <a:r>
              <a:rPr lang="fa-IR" dirty="0" smtClean="0">
                <a:cs typeface="B Roya" pitchFamily="2" charset="-78"/>
              </a:rPr>
              <a:t>حداکثر تعداد افراد شرکت کننده در هر کارگاه 15 نفر است . </a:t>
            </a:r>
          </a:p>
          <a:p>
            <a:pPr algn="just"/>
            <a:r>
              <a:rPr lang="fa-IR" dirty="0" smtClean="0">
                <a:cs typeface="B Roya" pitchFamily="2" charset="-78"/>
              </a:rPr>
              <a:t>به ازای هر ساعت آموزش ، معادل </a:t>
            </a:r>
            <a:r>
              <a:rPr lang="fa-IR" dirty="0" smtClean="0">
                <a:solidFill>
                  <a:srgbClr val="FF0000"/>
                </a:solidFill>
                <a:cs typeface="B Roya" pitchFamily="2" charset="-78"/>
              </a:rPr>
              <a:t>2 ساعت اضافه کاری </a:t>
            </a:r>
            <a:r>
              <a:rPr lang="fa-IR" dirty="0" smtClean="0">
                <a:cs typeface="B Roya" pitchFamily="2" charset="-78"/>
              </a:rPr>
              <a:t>در نظر گرفته شود 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571480"/>
            <a:ext cx="7024744" cy="1143000"/>
          </a:xfrm>
        </p:spPr>
        <p:txBody>
          <a:bodyPr/>
          <a:lstStyle/>
          <a:p>
            <a:pPr algn="r"/>
            <a:r>
              <a:rPr lang="fa-IR" dirty="0" smtClean="0">
                <a:cs typeface="B Titr" pitchFamily="2" charset="-78"/>
              </a:rPr>
              <a:t>آموزش تسهیل گران شعب 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2143116"/>
            <a:ext cx="6963585" cy="3571900"/>
          </a:xfrm>
        </p:spPr>
        <p:txBody>
          <a:bodyPr>
            <a:noAutofit/>
          </a:bodyPr>
          <a:lstStyle/>
          <a:p>
            <a:pPr algn="just"/>
            <a:r>
              <a:rPr lang="fa-IR" sz="2800" dirty="0" smtClean="0">
                <a:cs typeface="B Roya" pitchFamily="2" charset="-78"/>
              </a:rPr>
              <a:t>به ازای </a:t>
            </a:r>
            <a:r>
              <a:rPr lang="fa-IR" sz="2800" dirty="0" smtClean="0">
                <a:solidFill>
                  <a:srgbClr val="FF0000"/>
                </a:solidFill>
                <a:cs typeface="B Roya" pitchFamily="2" charset="-78"/>
              </a:rPr>
              <a:t>هر 100 خانواده</a:t>
            </a:r>
            <a:r>
              <a:rPr lang="fa-IR" sz="2800" dirty="0" smtClean="0">
                <a:cs typeface="B Roya" pitchFamily="2" charset="-78"/>
              </a:rPr>
              <a:t> تحت پوشش برنامه ، </a:t>
            </a:r>
            <a:r>
              <a:rPr lang="fa-IR" sz="2800" dirty="0" smtClean="0">
                <a:solidFill>
                  <a:srgbClr val="FF0000"/>
                </a:solidFill>
                <a:cs typeface="B Roya" pitchFamily="2" charset="-78"/>
              </a:rPr>
              <a:t>2 داوطلب </a:t>
            </a:r>
            <a:r>
              <a:rPr lang="fa-IR" sz="2800" dirty="0" smtClean="0">
                <a:cs typeface="B Roya" pitchFamily="2" charset="-78"/>
              </a:rPr>
              <a:t>جذب شود . </a:t>
            </a:r>
          </a:p>
          <a:p>
            <a:pPr algn="just"/>
            <a:endParaRPr lang="fa-IR" sz="1200" dirty="0" smtClean="0">
              <a:cs typeface="B Roya" pitchFamily="2" charset="-78"/>
            </a:endParaRPr>
          </a:p>
          <a:p>
            <a:pPr algn="just"/>
            <a:r>
              <a:rPr lang="fa-IR" sz="2800" dirty="0" smtClean="0">
                <a:cs typeface="B Roya" pitchFamily="2" charset="-78"/>
              </a:rPr>
              <a:t>حداقل سن داوطلبان خادم ، 18 سال </a:t>
            </a:r>
          </a:p>
          <a:p>
            <a:pPr algn="just"/>
            <a:endParaRPr lang="fa-IR" sz="1200" dirty="0" smtClean="0">
              <a:cs typeface="B Roya" pitchFamily="2" charset="-78"/>
            </a:endParaRPr>
          </a:p>
          <a:p>
            <a:pPr algn="just"/>
            <a:r>
              <a:rPr lang="fa-IR" sz="2800" dirty="0" smtClean="0">
                <a:cs typeface="B Roya" pitchFamily="2" charset="-78"/>
              </a:rPr>
              <a:t>حداقل تحصیلات داوطلبان خادم ، دیپلم متوسطه</a:t>
            </a:r>
          </a:p>
          <a:p>
            <a:pPr algn="just"/>
            <a:endParaRPr lang="fa-IR" sz="1400" dirty="0" smtClean="0">
              <a:cs typeface="B Roya" pitchFamily="2" charset="-78"/>
            </a:endParaRPr>
          </a:p>
          <a:p>
            <a:pPr algn="just"/>
            <a:r>
              <a:rPr lang="fa-IR" sz="2800" dirty="0" smtClean="0">
                <a:cs typeface="B Roya" pitchFamily="2" charset="-78"/>
              </a:rPr>
              <a:t>داوطلبان بعد از تکمیل فرم ثبت نام ، در دوره آموزشی ویژه در شهرستان ، شرکت می کنند 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42918"/>
            <a:ext cx="7024744" cy="1143000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آموزش داوطلبان خادم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071678"/>
            <a:ext cx="6777317" cy="40005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a-IR" sz="3200" dirty="0" smtClean="0">
                <a:cs typeface="B Roya" pitchFamily="2" charset="-78"/>
              </a:rPr>
              <a:t>دوره آموزشی </a:t>
            </a:r>
            <a:r>
              <a:rPr lang="fa-IR" sz="3200" dirty="0" smtClean="0">
                <a:solidFill>
                  <a:srgbClr val="FF0000"/>
                </a:solidFill>
                <a:cs typeface="B Roya" pitchFamily="2" charset="-78"/>
              </a:rPr>
              <a:t>دو روزه </a:t>
            </a:r>
            <a:r>
              <a:rPr lang="fa-IR" sz="3200" dirty="0" smtClean="0">
                <a:cs typeface="B Roya" pitchFamily="2" charset="-78"/>
              </a:rPr>
              <a:t>و بصورت </a:t>
            </a:r>
            <a:r>
              <a:rPr lang="fa-IR" sz="3200" dirty="0" smtClean="0">
                <a:solidFill>
                  <a:srgbClr val="FF0000"/>
                </a:solidFill>
                <a:cs typeface="B Roya" pitchFamily="2" charset="-78"/>
              </a:rPr>
              <a:t>کارگاهی</a:t>
            </a:r>
            <a:r>
              <a:rPr lang="fa-IR" sz="3200" dirty="0" smtClean="0">
                <a:cs typeface="B Roya" pitchFamily="2" charset="-78"/>
              </a:rPr>
              <a:t> برگزار شده.</a:t>
            </a:r>
          </a:p>
          <a:p>
            <a:pPr algn="just"/>
            <a:endParaRPr lang="fa-IR" sz="3200" dirty="0" smtClean="0">
              <a:cs typeface="B Roya" pitchFamily="2" charset="-78"/>
            </a:endParaRPr>
          </a:p>
          <a:p>
            <a:pPr algn="just"/>
            <a:r>
              <a:rPr lang="fa-IR" sz="3200" dirty="0" smtClean="0">
                <a:cs typeface="B Roya" pitchFamily="2" charset="-78"/>
              </a:rPr>
              <a:t>استانها از شبکه اجتماعی</a:t>
            </a:r>
            <a:r>
              <a:rPr lang="fa-IR" sz="3200" dirty="0" smtClean="0">
                <a:solidFill>
                  <a:srgbClr val="0070C0"/>
                </a:solidFill>
                <a:cs typeface="B Roya" pitchFamily="2" charset="-78"/>
              </a:rPr>
              <a:t> تلگرام </a:t>
            </a:r>
            <a:r>
              <a:rPr lang="fa-IR" sz="3200" dirty="0" smtClean="0">
                <a:solidFill>
                  <a:srgbClr val="FF0000"/>
                </a:solidFill>
                <a:cs typeface="B Roya" pitchFamily="2" charset="-78"/>
              </a:rPr>
              <a:t>( خانواده آماده در مخاطات استان )</a:t>
            </a:r>
            <a:r>
              <a:rPr lang="fa-IR" sz="3200" dirty="0" smtClean="0">
                <a:cs typeface="B Roya" pitchFamily="2" charset="-78"/>
              </a:rPr>
              <a:t> حداکثر استفاده را نمایند . </a:t>
            </a:r>
          </a:p>
          <a:p>
            <a:pPr algn="just"/>
            <a:endParaRPr lang="fa-IR" sz="3200" dirty="0" smtClean="0">
              <a:cs typeface="B Roya" pitchFamily="2" charset="-78"/>
            </a:endParaRPr>
          </a:p>
          <a:p>
            <a:pPr algn="just"/>
            <a:r>
              <a:rPr lang="fa-IR" sz="3200" dirty="0" smtClean="0">
                <a:cs typeface="B Roya" pitchFamily="2" charset="-78"/>
              </a:rPr>
              <a:t>آزمون دوره شامل دو آزمون است :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      1- آزمون نظری  </a:t>
            </a:r>
          </a:p>
          <a:p>
            <a:pPr algn="just"/>
            <a:r>
              <a:rPr lang="fa-IR" sz="3200" dirty="0" smtClean="0">
                <a:cs typeface="B Roya" pitchFamily="2" charset="-78"/>
              </a:rPr>
              <a:t>      2- آزمون مهارتهای انتقال پیام آموزشی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000"/>
                            </p:stCondLst>
                            <p:childTnLst>
                              <p:par>
                                <p:cTn id="4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42918"/>
            <a:ext cx="7024744" cy="1143000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آموزش داوطلبان خادم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991725"/>
            <a:ext cx="7643866" cy="4294795"/>
          </a:xfrm>
        </p:spPr>
        <p:txBody>
          <a:bodyPr>
            <a:noAutofit/>
          </a:bodyPr>
          <a:lstStyle/>
          <a:p>
            <a:pPr algn="just"/>
            <a:r>
              <a:rPr lang="fa-IR" sz="2800" dirty="0" smtClean="0">
                <a:cs typeface="B Roya" pitchFamily="2" charset="-78"/>
              </a:rPr>
              <a:t>کارت عضویت در برنامه ملی خادم ( با امضای رئیس شعبه و ممهور به مهر شعبه و هولوگرام حراست استان ) صادر می شود . </a:t>
            </a:r>
          </a:p>
          <a:p>
            <a:pPr algn="just"/>
            <a:endParaRPr lang="fa-IR" sz="1400" dirty="0" smtClean="0">
              <a:cs typeface="B Roya" pitchFamily="2" charset="-78"/>
            </a:endParaRPr>
          </a:p>
          <a:p>
            <a:pPr algn="just"/>
            <a:r>
              <a:rPr lang="fa-IR" sz="2800" dirty="0" smtClean="0">
                <a:cs typeface="B Roya" pitchFamily="2" charset="-78"/>
              </a:rPr>
              <a:t>سوالات نظری بصورت کتبی توسط تسهیلگران شعبه از فصل دوم کتابچه آموزشی و راهنمای خادم (ویژه داوطلبان ) طرح شود . </a:t>
            </a:r>
          </a:p>
          <a:p>
            <a:pPr algn="just"/>
            <a:endParaRPr lang="fa-IR" sz="1200" dirty="0" smtClean="0">
              <a:cs typeface="B Roya" pitchFamily="2" charset="-78"/>
            </a:endParaRPr>
          </a:p>
          <a:p>
            <a:pPr algn="just"/>
            <a:r>
              <a:rPr lang="fa-IR" sz="2800" dirty="0" smtClean="0">
                <a:cs typeface="B Roya" pitchFamily="2" charset="-78"/>
              </a:rPr>
              <a:t>با توجه به اینکه تسهیلکران شعب از کارکنان جمعیت هستند ، روسای شعب برای جبران خدمات آموزشی آنان ، به ازای هر ساعت آموزش ، معادل 2 ساعت اضافه کاری در نظر بگیرند )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آموزش داوطلبان خادم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2571744"/>
            <a:ext cx="7358114" cy="3508977"/>
          </a:xfrm>
        </p:spPr>
        <p:txBody>
          <a:bodyPr>
            <a:noAutofit/>
          </a:bodyPr>
          <a:lstStyle/>
          <a:p>
            <a:pPr algn="just"/>
            <a:r>
              <a:rPr lang="fa-IR" sz="3200" dirty="0" smtClean="0">
                <a:cs typeface="B Roya" pitchFamily="2" charset="-78"/>
              </a:rPr>
              <a:t>با توجه به محدود بودن سهمیه هر شهرستان ، نقاط آسیب پذیر و حاشیه شهرها در اولویت قرار گیرند . </a:t>
            </a:r>
          </a:p>
          <a:p>
            <a:pPr algn="just"/>
            <a:endParaRPr lang="fa-IR" sz="3200" dirty="0" smtClean="0">
              <a:cs typeface="B Roya" pitchFamily="2" charset="-78"/>
            </a:endParaRPr>
          </a:p>
          <a:p>
            <a:pPr algn="just"/>
            <a:r>
              <a:rPr lang="fa-IR" sz="3200" dirty="0" smtClean="0">
                <a:cs typeface="B Roya" pitchFamily="2" charset="-78"/>
              </a:rPr>
              <a:t>برای هر بار مراجعه به درب هر یک از منازل و آموزش خانواده ها ، هزینه ایاب و ذهابی معادل </a:t>
            </a:r>
            <a:r>
              <a:rPr lang="fa-IR" sz="3200" dirty="0" smtClean="0">
                <a:solidFill>
                  <a:srgbClr val="FF0000"/>
                </a:solidFill>
                <a:cs typeface="B Roya" pitchFamily="2" charset="-78"/>
              </a:rPr>
              <a:t>2000 تومان </a:t>
            </a:r>
            <a:r>
              <a:rPr lang="fa-IR" sz="3200" dirty="0" smtClean="0">
                <a:cs typeface="B Roya" pitchFamily="2" charset="-78"/>
              </a:rPr>
              <a:t>به هر داوطلب خادم پرداخت می شود 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54888"/>
            <a:ext cx="7024744" cy="68588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cs typeface="B Titr" pitchFamily="2" charset="-78"/>
              </a:rPr>
              <a:t>مولفه های شاخص ارزیابی آمادگی خانوار در بلایا</a:t>
            </a:r>
            <a:endParaRPr lang="fa-IR" sz="2800" dirty="0">
              <a:cs typeface="B Titr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46888344"/>
              </p:ext>
            </p:extLst>
          </p:nvPr>
        </p:nvGraphicFramePr>
        <p:xfrm>
          <a:off x="683568" y="1412776"/>
          <a:ext cx="7704856" cy="47683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87740"/>
                <a:gridCol w="6917116"/>
              </a:tblGrid>
              <a:tr h="529812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ردیف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مولفه</a:t>
                      </a:r>
                      <a:endParaRPr lang="fa-IR" dirty="0"/>
                    </a:p>
                  </a:txBody>
                  <a:tcPr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1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>
                          <a:cs typeface="B Roya" pitchFamily="2" charset="-78"/>
                        </a:rPr>
                        <a:t>برگزاری جلسه برنامه ریزی برای مقابله با بلایا در خانواده طی یکسال گذشته </a:t>
                      </a: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2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رسم نقشه خطر بلایای مهم توسط خانواده</a:t>
                      </a: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3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ارزیابی مقاومت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ساختمان منزل در برابر زلزله  توسط یک فرد متخصص </a:t>
                      </a:r>
                      <a:r>
                        <a:rPr lang="fa-IR" dirty="0" smtClean="0">
                          <a:cs typeface="B Roya" pitchFamily="2" charset="-78"/>
                        </a:rPr>
                        <a:t>طی یکسال گذشته 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4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اقدام برای مقاوم سازی ساختمان منزل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، در صورت مقاوم نبودن آن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ارزیابی آسیب پذیری عوامل غیر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سازه ای محل سکونت در برابر زلزله </a:t>
                      </a:r>
                      <a:r>
                        <a:rPr lang="fa-IR" dirty="0" smtClean="0">
                          <a:cs typeface="B Roya" pitchFamily="2" charset="-78"/>
                        </a:rPr>
                        <a:t>طی یکسال گذشته 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اقدام برای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کاهش آسیب پذیری عوامل غیر سازه ای منزل طی یک سال گذشته 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7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وجود کیف شرایط اضطراری و بلایا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در خانواده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8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داشتن برنامه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ارتباطی در خانواده برای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شرایط اضطراری و بلایا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4024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54888"/>
            <a:ext cx="7024744" cy="68588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cs typeface="B Titr" pitchFamily="2" charset="-78"/>
              </a:rPr>
              <a:t>مولفه های شاخص ارزیابی آمادگی خانوار در بلایا</a:t>
            </a:r>
            <a:endParaRPr lang="fa-IR" sz="2800" dirty="0">
              <a:cs typeface="B Titr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51112935"/>
              </p:ext>
            </p:extLst>
          </p:nvPr>
        </p:nvGraphicFramePr>
        <p:xfrm>
          <a:off x="683568" y="1412776"/>
          <a:ext cx="7704856" cy="423849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787740"/>
                <a:gridCol w="6917116"/>
              </a:tblGrid>
              <a:tr h="529812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ردیف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مولفه</a:t>
                      </a:r>
                      <a:endParaRPr lang="fa-IR" dirty="0"/>
                    </a:p>
                  </a:txBody>
                  <a:tcPr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9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داشتن برنامه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 تخلیه در خانواده برای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شرایط اضطراری و بلایا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</a:t>
                      </a:r>
                      <a:endParaRPr lang="fa-I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10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داشتن برنامه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کمک به گروههای آسیب پذیر در خانواده برای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شرایط اضطراری و بلایا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</a:t>
                      </a:r>
                      <a:endParaRPr lang="fa-I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11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آشنا بودن خانواده با هشدارهای اولیه مخاطرات مهم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منطقه مانند سیل ، توفان و غیره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12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وجود وسایل اطفای حریق آماده در منزل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13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آموزش کمکهای اولیه دیدن حداقل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یکی از اعضای خانواده ، طی یکسال گذشته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14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مشارکت خانواده در برنامه های مدیریت بلایا در محله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15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تمرین شرایط اضطراری و بلایا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در خانواده ، طی یکسال گذشته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3267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54888"/>
            <a:ext cx="7024744" cy="68588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cs typeface="B Titr" pitchFamily="2" charset="-78"/>
              </a:rPr>
              <a:t>آموزشهای سرپایی در مراجعات به درب منازل</a:t>
            </a:r>
            <a:endParaRPr lang="fa-IR" sz="2800" dirty="0">
              <a:cs typeface="B Titr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43939725"/>
              </p:ext>
            </p:extLst>
          </p:nvPr>
        </p:nvGraphicFramePr>
        <p:xfrm>
          <a:off x="683568" y="1412776"/>
          <a:ext cx="7704856" cy="476830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64164"/>
                <a:gridCol w="6740692"/>
              </a:tblGrid>
              <a:tr h="529812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ردیف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مولفه</a:t>
                      </a:r>
                      <a:endParaRPr lang="fa-IR" dirty="0"/>
                    </a:p>
                  </a:txBody>
                  <a:tcPr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1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ارزیابی آمادگی خانوار</a:t>
                      </a:r>
                      <a:endParaRPr lang="fa-I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2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جلسه برنامه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ریزی برای مقابله با بلایا</a:t>
                      </a:r>
                      <a:endParaRPr lang="fa-I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 3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آشنا کردن خانواده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با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محل های امن و نا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امن ساختمان </a:t>
                      </a:r>
                      <a:endParaRPr lang="fa-I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baseline="0" dirty="0" smtClean="0"/>
                        <a:t>4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آشنا کردن خانواده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با نحوه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رسم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نقشه خطر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بلایا</a:t>
                      </a:r>
                      <a:endParaRPr lang="fa-I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baseline="0" dirty="0" smtClean="0"/>
                        <a:t>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ارزیابی خطر سازه ای (آشنا کردن خانواده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با اهمیت مقاوم سازه ای )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baseline="0" dirty="0" smtClean="0"/>
                        <a:t>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ارزیابی خطر غیر سازه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ای (آشنا کردن خانواده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با اهمیت مقاوم غیر سازه ای )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baseline="0" dirty="0" smtClean="0"/>
                        <a:t>7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کیف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شرایط اضطراری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baseline="0" dirty="0" smtClean="0"/>
                        <a:t>8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برنامه ارتباطی خانواده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در شرایط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اضطراری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9014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B Titr" pitchFamily="2" charset="-78"/>
              </a:rPr>
              <a:t>خانواده آماده یعنی چه ؟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344932" cy="3508977"/>
          </a:xfrm>
        </p:spPr>
        <p:txBody>
          <a:bodyPr>
            <a:noAutofit/>
          </a:bodyPr>
          <a:lstStyle/>
          <a:p>
            <a:pPr algn="just"/>
            <a:r>
              <a:rPr lang="fa-IR" sz="3200" dirty="0" smtClean="0">
                <a:cs typeface="B Roya" pitchFamily="2" charset="-78"/>
              </a:rPr>
              <a:t>آمادگی خانواده در برابر بلایا برای متخصصان مختلف ، معانی متفاوتی داشته است . وزارت بهداشت ، درمان و آموزش پزشکی ، شاخص آمادگی خانوار در برابر بلایا ( </a:t>
            </a:r>
            <a:r>
              <a:rPr lang="en-US" sz="3200" dirty="0" smtClean="0">
                <a:cs typeface="B Roya" pitchFamily="2" charset="-78"/>
              </a:rPr>
              <a:t>HDPI</a:t>
            </a:r>
            <a:r>
              <a:rPr lang="fa-IR" sz="3200" dirty="0" smtClean="0">
                <a:cs typeface="B Roya" pitchFamily="2" charset="-78"/>
              </a:rPr>
              <a:t> ) را به این منظور تعریف کرده است و از آن در نظام شبکه بهداشتی برای ارزیابی آمادگی خانواده ها استفاده می کند . ما نیز از همین شاخص برای تعریف آمادگی خانواده استفاده می کنیم .</a:t>
            </a:r>
          </a:p>
        </p:txBody>
      </p:sp>
    </p:spTree>
    <p:extLst>
      <p:ext uri="{BB962C8B-B14F-4D97-AF65-F5344CB8AC3E}">
        <p14:creationId xmlns="" xmlns:p14="http://schemas.microsoft.com/office/powerpoint/2010/main" val="376955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54888"/>
            <a:ext cx="7024744" cy="685880"/>
          </a:xfrm>
        </p:spPr>
        <p:txBody>
          <a:bodyPr>
            <a:normAutofit/>
          </a:bodyPr>
          <a:lstStyle/>
          <a:p>
            <a:pPr algn="r"/>
            <a:r>
              <a:rPr lang="fa-IR" sz="2800" dirty="0" smtClean="0">
                <a:cs typeface="B Titr" pitchFamily="2" charset="-78"/>
              </a:rPr>
              <a:t>آموزشهای سرپایی در مراجعات به درب منازل</a:t>
            </a:r>
            <a:endParaRPr lang="fa-IR" sz="2800" dirty="0">
              <a:cs typeface="B Titr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21402723"/>
              </p:ext>
            </p:extLst>
          </p:nvPr>
        </p:nvGraphicFramePr>
        <p:xfrm>
          <a:off x="683568" y="1412776"/>
          <a:ext cx="7704856" cy="27593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964164"/>
                <a:gridCol w="6740692"/>
              </a:tblGrid>
              <a:tr h="529812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ردیف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مولفه</a:t>
                      </a:r>
                      <a:endParaRPr lang="fa-IR" dirty="0"/>
                    </a:p>
                  </a:txBody>
                  <a:tcPr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9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برنامه تخلیه منازل در شرایط اضطراری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 </a:t>
                      </a:r>
                      <a:r>
                        <a:rPr lang="fa-IR" baseline="0" dirty="0" smtClean="0"/>
                        <a:t>10 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برنامه کمک به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افراد آسیب </a:t>
                      </a: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پذیر </a:t>
                      </a: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baseline="0" dirty="0" smtClean="0"/>
                        <a:t>11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آشنایی با هشدار های اولیه</a:t>
                      </a:r>
                      <a:r>
                        <a:rPr lang="fa-IR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 ، آشنایی با اهمیت کپسول آتش نشانی و آشنایی با اهمیت کمکهای اولیه</a:t>
                      </a:r>
                      <a:endParaRPr lang="fa-I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  <a:tr h="529812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نوبت</a:t>
                      </a:r>
                      <a:r>
                        <a:rPr lang="fa-IR" baseline="0" dirty="0" smtClean="0"/>
                        <a:t> </a:t>
                      </a:r>
                      <a:r>
                        <a:rPr lang="fa-IR" baseline="0" dirty="0" smtClean="0"/>
                        <a:t>12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Roya" pitchFamily="2" charset="-78"/>
                        </a:rPr>
                        <a:t>تمرین ( مانور ) و آشنایی با گروههای داوطلب شهر یا محله </a:t>
                      </a:r>
                      <a:endParaRPr lang="fa-I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Roya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706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269" y="2000240"/>
            <a:ext cx="6777317" cy="3508977"/>
          </a:xfrm>
        </p:spPr>
        <p:txBody>
          <a:bodyPr/>
          <a:lstStyle/>
          <a:p>
            <a:pPr algn="ctr">
              <a:buNone/>
            </a:pPr>
            <a:r>
              <a:rPr lang="fa-IR" sz="4800" dirty="0" smtClean="0">
                <a:solidFill>
                  <a:srgbClr val="FF0000"/>
                </a:solidFill>
                <a:cs typeface="B Sahra" pitchFamily="2" charset="-78"/>
              </a:rPr>
              <a:t>موفق و پیروز باشید . </a:t>
            </a:r>
          </a:p>
          <a:p>
            <a:pPr algn="ctr">
              <a:buNone/>
            </a:pPr>
            <a:endParaRPr lang="fa-IR" dirty="0" smtClean="0">
              <a:cs typeface="B Sina" pitchFamily="2" charset="-78"/>
            </a:endParaRPr>
          </a:p>
          <a:p>
            <a:pPr algn="ctr">
              <a:buNone/>
            </a:pPr>
            <a:endParaRPr lang="fa-IR" dirty="0" smtClean="0">
              <a:cs typeface="B Sina" pitchFamily="2" charset="-78"/>
            </a:endParaRPr>
          </a:p>
          <a:p>
            <a:pPr algn="ctr">
              <a:buNone/>
            </a:pPr>
            <a:endParaRPr lang="fa-IR" dirty="0" smtClean="0">
              <a:cs typeface="B Sina" pitchFamily="2" charset="-78"/>
            </a:endParaRPr>
          </a:p>
          <a:p>
            <a:pPr algn="ctr">
              <a:buNone/>
            </a:pPr>
            <a:r>
              <a:rPr lang="fa-IR" sz="3600" dirty="0" smtClean="0">
                <a:solidFill>
                  <a:srgbClr val="0070C0"/>
                </a:solidFill>
                <a:cs typeface="B Narm" pitchFamily="2" charset="-78"/>
              </a:rPr>
              <a:t>معاونت آموزش و پژوهش جمعیت هلال احمر خراسان رضوی</a:t>
            </a:r>
            <a:endParaRPr lang="fa-IR" sz="3600" dirty="0">
              <a:solidFill>
                <a:srgbClr val="0070C0"/>
              </a:solidFill>
              <a:cs typeface="B Narm" pitchFamily="2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4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4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4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4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4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4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B Titr" pitchFamily="2" charset="-78"/>
              </a:rPr>
              <a:t>خانواده آماده یعنی چه ؟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323652"/>
            <a:ext cx="7488832" cy="3508977"/>
          </a:xfrm>
        </p:spPr>
        <p:txBody>
          <a:bodyPr>
            <a:normAutofit/>
          </a:bodyPr>
          <a:lstStyle/>
          <a:p>
            <a:pPr algn="just"/>
            <a:r>
              <a:rPr lang="fa-IR" sz="3200" dirty="0" smtClean="0">
                <a:cs typeface="B Roya" pitchFamily="2" charset="-78"/>
              </a:rPr>
              <a:t>در برنامه ملی خادم ، چون هدف ما ، ارتقای سطح امادگی خانواده هاست ، مواردی که در شاخص آمادگی خانوار آمده است ، موضوع آموزش خانواده ها قرار گرفته است . به عبارت دیگر ، اگر خانواده ها به این موارد عمل کنند ، آمادگی آنها بیشتر می شود . </a:t>
            </a:r>
            <a:endParaRPr lang="fa-IR" sz="3200" dirty="0">
              <a:cs typeface="B Roy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568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جامعه هدف اصلی =  خانواده ها</a:t>
            </a:r>
            <a:br>
              <a:rPr lang="fa-IR" dirty="0" smtClean="0">
                <a:cs typeface="B Titr" pitchFamily="2" charset="-78"/>
              </a:rPr>
            </a:br>
            <a:endParaRPr lang="fa-IR" dirty="0" smtClean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39817"/>
            <a:ext cx="6777317" cy="3832389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fa-IR" sz="3800" dirty="0" smtClean="0">
                <a:solidFill>
                  <a:srgbClr val="FF0000"/>
                </a:solidFill>
                <a:cs typeface="B Roya" pitchFamily="2" charset="-78"/>
              </a:rPr>
              <a:t>مداخلات آموزشی باید در در گروههای هدف پیرامونی زیر صورت گیرد: </a:t>
            </a:r>
          </a:p>
          <a:p>
            <a:pPr algn="just"/>
            <a:r>
              <a:rPr lang="fa-IR" sz="4500" dirty="0" smtClean="0">
                <a:cs typeface="B Roya" pitchFamily="2" charset="-78"/>
              </a:rPr>
              <a:t>1- سیاست گذاران و مدیران ارشد</a:t>
            </a:r>
          </a:p>
          <a:p>
            <a:pPr algn="just"/>
            <a:r>
              <a:rPr lang="fa-IR" sz="4500" dirty="0" smtClean="0">
                <a:cs typeface="B Roya" pitchFamily="2" charset="-78"/>
              </a:rPr>
              <a:t>2- رهبران اجتماعات محلی</a:t>
            </a:r>
          </a:p>
          <a:p>
            <a:pPr algn="just"/>
            <a:r>
              <a:rPr lang="fa-IR" sz="4500" dirty="0" smtClean="0">
                <a:cs typeface="B Roya" pitchFamily="2" charset="-78"/>
              </a:rPr>
              <a:t>3- گروههای مرجع </a:t>
            </a:r>
            <a:r>
              <a:rPr lang="fa-IR" sz="3400" dirty="0" smtClean="0">
                <a:cs typeface="B Roya" pitchFamily="2" charset="-78"/>
              </a:rPr>
              <a:t>(روحانیان – معلمان – مدرسان  دانشگاه-هنرمندان-قهرمانان و ... )</a:t>
            </a:r>
            <a:endParaRPr lang="fa-IR" sz="4500" dirty="0" smtClean="0">
              <a:cs typeface="B Roya" pitchFamily="2" charset="-78"/>
            </a:endParaRPr>
          </a:p>
          <a:p>
            <a:pPr algn="just"/>
            <a:r>
              <a:rPr lang="fa-IR" sz="4500" dirty="0" smtClean="0">
                <a:cs typeface="B Roya" pitchFamily="2" charset="-78"/>
              </a:rPr>
              <a:t>4- گروههای داوطلب در اجتماعات محلی</a:t>
            </a:r>
          </a:p>
          <a:p>
            <a:pPr algn="just"/>
            <a:r>
              <a:rPr lang="fa-IR" sz="4500" dirty="0" smtClean="0">
                <a:cs typeface="B Roya" pitchFamily="2" charset="-78"/>
              </a:rPr>
              <a:t>5- گروههای اجتماعی </a:t>
            </a:r>
            <a:r>
              <a:rPr lang="fa-IR" sz="3400" dirty="0" smtClean="0">
                <a:cs typeface="B Roya" pitchFamily="2" charset="-78"/>
              </a:rPr>
              <a:t>(دانش آموزان – دانشجویان - کارکنان ادارات-اصناف و ... )</a:t>
            </a:r>
            <a:endParaRPr lang="fa-IR" sz="4500" dirty="0" smtClean="0">
              <a:cs typeface="B Roya" pitchFamily="2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14356"/>
            <a:ext cx="7024744" cy="1143000"/>
          </a:xfrm>
        </p:spPr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تعاریف: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634667"/>
            <a:ext cx="6777317" cy="3508977"/>
          </a:xfrm>
        </p:spPr>
        <p:txBody>
          <a:bodyPr>
            <a:normAutofit/>
          </a:bodyPr>
          <a:lstStyle/>
          <a:p>
            <a:r>
              <a:rPr lang="fa-IR" sz="4400" dirty="0" smtClean="0">
                <a:cs typeface="B Roya" pitchFamily="2" charset="-78"/>
              </a:rPr>
              <a:t>مخاطره</a:t>
            </a:r>
          </a:p>
          <a:p>
            <a:r>
              <a:rPr lang="fa-IR" sz="4400" dirty="0" smtClean="0">
                <a:cs typeface="B Roya" pitchFamily="2" charset="-78"/>
              </a:rPr>
              <a:t>خانواده</a:t>
            </a:r>
          </a:p>
          <a:p>
            <a:r>
              <a:rPr lang="fa-IR" sz="4400" dirty="0" smtClean="0">
                <a:cs typeface="B Roya" pitchFamily="2" charset="-78"/>
              </a:rPr>
              <a:t>شاخص آمادگی خانوار</a:t>
            </a:r>
          </a:p>
          <a:p>
            <a:r>
              <a:rPr lang="fa-IR" sz="4400" dirty="0" smtClean="0">
                <a:cs typeface="B Roya" pitchFamily="2" charset="-78"/>
              </a:rPr>
              <a:t>آمادگی خانواده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هدف کلی برنامه خادم: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1248224"/>
          </a:xfrm>
        </p:spPr>
        <p:txBody>
          <a:bodyPr>
            <a:noAutofit/>
          </a:bodyPr>
          <a:lstStyle/>
          <a:p>
            <a:pPr algn="just"/>
            <a:r>
              <a:rPr lang="fa-IR" sz="3200" dirty="0" smtClean="0">
                <a:cs typeface="B Roya" pitchFamily="2" charset="-78"/>
              </a:rPr>
              <a:t>جلب مشارکت خانواده ها برای یادگیری و یاددهی در جهت تحقق جامعه آماده در برابر مخاطرات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95890" y="364331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4000" dirty="0" smtClean="0">
                <a:solidFill>
                  <a:schemeClr val="accent1"/>
                </a:solidFill>
                <a:latin typeface="+mj-lt"/>
                <a:ea typeface="+mj-ea"/>
                <a:cs typeface="B Titr" pitchFamily="2" charset="-78"/>
              </a:rPr>
              <a:t>هدف اختصاصی برنامه خادم:</a:t>
            </a:r>
            <a:endParaRPr lang="fa-IR" sz="4000" dirty="0">
              <a:solidFill>
                <a:schemeClr val="accent1"/>
              </a:solidFill>
              <a:latin typeface="+mj-lt"/>
              <a:ea typeface="+mj-ea"/>
              <a:cs typeface="B Titr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28596" y="4939303"/>
            <a:ext cx="7544613" cy="1248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lang="fa-IR" sz="3200" dirty="0" smtClean="0">
                <a:solidFill>
                  <a:schemeClr val="tx2"/>
                </a:solidFill>
                <a:cs typeface="B Roya" pitchFamily="2" charset="-78"/>
              </a:rPr>
              <a:t>آموزش تمام خانواده های ساکن در کشور تا پایان سال 1400 به منظور رساندن شاخص آمادگی خانوار </a:t>
            </a:r>
            <a:r>
              <a:rPr lang="fa-IR" sz="2000" dirty="0" smtClean="0">
                <a:solidFill>
                  <a:schemeClr val="tx2"/>
                </a:solidFill>
                <a:cs typeface="B Roya" pitchFamily="2" charset="-78"/>
              </a:rPr>
              <a:t>(</a:t>
            </a:r>
            <a:r>
              <a:rPr lang="en-US" sz="2000" dirty="0" smtClean="0">
                <a:solidFill>
                  <a:schemeClr val="tx2"/>
                </a:solidFill>
                <a:cs typeface="B Roya" pitchFamily="2" charset="-78"/>
              </a:rPr>
              <a:t>HDPI</a:t>
            </a:r>
            <a:r>
              <a:rPr lang="fa-IR" sz="2000" dirty="0" smtClean="0">
                <a:solidFill>
                  <a:schemeClr val="tx2"/>
                </a:solidFill>
                <a:cs typeface="B Roya" pitchFamily="2" charset="-78"/>
              </a:rPr>
              <a:t> )</a:t>
            </a:r>
            <a:endParaRPr lang="fa-IR" sz="3200" dirty="0">
              <a:solidFill>
                <a:schemeClr val="tx2"/>
              </a:solidFill>
              <a:cs typeface="B Roya" pitchFamily="2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cs typeface="B Titr" pitchFamily="2" charset="-78"/>
              </a:rPr>
              <a:t>شعار عمومی برنامه 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819596"/>
          </a:xfrm>
        </p:spPr>
        <p:txBody>
          <a:bodyPr>
            <a:normAutofit/>
          </a:bodyPr>
          <a:lstStyle/>
          <a:p>
            <a:r>
              <a:rPr lang="fa-IR" sz="3200" dirty="0" smtClean="0">
                <a:cs typeface="B Roya" pitchFamily="2" charset="-78"/>
              </a:rPr>
              <a:t>خانواده آماده ، جامعه آماده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47718" y="3956621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4000" dirty="0" smtClean="0">
                <a:solidFill>
                  <a:schemeClr val="accent1"/>
                </a:solidFill>
                <a:latin typeface="+mj-lt"/>
                <a:ea typeface="+mj-ea"/>
                <a:cs typeface="B Titr" pitchFamily="2" charset="-78"/>
              </a:rPr>
              <a:t>شعار داوطلبان خادم: </a:t>
            </a:r>
            <a:endParaRPr lang="fa-IR" sz="4000" dirty="0">
              <a:solidFill>
                <a:schemeClr val="accent1"/>
              </a:solidFill>
              <a:latin typeface="+mj-lt"/>
              <a:ea typeface="+mj-ea"/>
              <a:cs typeface="B Titr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47720" y="5252610"/>
            <a:ext cx="6777317" cy="819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27432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tabLst/>
              <a:defRPr/>
            </a:pPr>
            <a:r>
              <a:rPr lang="fa-IR" sz="3200" dirty="0" smtClean="0">
                <a:solidFill>
                  <a:schemeClr val="tx2"/>
                </a:solidFill>
                <a:cs typeface="B Roya" pitchFamily="2" charset="-78"/>
              </a:rPr>
              <a:t>ما خدمت را پیش مردم می بریم . </a:t>
            </a:r>
            <a:endParaRPr lang="fa-IR" sz="3200" dirty="0">
              <a:solidFill>
                <a:schemeClr val="tx2"/>
              </a:solidFill>
              <a:cs typeface="B Roya" pitchFamily="2" charset="-7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کمیته برنامه ریزی و پشتیبانی خادم در جمعیت استان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145" y="2143116"/>
            <a:ext cx="6777317" cy="3508977"/>
          </a:xfrm>
        </p:spPr>
        <p:txBody>
          <a:bodyPr>
            <a:noAutofit/>
          </a:bodyPr>
          <a:lstStyle/>
          <a:p>
            <a:r>
              <a:rPr lang="fa-IR" dirty="0" smtClean="0">
                <a:cs typeface="B Roya" pitchFamily="2" charset="-78"/>
              </a:rPr>
              <a:t>1- مدیر عامل(رئیس کمیته)</a:t>
            </a:r>
          </a:p>
          <a:p>
            <a:r>
              <a:rPr lang="fa-IR" dirty="0" smtClean="0">
                <a:cs typeface="B Roya" pitchFamily="2" charset="-78"/>
              </a:rPr>
              <a:t>2- معاون آموزش و پژوهش ( دبیر کمیته )</a:t>
            </a:r>
          </a:p>
          <a:p>
            <a:r>
              <a:rPr lang="fa-IR" dirty="0" smtClean="0">
                <a:cs typeface="B Roya" pitchFamily="2" charset="-78"/>
              </a:rPr>
              <a:t>3- معاون جوانان</a:t>
            </a:r>
          </a:p>
          <a:p>
            <a:r>
              <a:rPr lang="fa-IR" dirty="0" smtClean="0">
                <a:cs typeface="B Roya" pitchFamily="2" charset="-78"/>
              </a:rPr>
              <a:t>4- معاون داوطلبان</a:t>
            </a:r>
          </a:p>
          <a:p>
            <a:r>
              <a:rPr lang="fa-IR" dirty="0" smtClean="0">
                <a:cs typeface="B Roya" pitchFamily="2" charset="-78"/>
              </a:rPr>
              <a:t>5- معاون امداد و نجات</a:t>
            </a:r>
          </a:p>
          <a:p>
            <a:r>
              <a:rPr lang="fa-IR" dirty="0" smtClean="0">
                <a:cs typeface="B Roya" pitchFamily="2" charset="-78"/>
              </a:rPr>
              <a:t>6- خزانه دار</a:t>
            </a:r>
          </a:p>
          <a:p>
            <a:r>
              <a:rPr lang="fa-IR" dirty="0" smtClean="0">
                <a:cs typeface="B Roya" pitchFamily="2" charset="-78"/>
              </a:rPr>
              <a:t>7- معاون منابع انسانی و پشتیبانی</a:t>
            </a:r>
          </a:p>
          <a:p>
            <a:r>
              <a:rPr lang="fa-IR" dirty="0" smtClean="0">
                <a:cs typeface="B Roya" pitchFamily="2" charset="-78"/>
              </a:rPr>
              <a:t>8- رئیس حراست</a:t>
            </a:r>
          </a:p>
          <a:p>
            <a:r>
              <a:rPr lang="fa-IR" dirty="0" smtClean="0">
                <a:cs typeface="B Roya" pitchFamily="2" charset="-78"/>
              </a:rPr>
              <a:t>9- رئیس مرکز علمی-کاربردی</a:t>
            </a:r>
          </a:p>
          <a:p>
            <a:r>
              <a:rPr lang="fa-IR" dirty="0" smtClean="0">
                <a:cs typeface="B Roya" pitchFamily="2" charset="-78"/>
              </a:rPr>
              <a:t>10- مسئول روابط عمومی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>
                <a:cs typeface="B Titr" pitchFamily="2" charset="-78"/>
              </a:rPr>
              <a:t>کمیته اجرایی در شعب جمعیت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777543"/>
            <a:ext cx="6777317" cy="3508977"/>
          </a:xfrm>
        </p:spPr>
        <p:txBody>
          <a:bodyPr>
            <a:normAutofit fontScale="85000" lnSpcReduction="20000"/>
          </a:bodyPr>
          <a:lstStyle/>
          <a:p>
            <a:r>
              <a:rPr lang="fa-IR" sz="3500" dirty="0" smtClean="0">
                <a:cs typeface="B Roya" pitchFamily="2" charset="-78"/>
              </a:rPr>
              <a:t>1- رئیس شعبه (رئیس کمیته)</a:t>
            </a:r>
          </a:p>
          <a:p>
            <a:r>
              <a:rPr lang="fa-IR" sz="3500" dirty="0" smtClean="0">
                <a:cs typeface="B Roya" pitchFamily="2" charset="-78"/>
              </a:rPr>
              <a:t>2- مسئول آموزش ( دبیر کمیته )</a:t>
            </a:r>
          </a:p>
          <a:p>
            <a:r>
              <a:rPr lang="fa-IR" sz="3500" dirty="0" smtClean="0">
                <a:cs typeface="B Roya" pitchFamily="2" charset="-78"/>
              </a:rPr>
              <a:t>3- مسئول جوانان</a:t>
            </a:r>
          </a:p>
          <a:p>
            <a:r>
              <a:rPr lang="fa-IR" sz="3500" dirty="0" smtClean="0">
                <a:cs typeface="B Roya" pitchFamily="2" charset="-78"/>
              </a:rPr>
              <a:t>4- مسئول داوطلبان</a:t>
            </a:r>
          </a:p>
          <a:p>
            <a:r>
              <a:rPr lang="fa-IR" sz="3500" dirty="0" smtClean="0">
                <a:cs typeface="B Roya" pitchFamily="2" charset="-78"/>
              </a:rPr>
              <a:t>5- مسئول امور امدادی</a:t>
            </a:r>
          </a:p>
          <a:p>
            <a:r>
              <a:rPr lang="fa-IR" sz="3500" dirty="0" smtClean="0">
                <a:cs typeface="B Roya" pitchFamily="2" charset="-78"/>
              </a:rPr>
              <a:t>6- خزانه دار</a:t>
            </a:r>
          </a:p>
          <a:p>
            <a:r>
              <a:rPr lang="fa-IR" sz="3500" dirty="0" smtClean="0">
                <a:cs typeface="B Roya" pitchFamily="2" charset="-78"/>
              </a:rPr>
              <a:t>7- دو نفر از داوطلبان خادم ( یک خانم و یک آقا </a:t>
            </a:r>
            <a:r>
              <a:rPr lang="fa-IR" sz="3200" dirty="0" smtClean="0">
                <a:cs typeface="B Roya" pitchFamily="2" charset="-78"/>
              </a:rPr>
              <a:t>)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138</TotalTime>
  <Words>1188</Words>
  <Application>Microsoft Office PowerPoint</Application>
  <PresentationFormat>On-screen Show (4:3)</PresentationFormat>
  <Paragraphs>161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Century Gothic</vt:lpstr>
      <vt:lpstr>B Titr</vt:lpstr>
      <vt:lpstr>Wingdings 2</vt:lpstr>
      <vt:lpstr>B Roya</vt:lpstr>
      <vt:lpstr>Tahoma</vt:lpstr>
      <vt:lpstr>B Sahra</vt:lpstr>
      <vt:lpstr>B Sina</vt:lpstr>
      <vt:lpstr>B Narm</vt:lpstr>
      <vt:lpstr>Austin</vt:lpstr>
      <vt:lpstr>طرح آموزش همگانی </vt:lpstr>
      <vt:lpstr>خانواده آماده یعنی چه ؟</vt:lpstr>
      <vt:lpstr>خانواده آماده یعنی چه ؟</vt:lpstr>
      <vt:lpstr>جامعه هدف اصلی =  خانواده ها </vt:lpstr>
      <vt:lpstr>تعاریف:</vt:lpstr>
      <vt:lpstr>هدف کلی برنامه خادم:</vt:lpstr>
      <vt:lpstr>شعار عمومی برنامه : </vt:lpstr>
      <vt:lpstr>کمیته برنامه ریزی و پشتیبانی خادم در جمعیت استان</vt:lpstr>
      <vt:lpstr>کمیته اجرایی در شعب جمعیت </vt:lpstr>
      <vt:lpstr>وظیفه اصلی کمیته اجرایی شعب:</vt:lpstr>
      <vt:lpstr>آموزش تسهیل گران استانی</vt:lpstr>
      <vt:lpstr>آموزش تسهیل گران شعب : </vt:lpstr>
      <vt:lpstr>آموزش تسهیل گران شعب : </vt:lpstr>
      <vt:lpstr>آموزش داوطلبان خادم </vt:lpstr>
      <vt:lpstr>آموزش داوطلبان خادم </vt:lpstr>
      <vt:lpstr>آموزش داوطلبان خادم </vt:lpstr>
      <vt:lpstr>مولفه های شاخص ارزیابی آمادگی خانوار در بلایا</vt:lpstr>
      <vt:lpstr>مولفه های شاخص ارزیابی آمادگی خانوار در بلایا</vt:lpstr>
      <vt:lpstr>آموزشهای سرپایی در مراجعات به درب منازل</vt:lpstr>
      <vt:lpstr>آموزشهای سرپایی در مراجعات به درب منازل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طرح آموزش همگانی</dc:title>
  <dc:creator>moztafa zaker</dc:creator>
  <cp:lastModifiedBy>uzamaniehh</cp:lastModifiedBy>
  <cp:revision>31</cp:revision>
  <dcterms:created xsi:type="dcterms:W3CDTF">2016-12-10T08:11:01Z</dcterms:created>
  <dcterms:modified xsi:type="dcterms:W3CDTF">2016-12-25T10:44:39Z</dcterms:modified>
</cp:coreProperties>
</file>