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3" r:id="rId2"/>
    <p:sldId id="329" r:id="rId3"/>
    <p:sldId id="377" r:id="rId4"/>
    <p:sldId id="330" r:id="rId5"/>
    <p:sldId id="374" r:id="rId6"/>
    <p:sldId id="358" r:id="rId7"/>
    <p:sldId id="359" r:id="rId8"/>
    <p:sldId id="360" r:id="rId9"/>
    <p:sldId id="361" r:id="rId10"/>
    <p:sldId id="356" r:id="rId11"/>
    <p:sldId id="372" r:id="rId12"/>
    <p:sldId id="375" r:id="rId13"/>
    <p:sldId id="371" r:id="rId14"/>
    <p:sldId id="366" r:id="rId15"/>
    <p:sldId id="368" r:id="rId16"/>
    <p:sldId id="376" r:id="rId17"/>
    <p:sldId id="352" r:id="rId18"/>
    <p:sldId id="353" r:id="rId19"/>
    <p:sldId id="355" r:id="rId20"/>
    <p:sldId id="370" r:id="rId21"/>
    <p:sldId id="373" r:id="rId22"/>
    <p:sldId id="343" r:id="rId23"/>
    <p:sldId id="326" r:id="rId24"/>
    <p:sldId id="345" r:id="rId25"/>
    <p:sldId id="354" r:id="rId26"/>
    <p:sldId id="314" r:id="rId27"/>
    <p:sldId id="348" r:id="rId28"/>
    <p:sldId id="349" r:id="rId29"/>
    <p:sldId id="327" r:id="rId3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n McKenna" initials="MM" lastIdx="8" clrIdx="0">
    <p:extLst/>
  </p:cmAuthor>
  <p:cmAuthor id="2" name="Sebastien Calmus" initials="SC" lastIdx="0" clrIdx="1"/>
  <p:cmAuthor id="3" name="Alison FREEBAIRN" initials="AF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1E32"/>
    <a:srgbClr val="F72431"/>
    <a:srgbClr val="F73226"/>
    <a:srgbClr val="F7323F"/>
    <a:srgbClr val="958982"/>
    <a:srgbClr val="B4ACA6"/>
    <a:srgbClr val="541818"/>
    <a:srgbClr val="CF1C21"/>
    <a:srgbClr val="8B4907"/>
    <a:srgbClr val="5C4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7" autoAdjust="0"/>
    <p:restoredTop sz="90069" autoAdjust="0"/>
  </p:normalViewPr>
  <p:slideViewPr>
    <p:cSldViewPr>
      <p:cViewPr varScale="1">
        <p:scale>
          <a:sx n="96" d="100"/>
          <a:sy n="96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pPr/>
              <a:t>19/04/2018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D8F0D-EFB5-4907-AFEA-A4E01DC7EEBE}" type="datetimeFigureOut">
              <a:rPr lang="en-GB" smtClean="0"/>
              <a:pPr/>
              <a:t>19/04/2018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8B052-3535-418E-842C-84C4D30A60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7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9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6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Ops</a:t>
            </a:r>
            <a:r>
              <a:rPr lang="es-ES" dirty="0"/>
              <a:t> Manager </a:t>
            </a:r>
            <a:r>
              <a:rPr lang="es-ES" dirty="0" err="1"/>
              <a:t>need</a:t>
            </a:r>
            <a:r>
              <a:rPr lang="es-ES" dirty="0"/>
              <a:t> to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out</a:t>
            </a:r>
            <a:r>
              <a:rPr lang="es-ES" baseline="0" dirty="0"/>
              <a:t> </a:t>
            </a:r>
            <a:r>
              <a:rPr lang="es-ES" baseline="0" dirty="0" err="1"/>
              <a:t>during</a:t>
            </a:r>
            <a:r>
              <a:rPr lang="es-ES" baseline="0" dirty="0"/>
              <a:t> </a:t>
            </a:r>
            <a:r>
              <a:rPr lang="es-ES" baseline="0" dirty="0" err="1"/>
              <a:t>their</a:t>
            </a:r>
            <a:r>
              <a:rPr lang="es-ES" baseline="0" dirty="0"/>
              <a:t> </a:t>
            </a:r>
            <a:r>
              <a:rPr lang="es-ES" baseline="0" dirty="0" err="1"/>
              <a:t>briefing</a:t>
            </a:r>
            <a:r>
              <a:rPr lang="es-ES" baseline="0" dirty="0"/>
              <a:t> </a:t>
            </a:r>
            <a:r>
              <a:rPr lang="es-ES" baseline="0" dirty="0" err="1"/>
              <a:t>under</a:t>
            </a:r>
            <a:r>
              <a:rPr lang="es-ES" baseline="0" dirty="0"/>
              <a:t> </a:t>
            </a:r>
            <a:r>
              <a:rPr lang="es-ES" baseline="0" dirty="0" err="1"/>
              <a:t>which</a:t>
            </a:r>
            <a:r>
              <a:rPr lang="es-ES" baseline="0" dirty="0"/>
              <a:t> </a:t>
            </a:r>
            <a:r>
              <a:rPr lang="es-ES" baseline="0" dirty="0" err="1"/>
              <a:t>reporting</a:t>
            </a:r>
            <a:r>
              <a:rPr lang="es-ES" baseline="0" dirty="0"/>
              <a:t> line </a:t>
            </a:r>
            <a:r>
              <a:rPr lang="es-ES" baseline="0" dirty="0" err="1"/>
              <a:t>model</a:t>
            </a:r>
            <a:r>
              <a:rPr lang="es-ES" baseline="0" dirty="0"/>
              <a:t> </a:t>
            </a:r>
            <a:r>
              <a:rPr lang="es-ES" baseline="0" dirty="0" err="1"/>
              <a:t>they</a:t>
            </a:r>
            <a:r>
              <a:rPr lang="es-ES" baseline="0" dirty="0"/>
              <a:t> </a:t>
            </a:r>
            <a:r>
              <a:rPr lang="es-ES" baseline="0" dirty="0" err="1"/>
              <a:t>will</a:t>
            </a:r>
            <a:r>
              <a:rPr lang="es-ES" baseline="0" dirty="0"/>
              <a:t> be </a:t>
            </a:r>
            <a:r>
              <a:rPr lang="es-ES" baseline="0" dirty="0" err="1"/>
              <a:t>working</a:t>
            </a:r>
            <a:r>
              <a:rPr lang="es-ES" baseline="0" dirty="0"/>
              <a:t>, as </a:t>
            </a:r>
            <a:r>
              <a:rPr lang="es-ES" baseline="0" dirty="0" err="1"/>
              <a:t>it</a:t>
            </a:r>
            <a:r>
              <a:rPr lang="es-ES" baseline="0" dirty="0"/>
              <a:t> can </a:t>
            </a:r>
            <a:r>
              <a:rPr lang="es-ES" baseline="0" dirty="0" err="1"/>
              <a:t>change</a:t>
            </a:r>
            <a:r>
              <a:rPr lang="es-ES" baseline="0" dirty="0"/>
              <a:t> </a:t>
            </a:r>
            <a:r>
              <a:rPr lang="es-ES" baseline="0" dirty="0" err="1"/>
              <a:t>every</a:t>
            </a:r>
            <a:r>
              <a:rPr lang="es-ES" baseline="0" dirty="0"/>
              <a:t> time. </a:t>
            </a:r>
            <a:r>
              <a:rPr lang="es-ES" baseline="0" dirty="0" err="1"/>
              <a:t>Here</a:t>
            </a:r>
            <a:r>
              <a:rPr lang="es-ES" baseline="0" dirty="0"/>
              <a:t> </a:t>
            </a:r>
            <a:r>
              <a:rPr lang="es-ES" baseline="0" dirty="0" err="1"/>
              <a:t>some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most</a:t>
            </a:r>
            <a:r>
              <a:rPr lang="es-ES" baseline="0" dirty="0"/>
              <a:t> </a:t>
            </a:r>
            <a:r>
              <a:rPr lang="es-ES" baseline="0" dirty="0" err="1"/>
              <a:t>common</a:t>
            </a:r>
            <a:r>
              <a:rPr lang="es-ES" baseline="0" dirty="0"/>
              <a:t> </a:t>
            </a:r>
            <a:r>
              <a:rPr lang="es-ES" baseline="0" dirty="0" err="1"/>
              <a:t>ways</a:t>
            </a:r>
            <a:r>
              <a:rPr lang="es-ES" baseline="0" dirty="0"/>
              <a:t>. </a:t>
            </a:r>
            <a:r>
              <a:rPr lang="es-ES" baseline="0" dirty="0" err="1"/>
              <a:t>Doted</a:t>
            </a:r>
            <a:r>
              <a:rPr lang="es-ES" baseline="0" dirty="0"/>
              <a:t> line </a:t>
            </a:r>
            <a:r>
              <a:rPr lang="es-ES" baseline="0" dirty="0" err="1"/>
              <a:t>represents</a:t>
            </a:r>
            <a:r>
              <a:rPr lang="es-ES" baseline="0" dirty="0"/>
              <a:t> “</a:t>
            </a:r>
            <a:r>
              <a:rPr lang="es-ES" baseline="0" dirty="0" err="1"/>
              <a:t>technical</a:t>
            </a:r>
            <a:r>
              <a:rPr lang="es-ES" baseline="0" dirty="0"/>
              <a:t> line”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6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28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6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5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4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9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R: </a:t>
            </a:r>
            <a:r>
              <a:rPr lang="es-ES" dirty="0" err="1"/>
              <a:t>Responsability</a:t>
            </a:r>
            <a:endParaRPr lang="es-ES" dirty="0"/>
          </a:p>
          <a:p>
            <a:r>
              <a:rPr lang="es-ES" dirty="0"/>
              <a:t>A:</a:t>
            </a:r>
            <a:r>
              <a:rPr lang="es-ES" baseline="0" dirty="0"/>
              <a:t> </a:t>
            </a:r>
            <a:r>
              <a:rPr lang="es-ES" baseline="0" dirty="0" err="1"/>
              <a:t>accountability</a:t>
            </a:r>
            <a:endParaRPr lang="es-ES" baseline="0" dirty="0"/>
          </a:p>
          <a:p>
            <a:r>
              <a:rPr lang="es-ES" baseline="0" dirty="0"/>
              <a:t>C: </a:t>
            </a:r>
            <a:r>
              <a:rPr lang="es-ES" baseline="0" dirty="0" err="1"/>
              <a:t>consultation</a:t>
            </a:r>
            <a:endParaRPr lang="es-ES" baseline="0" dirty="0"/>
          </a:p>
          <a:p>
            <a:r>
              <a:rPr lang="es-ES" baseline="0" dirty="0"/>
              <a:t>I: </a:t>
            </a:r>
            <a:r>
              <a:rPr lang="es-ES" baseline="0" dirty="0" err="1"/>
              <a:t>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be </a:t>
            </a:r>
            <a:r>
              <a:rPr lang="es-ES" dirty="0" err="1"/>
              <a:t>hidden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as </a:t>
            </a: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unlikely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 </a:t>
            </a:r>
            <a:r>
              <a:rPr lang="es-ES" dirty="0" err="1"/>
              <a:t>force</a:t>
            </a:r>
            <a:r>
              <a:rPr lang="es-ES" baseline="0" dirty="0"/>
              <a:t> meeting </a:t>
            </a:r>
            <a:r>
              <a:rPr lang="es-ES" baseline="0" dirty="0" err="1"/>
              <a:t>will</a:t>
            </a:r>
            <a:r>
              <a:rPr lang="es-ES" baseline="0" dirty="0"/>
              <a:t> be in place </a:t>
            </a:r>
            <a:r>
              <a:rPr lang="es-ES" baseline="0" dirty="0" err="1"/>
              <a:t>by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time </a:t>
            </a:r>
            <a:r>
              <a:rPr lang="es-ES" baseline="0" dirty="0" err="1"/>
              <a:t>Ops</a:t>
            </a:r>
            <a:r>
              <a:rPr lang="es-ES" baseline="0" dirty="0"/>
              <a:t> Manager comes in. </a:t>
            </a:r>
            <a:r>
              <a:rPr lang="es-ES" baseline="0" dirty="0" err="1"/>
              <a:t>However</a:t>
            </a:r>
            <a:r>
              <a:rPr lang="es-ES" baseline="0" dirty="0"/>
              <a:t>, as </a:t>
            </a:r>
            <a:r>
              <a:rPr lang="es-ES" baseline="0" dirty="0" err="1"/>
              <a:t>it’s</a:t>
            </a:r>
            <a:r>
              <a:rPr lang="es-ES" baseline="0" dirty="0"/>
              <a:t> posible </a:t>
            </a:r>
            <a:r>
              <a:rPr lang="es-ES" baseline="0" dirty="0" err="1"/>
              <a:t>that</a:t>
            </a:r>
            <a:r>
              <a:rPr lang="es-ES" baseline="0" dirty="0"/>
              <a:t> a new </a:t>
            </a:r>
            <a:r>
              <a:rPr lang="es-ES" baseline="0" dirty="0" err="1"/>
              <a:t>emergency</a:t>
            </a:r>
            <a:r>
              <a:rPr lang="es-ES" baseline="0" dirty="0"/>
              <a:t> </a:t>
            </a:r>
            <a:r>
              <a:rPr lang="es-ES" baseline="0" dirty="0" err="1"/>
              <a:t>happens</a:t>
            </a:r>
            <a:r>
              <a:rPr lang="es-ES" baseline="0" dirty="0"/>
              <a:t> </a:t>
            </a:r>
            <a:r>
              <a:rPr lang="es-ES" baseline="0" dirty="0" err="1"/>
              <a:t>within</a:t>
            </a:r>
            <a:r>
              <a:rPr lang="es-ES" baseline="0" dirty="0"/>
              <a:t> </a:t>
            </a:r>
            <a:r>
              <a:rPr lang="es-ES" baseline="0" dirty="0" err="1"/>
              <a:t>an</a:t>
            </a:r>
            <a:r>
              <a:rPr lang="es-ES" baseline="0" dirty="0"/>
              <a:t> </a:t>
            </a:r>
            <a:r>
              <a:rPr lang="es-ES" baseline="0" dirty="0" err="1"/>
              <a:t>ongoing</a:t>
            </a:r>
            <a:r>
              <a:rPr lang="es-ES" baseline="0" dirty="0"/>
              <a:t> response,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Ops</a:t>
            </a:r>
            <a:r>
              <a:rPr lang="es-ES" baseline="0" dirty="0"/>
              <a:t> Manager </a:t>
            </a:r>
            <a:r>
              <a:rPr lang="es-ES" baseline="0" dirty="0" err="1"/>
              <a:t>will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a role in TF meetings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3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to </a:t>
            </a:r>
            <a:r>
              <a:rPr lang="es-ES" dirty="0" err="1"/>
              <a:t>provide</a:t>
            </a:r>
            <a:r>
              <a:rPr lang="es-ES" dirty="0"/>
              <a:t> a </a:t>
            </a:r>
            <a:r>
              <a:rPr lang="es-ES" dirty="0" err="1"/>
              <a:t>quick</a:t>
            </a:r>
            <a:r>
              <a:rPr lang="es-ES" dirty="0"/>
              <a:t> </a:t>
            </a:r>
            <a:r>
              <a:rPr lang="es-ES" dirty="0" err="1"/>
              <a:t>refresher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main</a:t>
            </a:r>
            <a:r>
              <a:rPr lang="es-ES" baseline="0" dirty="0"/>
              <a:t> tolos </a:t>
            </a:r>
            <a:r>
              <a:rPr lang="es-ES" baseline="0" dirty="0" err="1"/>
              <a:t>existing</a:t>
            </a:r>
            <a:r>
              <a:rPr lang="es-ES" baseline="0" dirty="0"/>
              <a:t> </a:t>
            </a:r>
            <a:r>
              <a:rPr lang="es-ES" baseline="0" dirty="0" err="1"/>
              <a:t>ar</a:t>
            </a:r>
            <a:r>
              <a:rPr lang="es-ES" baseline="0" dirty="0"/>
              <a:t> </a:t>
            </a:r>
            <a:r>
              <a:rPr lang="es-ES" baseline="0" dirty="0" err="1"/>
              <a:t>rge</a:t>
            </a:r>
            <a:r>
              <a:rPr lang="es-ES" baseline="0" dirty="0"/>
              <a:t> </a:t>
            </a:r>
            <a:r>
              <a:rPr lang="es-ES" baseline="0" dirty="0" err="1"/>
              <a:t>momment</a:t>
            </a:r>
            <a:r>
              <a:rPr lang="es-ES" baseline="0" dirty="0"/>
              <a:t>.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important</a:t>
            </a:r>
            <a:r>
              <a:rPr lang="es-ES" baseline="0" dirty="0"/>
              <a:t> to </a:t>
            </a:r>
            <a:r>
              <a:rPr lang="es-ES" baseline="0" dirty="0" err="1"/>
              <a:t>mention</a:t>
            </a:r>
            <a:r>
              <a:rPr lang="es-ES" baseline="0" dirty="0"/>
              <a:t> </a:t>
            </a:r>
            <a:r>
              <a:rPr lang="es-ES" baseline="0" dirty="0" err="1"/>
              <a:t>that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whole</a:t>
            </a:r>
            <a:r>
              <a:rPr lang="es-ES" baseline="0" dirty="0"/>
              <a:t> surge </a:t>
            </a:r>
            <a:r>
              <a:rPr lang="es-ES" baseline="0" dirty="0" err="1"/>
              <a:t>system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currently</a:t>
            </a:r>
            <a:r>
              <a:rPr lang="es-ES" baseline="0" dirty="0"/>
              <a:t> </a:t>
            </a:r>
            <a:r>
              <a:rPr lang="es-ES" baseline="0" dirty="0" err="1"/>
              <a:t>under</a:t>
            </a:r>
            <a:r>
              <a:rPr lang="es-ES" baseline="0" dirty="0"/>
              <a:t> </a:t>
            </a:r>
            <a:r>
              <a:rPr lang="es-ES" baseline="0" dirty="0" err="1"/>
              <a:t>revision</a:t>
            </a:r>
            <a:r>
              <a:rPr lang="es-ES" baseline="0" dirty="0"/>
              <a:t> and </a:t>
            </a:r>
            <a:r>
              <a:rPr lang="es-ES" baseline="0" dirty="0" err="1"/>
              <a:t>changes</a:t>
            </a:r>
            <a:r>
              <a:rPr lang="es-ES" baseline="0" dirty="0"/>
              <a:t> as </a:t>
            </a:r>
            <a:r>
              <a:rPr lang="es-ES" baseline="0" dirty="0" err="1"/>
              <a:t>part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“</a:t>
            </a:r>
            <a:r>
              <a:rPr lang="es-ES" baseline="0" dirty="0" err="1"/>
              <a:t>Surger</a:t>
            </a:r>
            <a:r>
              <a:rPr lang="es-ES" baseline="0" dirty="0"/>
              <a:t> </a:t>
            </a:r>
            <a:r>
              <a:rPr lang="es-ES" baseline="0" dirty="0" err="1"/>
              <a:t>Optimazation</a:t>
            </a:r>
            <a:r>
              <a:rPr lang="es-ES" baseline="0" dirty="0"/>
              <a:t>” </a:t>
            </a:r>
            <a:r>
              <a:rPr lang="es-ES" baseline="0" dirty="0" err="1"/>
              <a:t>process</a:t>
            </a:r>
            <a:r>
              <a:rPr lang="es-ES" baseline="0" dirty="0"/>
              <a:t>, </a:t>
            </a:r>
            <a:r>
              <a:rPr lang="es-ES" baseline="0" dirty="0" err="1"/>
              <a:t>which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expected</a:t>
            </a:r>
            <a:r>
              <a:rPr lang="es-ES" baseline="0" dirty="0"/>
              <a:t> to be </a:t>
            </a:r>
            <a:r>
              <a:rPr lang="es-ES" baseline="0" dirty="0" err="1"/>
              <a:t>implemented</a:t>
            </a:r>
            <a:r>
              <a:rPr lang="es-ES" baseline="0" dirty="0"/>
              <a:t> </a:t>
            </a:r>
            <a:r>
              <a:rPr lang="es-ES" baseline="0" dirty="0" err="1"/>
              <a:t>over</a:t>
            </a:r>
            <a:r>
              <a:rPr lang="es-ES" baseline="0" dirty="0"/>
              <a:t> a </a:t>
            </a:r>
            <a:r>
              <a:rPr lang="es-ES" baseline="0" dirty="0" err="1"/>
              <a:t>period</a:t>
            </a:r>
            <a:r>
              <a:rPr lang="es-ES" baseline="0" dirty="0"/>
              <a:t> of </a:t>
            </a:r>
            <a:r>
              <a:rPr lang="es-ES" baseline="0" dirty="0" err="1"/>
              <a:t>three</a:t>
            </a:r>
            <a:r>
              <a:rPr lang="es-ES" baseline="0" dirty="0"/>
              <a:t> </a:t>
            </a:r>
            <a:r>
              <a:rPr lang="es-ES" baseline="0" dirty="0" err="1"/>
              <a:t>years</a:t>
            </a:r>
            <a:r>
              <a:rPr lang="es-ES" baseline="0" dirty="0"/>
              <a:t>, 2017-2020.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6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0304"/>
            <a:ext cx="9144000" cy="59650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454122" cy="88291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940152" y="180765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INTERNATIONAL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FEDERATION OF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CROSS 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CRESCENT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SOCIETIES</a:t>
            </a:r>
            <a:endParaRPr lang="fr-FR" sz="1800" baseline="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940152" y="4708301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190 National</a:t>
            </a:r>
          </a:p>
          <a:p>
            <a:pPr rtl="0"/>
            <a:r>
              <a:rPr lang="en-GB" sz="1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Cross and</a:t>
            </a:r>
          </a:p>
          <a:p>
            <a:pPr rtl="0"/>
            <a:r>
              <a:rPr lang="en-GB" sz="1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Crescent Societies</a:t>
            </a:r>
          </a:p>
          <a:p>
            <a:pPr rtl="0"/>
            <a:endParaRPr lang="en-GB" sz="1400" b="1" i="0" u="none" strike="noStrike" kern="1200" baseline="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rtl="0"/>
            <a:r>
              <a:rPr lang="en-GB" sz="1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Leaving</a:t>
            </a:r>
          </a:p>
          <a:p>
            <a:pPr rtl="0"/>
            <a:r>
              <a:rPr lang="en-GB" sz="1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no one behind.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6309320"/>
            <a:ext cx="86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1" u="none" strike="noStrike" kern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rPr>
              <a:t>July 2017 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279629" y="633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6864773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323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81862" y="190885"/>
            <a:ext cx="8780277" cy="648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323F"/>
              </a:solidFill>
            </a:endParaRPr>
          </a:p>
        </p:txBody>
      </p: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5399931"/>
            <a:ext cx="2433619" cy="78943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9552" y="3933056"/>
            <a:ext cx="4572000" cy="153888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rtl="0"/>
            <a:r>
              <a:rPr lang="en-GB" sz="1000" b="1" i="0" u="none" strike="noStrike" kern="1200" baseline="0" dirty="0">
                <a:solidFill>
                  <a:srgbClr val="F7323F"/>
                </a:solidFill>
                <a:latin typeface="Arial" charset="0"/>
                <a:ea typeface="+mn-ea"/>
                <a:cs typeface="Arial" charset="0"/>
              </a:rPr>
              <a:t>International Federation of </a:t>
            </a:r>
            <a:br>
              <a:rPr lang="en-GB" sz="1000" b="1" i="0" u="none" strike="noStrike" kern="1200" baseline="0" dirty="0">
                <a:solidFill>
                  <a:srgbClr val="F7323F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000" b="1" i="0" u="none" strike="noStrike" kern="1200" baseline="0" dirty="0">
                <a:solidFill>
                  <a:srgbClr val="F7323F"/>
                </a:solidFill>
                <a:latin typeface="Arial" charset="0"/>
                <a:ea typeface="+mn-ea"/>
                <a:cs typeface="Arial" charset="0"/>
              </a:rPr>
              <a:t>Red Cross and Red Crescent Societies</a:t>
            </a:r>
          </a:p>
          <a:p>
            <a:pPr rtl="0"/>
            <a:endParaRPr lang="en-US" sz="10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rtl="0"/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P.O. Box 303</a:t>
            </a:r>
          </a:p>
          <a:p>
            <a:pPr rtl="0"/>
            <a:r>
              <a:rPr lang="it-IT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CH-1211 Geneva 19</a:t>
            </a:r>
          </a:p>
          <a:p>
            <a:pPr rtl="0"/>
            <a:r>
              <a:rPr lang="it-IT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Switzerland</a:t>
            </a:r>
            <a:endParaRPr lang="it-IT" sz="10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rtl="0"/>
            <a:r>
              <a:rPr lang="it-IT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Telephone: +41 22 730 4222</a:t>
            </a:r>
          </a:p>
          <a:p>
            <a:pPr rtl="0"/>
            <a:r>
              <a:rPr lang="cs-CZ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Telefax: +41 22 733 0395</a:t>
            </a:r>
          </a:p>
          <a:p>
            <a:pPr rtl="0"/>
            <a:r>
              <a:rPr lang="cs-CZ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E-mail: </a:t>
            </a:r>
            <a:r>
              <a:rPr lang="cs-CZ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secretariat@ifrc.org</a:t>
            </a:r>
            <a:endParaRPr lang="cs-CZ" sz="10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rtl="0"/>
            <a:r>
              <a:rPr lang="cs-CZ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Web </a:t>
            </a:r>
            <a:r>
              <a:rPr lang="cs-CZ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site</a:t>
            </a:r>
            <a:r>
              <a:rPr lang="cs-CZ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cs-CZ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www.ifrc.org</a:t>
            </a:r>
            <a:endParaRPr lang="cs-CZ" sz="10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39552" y="404664"/>
            <a:ext cx="4572000" cy="25237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rtl="0"/>
            <a:r>
              <a:rPr lang="en-US" sz="2800" b="1" i="0" u="none" strike="noStrike" kern="1200" baseline="0" dirty="0">
                <a:solidFill>
                  <a:srgbClr val="F7323F"/>
                </a:solidFill>
                <a:latin typeface="Arial" charset="0"/>
                <a:ea typeface="+mn-ea"/>
                <a:cs typeface="Arial" charset="0"/>
              </a:rPr>
              <a:t>GET INVOLVED</a:t>
            </a:r>
          </a:p>
          <a:p>
            <a:pPr rtl="0">
              <a:spcBef>
                <a:spcPts val="1200"/>
              </a:spcBef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There are many ways of becoming a part 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of the world’s largest humanitarian network 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– volunteer, donate, join us in partnership, 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 share our appeals and stories on social media. Find out more about IFRC, and learn how to contact your National Red Cross 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 Red Crescent Society, at </a:t>
            </a:r>
            <a:r>
              <a:rPr lang="en-US" sz="1800" b="0" i="0" u="sng" strike="noStrike" kern="1200" baseline="0" dirty="0" err="1">
                <a:solidFill>
                  <a:srgbClr val="F7323F"/>
                </a:solidFill>
                <a:latin typeface="Arial" charset="0"/>
                <a:ea typeface="+mn-ea"/>
                <a:cs typeface="Arial" charset="0"/>
              </a:rPr>
              <a:t>www.ifrc.org</a:t>
            </a:r>
            <a:endParaRPr lang="en-US" sz="1800" b="0" i="0" u="sng" strike="noStrike" kern="1200" baseline="0" dirty="0">
              <a:solidFill>
                <a:srgbClr val="F7323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Image 7" descr="Social_media_icon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045291"/>
            <a:ext cx="2016224" cy="336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9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31" r:id="rId6"/>
    <p:sldLayoutId id="214748373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hWPWBgVbSHk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4437112"/>
            <a:ext cx="41044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WE ARE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3" y="203046"/>
            <a:ext cx="8928992" cy="6624736"/>
          </a:xfrm>
          <a:prstGeom prst="rect">
            <a:avLst/>
          </a:prstGeom>
          <a:solidFill>
            <a:srgbClr val="E81E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383868" y="2240868"/>
            <a:ext cx="2484276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5"/>
          <p:cNvSpPr txBox="1"/>
          <p:nvPr/>
        </p:nvSpPr>
        <p:spPr>
          <a:xfrm>
            <a:off x="3383868" y="1905000"/>
            <a:ext cx="2484276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3600" b="1" dirty="0">
              <a:solidFill>
                <a:srgbClr val="F72431"/>
              </a:solidFill>
            </a:endParaRPr>
          </a:p>
          <a:p>
            <a:pPr algn="ctr"/>
            <a:r>
              <a:rPr lang="en-US" sz="3600" b="1" dirty="0">
                <a:solidFill>
                  <a:srgbClr val="F72431"/>
                </a:solidFill>
              </a:rPr>
              <a:t>II.</a:t>
            </a:r>
          </a:p>
          <a:p>
            <a:pPr algn="ctr"/>
            <a:r>
              <a:rPr lang="en-US" sz="2000" b="1" dirty="0">
                <a:solidFill>
                  <a:srgbClr val="F72431"/>
                </a:solidFill>
              </a:rPr>
              <a:t>IFRC</a:t>
            </a:r>
          </a:p>
          <a:p>
            <a:pPr algn="ctr"/>
            <a:r>
              <a:rPr lang="en-US" sz="2000" b="1" dirty="0">
                <a:solidFill>
                  <a:srgbClr val="F72431"/>
                </a:solidFill>
              </a:rPr>
              <a:t>EMERGENCY RESPONSE FRAMEWORK</a:t>
            </a:r>
          </a:p>
        </p:txBody>
      </p:sp>
    </p:spTree>
    <p:extLst>
      <p:ext uri="{BB962C8B-B14F-4D97-AF65-F5344CB8AC3E}">
        <p14:creationId xmlns:p14="http://schemas.microsoft.com/office/powerpoint/2010/main" val="92579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7584" y="119675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is the IFRC Emergency Response Framework?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3608" y="2887682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/>
              <a:t>This Emergency Response Framework describes clear roles and responsibilities across all levels of the IFRC secretariat, to support timely, predictable and accountable emergency response decision making. </a:t>
            </a:r>
          </a:p>
          <a:p>
            <a:pPr lvl="0" algn="ctr"/>
            <a:endParaRPr lang="en-GB" sz="2800" dirty="0"/>
          </a:p>
          <a:p>
            <a:pPr lvl="0" algn="ctr"/>
            <a:r>
              <a:rPr lang="en-GB" sz="2400" i="1" dirty="0"/>
              <a:t>Approved  by SG, 2</a:t>
            </a:r>
            <a:r>
              <a:rPr lang="en-GB" sz="2400" i="1" baseline="30000" dirty="0"/>
              <a:t>nd</a:t>
            </a:r>
            <a:r>
              <a:rPr lang="en-GB" sz="2400" i="1" dirty="0"/>
              <a:t> June 2017 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4393501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80920" cy="1143000"/>
          </a:xfrm>
        </p:spPr>
        <p:txBody>
          <a:bodyPr/>
          <a:lstStyle/>
          <a:p>
            <a:r>
              <a:rPr lang="en-GB" dirty="0"/>
              <a:t>Main content of the Response Framework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2216770"/>
            <a:ext cx="4032448" cy="485455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GB" sz="8000" dirty="0"/>
              <a:t>A. Principles underpinning the Framework </a:t>
            </a:r>
          </a:p>
          <a:p>
            <a:pPr marL="457200" lvl="0" indent="-457200">
              <a:buAutoNum type="alphaUcPeriod"/>
            </a:pPr>
            <a:endParaRPr lang="en-GB" sz="8000" dirty="0"/>
          </a:p>
          <a:p>
            <a:pPr marL="0" lvl="0" indent="0">
              <a:buNone/>
            </a:pPr>
            <a:r>
              <a:rPr lang="en-GB" sz="8000" dirty="0"/>
              <a:t>B. IFRC approach to operational response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Accountability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Human Resources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Lessons learning and knowledge management</a:t>
            </a:r>
          </a:p>
          <a:p>
            <a:pPr marL="95250" indent="0">
              <a:buNone/>
            </a:pPr>
            <a:r>
              <a:rPr lang="en-GB" sz="8600" dirty="0"/>
              <a:t>C. Operational Response Framework</a:t>
            </a:r>
            <a:endParaRPr lang="es-ES_tradnl" sz="8400" dirty="0"/>
          </a:p>
          <a:p>
            <a:pPr marL="449263" lvl="2" indent="0">
              <a:buNone/>
            </a:pPr>
            <a:r>
              <a:rPr lang="en-GB" sz="8000" dirty="0"/>
              <a:t>Key roles and Responsibilities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Disaster Categorisation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Taskforce Model</a:t>
            </a:r>
            <a:endParaRPr lang="es-ES_tradnl" sz="8000" dirty="0"/>
          </a:p>
          <a:p>
            <a:pPr marL="449263" lvl="2" indent="0">
              <a:buNone/>
            </a:pPr>
            <a:r>
              <a:rPr lang="en-GB" sz="8000" dirty="0"/>
              <a:t>Emergency Funding</a:t>
            </a:r>
            <a:endParaRPr lang="es-ES_tradnl" sz="8000" dirty="0"/>
          </a:p>
          <a:p>
            <a:r>
              <a:rPr lang="en-GB" sz="2400" dirty="0"/>
              <a:t> </a:t>
            </a:r>
            <a:endParaRPr lang="es-ES_tradnl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148064" y="2216770"/>
            <a:ext cx="37444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Annexes:</a:t>
            </a:r>
          </a:p>
          <a:p>
            <a:endParaRPr lang="es-ES_tradnl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2400" dirty="0"/>
              <a:t>RACI table</a:t>
            </a:r>
            <a:endParaRPr lang="es-ES_tradnl" sz="2400" dirty="0"/>
          </a:p>
          <a:p>
            <a:pPr marL="285750" lvl="0" indent="-285750">
              <a:buFont typeface="Arial" charset="0"/>
              <a:buChar char="•"/>
            </a:pPr>
            <a:r>
              <a:rPr lang="en-GB" sz="2400" dirty="0"/>
              <a:t>Emergency Task Force Model</a:t>
            </a:r>
            <a:endParaRPr lang="es-ES_tradnl" sz="2400" dirty="0"/>
          </a:p>
          <a:p>
            <a:pPr marL="285750" lvl="0" indent="-285750">
              <a:buFont typeface="Arial" charset="0"/>
              <a:buChar char="•"/>
            </a:pPr>
            <a:r>
              <a:rPr lang="en-GB" sz="2400" dirty="0"/>
              <a:t>Table of detailed roles and Responsibilities</a:t>
            </a:r>
            <a:endParaRPr lang="es-ES_tradnl" sz="2400" dirty="0"/>
          </a:p>
          <a:p>
            <a:pPr marL="285750" lvl="0" indent="-285750">
              <a:buFont typeface="Arial" charset="0"/>
              <a:buChar char="•"/>
            </a:pPr>
            <a:r>
              <a:rPr lang="en-GB" sz="2400" dirty="0"/>
              <a:t>Draft </a:t>
            </a:r>
            <a:r>
              <a:rPr lang="en-GB" sz="2400" dirty="0" err="1"/>
              <a:t>SoPs</a:t>
            </a:r>
            <a:endParaRPr lang="es-ES_tradnl" sz="2400" dirty="0"/>
          </a:p>
          <a:p>
            <a:pPr marL="285750" lvl="0" indent="-285750">
              <a:buFont typeface="Arial" charset="0"/>
              <a:buChar char="•"/>
            </a:pPr>
            <a:r>
              <a:rPr lang="en-GB" sz="2400" dirty="0"/>
              <a:t>Disaster and Crisis Categorisation</a:t>
            </a:r>
            <a:endParaRPr lang="es-ES_tradnl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IFRC Emergency Response Framework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080940"/>
            <a:ext cx="7776864" cy="4191000"/>
          </a:xfrm>
        </p:spPr>
        <p:txBody>
          <a:bodyPr>
            <a:normAutofit lnSpcReduction="10000"/>
          </a:bodyPr>
          <a:lstStyle/>
          <a:p>
            <a:pPr lvl="0"/>
            <a:endParaRPr lang="es-ES" dirty="0"/>
          </a:p>
          <a:p>
            <a:pPr lvl="0"/>
            <a:r>
              <a:rPr lang="en-GB" dirty="0"/>
              <a:t>Provide an </a:t>
            </a:r>
            <a:r>
              <a:rPr lang="en-GB" dirty="0">
                <a:solidFill>
                  <a:srgbClr val="FF0000"/>
                </a:solidFill>
              </a:rPr>
              <a:t>articulated framework</a:t>
            </a:r>
            <a:r>
              <a:rPr lang="en-GB" dirty="0"/>
              <a:t>, to deliver faster, more streamlined, and empowered decision making in emergency response situations.</a:t>
            </a:r>
          </a:p>
          <a:p>
            <a:pPr lvl="0"/>
            <a:endParaRPr lang="es-ES_tradnl" dirty="0"/>
          </a:p>
          <a:p>
            <a:pPr lvl="0"/>
            <a:r>
              <a:rPr lang="en-GB" dirty="0"/>
              <a:t>Support a level of </a:t>
            </a:r>
            <a:r>
              <a:rPr lang="en-GB" dirty="0">
                <a:solidFill>
                  <a:srgbClr val="FF0000"/>
                </a:solidFill>
              </a:rPr>
              <a:t>consistency and coherence </a:t>
            </a:r>
            <a:r>
              <a:rPr lang="en-GB" dirty="0"/>
              <a:t>across the working modalities, capacities and resources of Geneva and the Regional Offices (ROs) to address the current culture of competition and duplication.</a:t>
            </a:r>
            <a:endParaRPr lang="es-ES_tradnl" dirty="0"/>
          </a:p>
          <a:p>
            <a:pPr lvl="0"/>
            <a:endParaRPr lang="en-GB" dirty="0"/>
          </a:p>
          <a:p>
            <a:pPr lvl="0"/>
            <a:r>
              <a:rPr lang="en-GB" dirty="0"/>
              <a:t>Underpin an increased </a:t>
            </a:r>
            <a:r>
              <a:rPr lang="en-GB" dirty="0">
                <a:solidFill>
                  <a:srgbClr val="FF0000"/>
                </a:solidFill>
              </a:rPr>
              <a:t>commitment to accountability </a:t>
            </a:r>
            <a:r>
              <a:rPr lang="en-GB" dirty="0"/>
              <a:t>for operational decision making and service delivery.</a:t>
            </a:r>
            <a:endParaRPr lang="es-ES_trad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5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IFRC criteria to determine the disaster category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4"/>
            <a:ext cx="8280920" cy="43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6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539552" y="260648"/>
          <a:ext cx="8208913" cy="61207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0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RCRC Response Factors</a:t>
                      </a:r>
                      <a:endParaRPr lang="es-ES_tradnl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1.No. of targeted population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Less than 50,000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50,000 to 500, 000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More than 500,000</a:t>
                      </a:r>
                      <a:endParaRPr lang="es-ES_tradnl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7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 Financial resources required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DREF</a:t>
                      </a:r>
                      <a:endParaRPr lang="es-ES_tradnl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International Appeal &lt; 3 million CHF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DREF of 250,000 – 500,000</a:t>
                      </a:r>
                      <a:endParaRPr lang="es-ES_tradnl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International Appeal between 3-20 million CHF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DREF of &gt;500,000</a:t>
                      </a:r>
                      <a:endParaRPr lang="es-ES_tradnl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International Appeal &gt;20 million CHF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 Level of PNS involvement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 country PNS engaged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~5 to ~10 international PNS engaged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&gt;10 international PNS engaged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 Involvement of surge capacity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IFRC Secretariat support from the Country, Region or Zone (e.g. RDRTs), with limited Global DR tools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IFRC Secretariat support with requirement for Regional, Zonal and  Global surge capacity including </a:t>
                      </a:r>
                      <a:r>
                        <a:rPr lang="en-GB" sz="1800" dirty="0" err="1">
                          <a:effectLst/>
                        </a:rPr>
                        <a:t>HEOps</a:t>
                      </a:r>
                      <a:r>
                        <a:rPr lang="en-GB" sz="1800" dirty="0">
                          <a:effectLst/>
                        </a:rPr>
                        <a:t>, or FACT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full Global DR system is deployed (DREF, EA, RDRT, </a:t>
                      </a:r>
                      <a:r>
                        <a:rPr lang="en-GB" sz="1800" dirty="0" err="1">
                          <a:effectLst/>
                        </a:rPr>
                        <a:t>HEOps</a:t>
                      </a:r>
                      <a:r>
                        <a:rPr lang="en-GB" sz="1800" dirty="0">
                          <a:effectLst/>
                        </a:rPr>
                        <a:t>, FACT. ERUs)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915521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IFRC decentralised structures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09800"/>
            <a:ext cx="8758990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80920" cy="1143000"/>
          </a:xfrm>
        </p:spPr>
        <p:txBody>
          <a:bodyPr/>
          <a:lstStyle/>
          <a:p>
            <a:r>
              <a:rPr lang="es-ES" dirty="0" err="1"/>
              <a:t>Overall</a:t>
            </a:r>
            <a:r>
              <a:rPr lang="es-ES" dirty="0"/>
              <a:t> Roles and </a:t>
            </a:r>
            <a:r>
              <a:rPr lang="es-ES" dirty="0" err="1"/>
              <a:t>Responsibilities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s-ES" dirty="0"/>
              <a:t>(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levels</a:t>
            </a:r>
            <a:r>
              <a:rPr lang="es-ES" dirty="0"/>
              <a:t>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NSs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 are the lead actors in preparing for and responding to emergencies. 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Country offices or country cluster support teams (CO/CCST)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 take the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primary</a:t>
            </a: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role in supporting the NS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The Head of the CO/CCST is responsible for the overall delivery of the appropriate support to the NS.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Regional Offices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 accountable for the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direction and quality of emergency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response operations within their region,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take the lead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in setting and maintaining the overall strategic direction, </a:t>
            </a:r>
            <a:r>
              <a:rPr lang="en-GB" dirty="0"/>
              <a:t>and ensures that the needed support is in place.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3895" algn="just"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Geneva secretariat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 provide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overarching strategic direction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 ensure global coherence, </a:t>
            </a:r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</a:rPr>
              <a:t>compliance with global policies / standards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and to provide technical expertise or advice and surge capacity or funds (DREF) as required.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4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17240"/>
            <a:ext cx="9036496" cy="1143000"/>
          </a:xfrm>
        </p:spPr>
        <p:txBody>
          <a:bodyPr/>
          <a:lstStyle/>
          <a:p>
            <a:r>
              <a:rPr lang="es-ES" sz="2400" dirty="0"/>
              <a:t>Roles &amp; </a:t>
            </a:r>
            <a:r>
              <a:rPr lang="en-GB" sz="2400" dirty="0"/>
              <a:t>Responsibilities</a:t>
            </a:r>
            <a:r>
              <a:rPr lang="es-ES" sz="2400" dirty="0"/>
              <a:t>: </a:t>
            </a:r>
            <a:r>
              <a:rPr lang="es-ES" sz="2400" dirty="0" err="1"/>
              <a:t>Emergency</a:t>
            </a:r>
            <a:r>
              <a:rPr lang="es-ES" sz="2400" dirty="0"/>
              <a:t> Response Framework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94920"/>
              </p:ext>
            </p:extLst>
          </p:nvPr>
        </p:nvGraphicFramePr>
        <p:xfrm>
          <a:off x="389656" y="2618657"/>
          <a:ext cx="8004645" cy="3939617"/>
        </p:xfrm>
        <a:graphic>
          <a:graphicData uri="http://schemas.openxmlformats.org/drawingml/2006/table">
            <a:tbl>
              <a:tblPr firstRow="1" firstCol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188868807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2071973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29119356"/>
                    </a:ext>
                  </a:extLst>
                </a:gridCol>
                <a:gridCol w="659829">
                  <a:extLst>
                    <a:ext uri="{9D8B030D-6E8A-4147-A177-3AD203B41FA5}">
                      <a16:colId xmlns:a16="http://schemas.microsoft.com/office/drawing/2014/main" val="2465320954"/>
                    </a:ext>
                  </a:extLst>
                </a:gridCol>
              </a:tblGrid>
              <a:tr h="28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DURING AN EMERGENCY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45902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On-going support to NS to deliver operational response (as per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conting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plan)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4501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Coordination of in-country IFRC resources and assets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93568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Setting and guiding operational strategy for emergency response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38326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Identifying needs and priorities for support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21414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Emergency Appeals - preparing and implementing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61863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 quality assurance to ensure best practice response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33320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Ensuring compliance with global standards and best practice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20963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Accessing DREF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77946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Preparing and launching an EA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64677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Deploying regional surge capacity (RDRT)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98866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Deploying and coordinating global surge capacity (FACT, ERU,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HEOps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57316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Mobilise Emergency Shelter Cluster resources as necessary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5520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Mobilising financial resources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216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74868"/>
              </p:ext>
            </p:extLst>
          </p:nvPr>
        </p:nvGraphicFramePr>
        <p:xfrm>
          <a:off x="377930" y="2189139"/>
          <a:ext cx="8004645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6270576">
                  <a:extLst>
                    <a:ext uri="{9D8B030D-6E8A-4147-A177-3AD203B41FA5}">
                      <a16:colId xmlns:a16="http://schemas.microsoft.com/office/drawing/2014/main" val="31771888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8544934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06703791"/>
                    </a:ext>
                  </a:extLst>
                </a:gridCol>
                <a:gridCol w="653949">
                  <a:extLst>
                    <a:ext uri="{9D8B030D-6E8A-4147-A177-3AD203B41FA5}">
                      <a16:colId xmlns:a16="http://schemas.microsoft.com/office/drawing/2014/main" val="681281164"/>
                    </a:ext>
                  </a:extLst>
                </a:gridCol>
              </a:tblGrid>
              <a:tr h="36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OPERATIONAL RESPONSE FRAMEWORK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CO/CCO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GVA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33408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8532"/>
            <a:ext cx="9144000" cy="5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69" y="552158"/>
            <a:ext cx="8280920" cy="1143000"/>
          </a:xfrm>
        </p:spPr>
        <p:txBody>
          <a:bodyPr/>
          <a:lstStyle/>
          <a:p>
            <a:r>
              <a:rPr lang="es-ES" dirty="0"/>
              <a:t>Roles &amp; </a:t>
            </a:r>
            <a:r>
              <a:rPr lang="en-GB" dirty="0"/>
              <a:t>Responsibilities</a:t>
            </a:r>
            <a:r>
              <a:rPr lang="es-ES" dirty="0"/>
              <a:t>: Response Framework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45808"/>
              </p:ext>
            </p:extLst>
          </p:nvPr>
        </p:nvGraphicFramePr>
        <p:xfrm>
          <a:off x="395536" y="2924944"/>
          <a:ext cx="8004645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61509631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75243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93749298"/>
                    </a:ext>
                  </a:extLst>
                </a:gridCol>
                <a:gridCol w="659829">
                  <a:extLst>
                    <a:ext uri="{9D8B030D-6E8A-4147-A177-3AD203B41FA5}">
                      <a16:colId xmlns:a16="http://schemas.microsoft.com/office/drawing/2014/main" val="2002248226"/>
                    </a:ext>
                  </a:extLst>
                </a:gridCol>
              </a:tblGrid>
              <a:tr h="170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Providing data analysis and IM support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32229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 logistics services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00423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Posting reports and operations updates for partners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81574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Writing and disseminating communications (media, key messages etc.)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1992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 up monitoring systems and provide management reports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57520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 up all financial systems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20563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 up Movement coordination systems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36532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Engaging with external and inter-agency co-ordination mechanisms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71291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advice / guidance to country office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4312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advice / guidance to regional office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99919"/>
                  </a:ext>
                </a:extLst>
              </a:tr>
              <a:tr h="15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Commissioning and managing Real Time Evaluations (RTEs),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674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16980"/>
              </p:ext>
            </p:extLst>
          </p:nvPr>
        </p:nvGraphicFramePr>
        <p:xfrm>
          <a:off x="386824" y="2498224"/>
          <a:ext cx="8004645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6270576">
                  <a:extLst>
                    <a:ext uri="{9D8B030D-6E8A-4147-A177-3AD203B41FA5}">
                      <a16:colId xmlns:a16="http://schemas.microsoft.com/office/drawing/2014/main" val="31771888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8544934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06703791"/>
                    </a:ext>
                  </a:extLst>
                </a:gridCol>
                <a:gridCol w="653949">
                  <a:extLst>
                    <a:ext uri="{9D8B030D-6E8A-4147-A177-3AD203B41FA5}">
                      <a16:colId xmlns:a16="http://schemas.microsoft.com/office/drawing/2014/main" val="681281164"/>
                    </a:ext>
                  </a:extLst>
                </a:gridCol>
              </a:tblGrid>
              <a:tr h="36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OPERATIONAL RESPONSE FRAMEWORK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CO/CCO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GVA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3340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" y="1695158"/>
            <a:ext cx="9144000" cy="5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Session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2133600"/>
            <a:ext cx="768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F1C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Cross/ Red Crescent Movement architecture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CF1C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managing operations: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581" dirty="0">
                <a:solidFill>
                  <a:srgbClr val="CF1C21"/>
                </a:solidFill>
                <a:latin typeface="+mn-lt"/>
                <a:cs typeface="+mn-cs"/>
              </a:rPr>
              <a:t>Legal, t</a:t>
            </a:r>
            <a:r>
              <a:rPr kumimoji="0" lang="en-GB" sz="2581" b="0" i="0" u="none" strike="noStrike" kern="1200" cap="none" spc="0" normalizeH="0" noProof="0" dirty="0">
                <a:ln>
                  <a:noFill/>
                </a:ln>
                <a:solidFill>
                  <a:srgbClr val="CF1C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Emergency Response Framework,</a:t>
            </a:r>
            <a:r>
              <a:rPr lang="en-GB" sz="2581" dirty="0">
                <a:solidFill>
                  <a:srgbClr val="CF1C21"/>
                </a:solidFill>
                <a:latin typeface="+mn-lt"/>
                <a:cs typeface="+mn-cs"/>
              </a:rPr>
              <a:t> Surge Tools and Operational Structure. </a:t>
            </a:r>
            <a:endParaRPr kumimoji="0" lang="en-GB" sz="2581" b="0" i="0" u="none" strike="noStrike" kern="1200" cap="none" spc="0" normalizeH="0" baseline="0" noProof="0" dirty="0">
              <a:ln>
                <a:noFill/>
              </a:ln>
              <a:solidFill>
                <a:srgbClr val="CF1C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F1C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(90 minutes)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62000" y="42672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/>
              <a:t>This session explores the cooperation roles and interactions among the different components of the RC/ RC Movement in relation to emergency operations, with a particular focus on the legal foundations, Emergency Response Framework, disaster response mechanisms, surge capacity tools and operational structure. </a:t>
            </a:r>
            <a:endParaRPr lang="es-ES_tradnl" sz="2000" dirty="0"/>
          </a:p>
          <a:p>
            <a:pPr marL="0" indent="0" algn="ctr">
              <a:buNone/>
            </a:pPr>
            <a:endParaRPr lang="es-N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144000" cy="59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76057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4437112"/>
            <a:ext cx="41044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WE ARE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3" y="203046"/>
            <a:ext cx="8928992" cy="6624736"/>
          </a:xfrm>
          <a:prstGeom prst="rect">
            <a:avLst/>
          </a:prstGeom>
          <a:solidFill>
            <a:srgbClr val="E81E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383868" y="2240868"/>
            <a:ext cx="2484276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5"/>
          <p:cNvSpPr txBox="1"/>
          <p:nvPr/>
        </p:nvSpPr>
        <p:spPr>
          <a:xfrm>
            <a:off x="3401870" y="2446552"/>
            <a:ext cx="248427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3600" b="1" dirty="0">
              <a:solidFill>
                <a:srgbClr val="F72431"/>
              </a:solidFill>
            </a:endParaRPr>
          </a:p>
          <a:p>
            <a:pPr algn="ctr"/>
            <a:r>
              <a:rPr lang="en-US" sz="3600" b="1" dirty="0">
                <a:solidFill>
                  <a:srgbClr val="F72431"/>
                </a:solidFill>
              </a:rPr>
              <a:t>III.</a:t>
            </a:r>
          </a:p>
          <a:p>
            <a:pPr algn="ctr"/>
            <a:r>
              <a:rPr lang="en-US" sz="2000" b="1" dirty="0">
                <a:solidFill>
                  <a:srgbClr val="F72431"/>
                </a:solidFill>
              </a:rPr>
              <a:t>SURGE TOOLS</a:t>
            </a:r>
          </a:p>
        </p:txBody>
      </p:sp>
    </p:spTree>
    <p:extLst>
      <p:ext uri="{BB962C8B-B14F-4D97-AF65-F5344CB8AC3E}">
        <p14:creationId xmlns:p14="http://schemas.microsoft.com/office/powerpoint/2010/main" val="158606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80920" cy="1143000"/>
          </a:xfrm>
        </p:spPr>
        <p:txBody>
          <a:bodyPr/>
          <a:lstStyle/>
          <a:p>
            <a:r>
              <a:rPr lang="en-GB" sz="2800" dirty="0"/>
              <a:t>IFRC </a:t>
            </a:r>
            <a:r>
              <a:rPr lang="en-GB" sz="2800" dirty="0">
                <a:solidFill>
                  <a:srgbClr val="FF0000"/>
                </a:solidFill>
              </a:rPr>
              <a:t>Global </a:t>
            </a:r>
            <a:r>
              <a:rPr lang="en-GB" sz="2800" dirty="0"/>
              <a:t>Disaster Response </a:t>
            </a:r>
            <a:r>
              <a:rPr lang="en-GB" sz="2800" dirty="0">
                <a:solidFill>
                  <a:srgbClr val="FF0000"/>
                </a:solidFill>
              </a:rPr>
              <a:t>Tools</a:t>
            </a:r>
            <a:endParaRPr lang="fr-FR" sz="1400" dirty="0">
              <a:solidFill>
                <a:srgbClr val="F73226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60" y="4806280"/>
            <a:ext cx="25013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960" y="2298476"/>
            <a:ext cx="1994389" cy="236378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NDRT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RDRT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HEOps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4448" y="2286000"/>
            <a:ext cx="2061796" cy="1440160"/>
          </a:xfrm>
          <a:prstGeom prst="rect">
            <a:avLst/>
          </a:prstGeom>
          <a:solidFill>
            <a:srgbClr val="0FC8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Funding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DREF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</a:t>
            </a:r>
          </a:p>
        </p:txBody>
      </p:sp>
      <p:cxnSp>
        <p:nvCxnSpPr>
          <p:cNvPr id="11" name="AutoShape 6"/>
          <p:cNvCxnSpPr>
            <a:cxnSpLocks noChangeShapeType="1"/>
            <a:stCxn id="15" idx="0"/>
            <a:endCxn id="10" idx="0"/>
          </p:cNvCxnSpPr>
          <p:nvPr/>
        </p:nvCxnSpPr>
        <p:spPr bwMode="auto">
          <a:xfrm rot="5400000" flipH="1" flipV="1">
            <a:off x="4409209" y="1069864"/>
            <a:ext cx="12700" cy="2432273"/>
          </a:xfrm>
          <a:prstGeom prst="curvedConnector3">
            <a:avLst>
              <a:gd name="adj1" fmla="val 1800000"/>
            </a:avLst>
          </a:prstGeom>
          <a:noFill/>
          <a:ln w="63500">
            <a:noFill/>
            <a:round/>
            <a:headEnd/>
            <a:tailEnd type="triangle" w="med" len="med"/>
          </a:ln>
          <a:effectLst/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98704" y="2286000"/>
            <a:ext cx="2117787" cy="151216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Management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DMIS/Go Platform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400" y="3726160"/>
            <a:ext cx="1769136" cy="93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4549" y="4608445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62200" y="2286000"/>
            <a:ext cx="1661746" cy="208823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Monotype Sorts" pitchFamily="2" charset="2"/>
              <a:buNone/>
            </a:pPr>
            <a:endParaRPr lang="en-GB" sz="7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Equipment 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endParaRPr lang="en-GB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338" indent="-160338" algn="ctr" defTabSz="396875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ERUs	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0552" y="5382344"/>
            <a:ext cx="17497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8304" y="4806280"/>
            <a:ext cx="2159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1128" y="4602095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LogoERU1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02760" y="5463663"/>
            <a:ext cx="1455936" cy="7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4437112"/>
            <a:ext cx="41044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WE ARE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E81E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383868" y="2240868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5"/>
          <p:cNvSpPr txBox="1"/>
          <p:nvPr/>
        </p:nvSpPr>
        <p:spPr>
          <a:xfrm>
            <a:off x="107504" y="2420888"/>
            <a:ext cx="892899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72431"/>
                </a:solidFill>
              </a:rPr>
              <a:t>IV.</a:t>
            </a:r>
          </a:p>
          <a:p>
            <a:pPr algn="ctr"/>
            <a:r>
              <a:rPr lang="en-US" sz="2400" b="1" dirty="0">
                <a:solidFill>
                  <a:srgbClr val="F72431"/>
                </a:solidFill>
              </a:rPr>
              <a:t>OPERATIONAL</a:t>
            </a:r>
          </a:p>
          <a:p>
            <a:pPr algn="ctr"/>
            <a:r>
              <a:rPr lang="en-US" sz="2400" b="1" dirty="0">
                <a:solidFill>
                  <a:srgbClr val="F72431"/>
                </a:solidFill>
              </a:rPr>
              <a:t>STRUCTURE &amp; </a:t>
            </a:r>
          </a:p>
          <a:p>
            <a:pPr algn="ctr"/>
            <a:r>
              <a:rPr lang="en-US" sz="2400" b="1" dirty="0">
                <a:solidFill>
                  <a:srgbClr val="F72431"/>
                </a:solidFill>
              </a:rPr>
              <a:t>REPORTING</a:t>
            </a:r>
          </a:p>
          <a:p>
            <a:pPr algn="ctr"/>
            <a:r>
              <a:rPr lang="en-US" sz="2400" b="1" dirty="0">
                <a:solidFill>
                  <a:srgbClr val="F72431"/>
                </a:solidFill>
              </a:rPr>
              <a:t>LINES</a:t>
            </a:r>
            <a:endParaRPr lang="fr-FR" sz="2400" b="1" dirty="0">
              <a:solidFill>
                <a:srgbClr val="F7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9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515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7524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323F"/>
                </a:solidFill>
              </a:rPr>
              <a:t>Emergency Phase: Reporting lines </a:t>
            </a:r>
            <a:r>
              <a:rPr lang="en-US" sz="1200" b="1" dirty="0">
                <a:solidFill>
                  <a:srgbClr val="F7323F"/>
                </a:solidFill>
              </a:rPr>
              <a:t>(additional official communication lines)</a:t>
            </a:r>
            <a:endParaRPr lang="en-US" sz="2800" b="1" dirty="0">
              <a:solidFill>
                <a:srgbClr val="F7323F"/>
              </a:solidFill>
            </a:endParaRPr>
          </a:p>
          <a:p>
            <a:pPr algn="ctr"/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5404" y="3210187"/>
            <a:ext cx="2184400" cy="0"/>
          </a:xfrm>
          <a:prstGeom prst="straightConnector1">
            <a:avLst/>
          </a:prstGeom>
          <a:ln w="635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4" idx="2"/>
          </p:cNvCxnSpPr>
          <p:nvPr/>
        </p:nvCxnSpPr>
        <p:spPr>
          <a:xfrm>
            <a:off x="3657600" y="3657600"/>
            <a:ext cx="2803525" cy="2460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74479" y="2791087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FACT</a:t>
            </a:r>
          </a:p>
        </p:txBody>
      </p:sp>
      <p:sp>
        <p:nvSpPr>
          <p:cNvPr id="18" name="Oval 17"/>
          <p:cNvSpPr/>
          <p:nvPr/>
        </p:nvSpPr>
        <p:spPr>
          <a:xfrm>
            <a:off x="4706379" y="2791087"/>
            <a:ext cx="876300" cy="838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/>
              <a:t>RDRT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351727" y="3464187"/>
            <a:ext cx="376752" cy="54185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42829" y="1490925"/>
            <a:ext cx="8382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HEOps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880879" y="3616587"/>
            <a:ext cx="228600" cy="4746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2" idx="3"/>
          </p:cNvCxnSpPr>
          <p:nvPr/>
        </p:nvCxnSpPr>
        <p:spPr>
          <a:xfrm flipV="1">
            <a:off x="3974027" y="2206373"/>
            <a:ext cx="391554" cy="6984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0"/>
          </p:cNvCxnSpPr>
          <p:nvPr/>
        </p:nvCxnSpPr>
        <p:spPr>
          <a:xfrm flipH="1" flipV="1">
            <a:off x="4822759" y="2284687"/>
            <a:ext cx="321770" cy="506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98079" y="4996639"/>
            <a:ext cx="838200" cy="838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ERU</a:t>
            </a:r>
          </a:p>
        </p:txBody>
      </p:sp>
      <p:sp>
        <p:nvSpPr>
          <p:cNvPr id="27" name="Oval 26"/>
          <p:cNvSpPr/>
          <p:nvPr/>
        </p:nvSpPr>
        <p:spPr>
          <a:xfrm>
            <a:off x="2881827" y="5027337"/>
            <a:ext cx="838200" cy="838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ERU</a:t>
            </a:r>
          </a:p>
        </p:txBody>
      </p:sp>
      <p:sp>
        <p:nvSpPr>
          <p:cNvPr id="28" name="Oval 27"/>
          <p:cNvSpPr/>
          <p:nvPr/>
        </p:nvSpPr>
        <p:spPr>
          <a:xfrm>
            <a:off x="3946481" y="4996639"/>
            <a:ext cx="838200" cy="838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ERU</a:t>
            </a:r>
          </a:p>
        </p:txBody>
      </p:sp>
      <p:sp>
        <p:nvSpPr>
          <p:cNvPr id="29" name="Oval 28"/>
          <p:cNvSpPr/>
          <p:nvPr/>
        </p:nvSpPr>
        <p:spPr>
          <a:xfrm>
            <a:off x="2881826" y="3893863"/>
            <a:ext cx="652977" cy="649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Tech</a:t>
            </a:r>
          </a:p>
          <a:p>
            <a:pPr algn="ctr"/>
            <a:r>
              <a:rPr lang="en-US" sz="1400" dirty="0" err="1"/>
              <a:t>coord</a:t>
            </a:r>
            <a:endParaRPr lang="en-US" sz="1400" dirty="0"/>
          </a:p>
        </p:txBody>
      </p:sp>
      <p:cxnSp>
        <p:nvCxnSpPr>
          <p:cNvPr id="30" name="Straight Connector 29"/>
          <p:cNvCxnSpPr>
            <a:stCxn id="26" idx="7"/>
          </p:cNvCxnSpPr>
          <p:nvPr/>
        </p:nvCxnSpPr>
        <p:spPr>
          <a:xfrm flipV="1">
            <a:off x="2513527" y="4470661"/>
            <a:ext cx="484166" cy="6487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309184" y="4575952"/>
            <a:ext cx="141214" cy="4789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242829" y="4673851"/>
            <a:ext cx="122752" cy="3333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865003" y="4089125"/>
            <a:ext cx="652977" cy="649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Tech</a:t>
            </a:r>
          </a:p>
          <a:p>
            <a:pPr algn="ctr"/>
            <a:r>
              <a:rPr lang="en-US" sz="1400" dirty="0" err="1"/>
              <a:t>coord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6461125" y="3086100"/>
            <a:ext cx="1206500" cy="1192200"/>
          </a:xfrm>
          <a:prstGeom prst="ellipse">
            <a:avLst/>
          </a:prstGeom>
          <a:solidFill>
            <a:srgbClr val="665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IFRC Country / Regional</a:t>
            </a:r>
          </a:p>
          <a:p>
            <a:pPr algn="ctr"/>
            <a:r>
              <a:rPr lang="en-US" sz="1600" dirty="0"/>
              <a:t>DMU</a:t>
            </a:r>
          </a:p>
        </p:txBody>
      </p:sp>
      <p:sp>
        <p:nvSpPr>
          <p:cNvPr id="35" name="Oval 34"/>
          <p:cNvSpPr/>
          <p:nvPr/>
        </p:nvSpPr>
        <p:spPr>
          <a:xfrm>
            <a:off x="1603353" y="1712651"/>
            <a:ext cx="1206500" cy="1192200"/>
          </a:xfrm>
          <a:prstGeom prst="ellipse">
            <a:avLst/>
          </a:prstGeom>
          <a:solidFill>
            <a:srgbClr val="665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PNS HQ</a:t>
            </a:r>
          </a:p>
        </p:txBody>
      </p:sp>
      <p:sp>
        <p:nvSpPr>
          <p:cNvPr id="36" name="Oval 35"/>
          <p:cNvSpPr/>
          <p:nvPr/>
        </p:nvSpPr>
        <p:spPr>
          <a:xfrm>
            <a:off x="129339" y="3139013"/>
            <a:ext cx="1206500" cy="1192200"/>
          </a:xfrm>
          <a:prstGeom prst="ellipse">
            <a:avLst/>
          </a:prstGeom>
          <a:solidFill>
            <a:srgbClr val="665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IFRC</a:t>
            </a:r>
          </a:p>
          <a:p>
            <a:pPr algn="ctr"/>
            <a:r>
              <a:rPr lang="en-US" sz="1600" dirty="0"/>
              <a:t>Geneva</a:t>
            </a:r>
          </a:p>
        </p:txBody>
      </p:sp>
      <p:cxnSp>
        <p:nvCxnSpPr>
          <p:cNvPr id="37" name="Straight Connector 36"/>
          <p:cNvCxnSpPr>
            <a:stCxn id="26" idx="0"/>
          </p:cNvCxnSpPr>
          <p:nvPr/>
        </p:nvCxnSpPr>
        <p:spPr>
          <a:xfrm flipH="1" flipV="1">
            <a:off x="2202123" y="2932105"/>
            <a:ext cx="15056" cy="2064534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6" idx="7"/>
            <a:endCxn id="35" idx="3"/>
          </p:cNvCxnSpPr>
          <p:nvPr/>
        </p:nvCxnSpPr>
        <p:spPr>
          <a:xfrm flipV="1">
            <a:off x="1159151" y="2730257"/>
            <a:ext cx="620890" cy="58335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970937" y="4218775"/>
            <a:ext cx="868894" cy="90061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2"/>
          </p:cNvCxnSpPr>
          <p:nvPr/>
        </p:nvCxnSpPr>
        <p:spPr>
          <a:xfrm flipH="1" flipV="1">
            <a:off x="1288623" y="3987011"/>
            <a:ext cx="1593203" cy="231764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1"/>
            <a:endCxn id="36" idx="5"/>
          </p:cNvCxnSpPr>
          <p:nvPr/>
        </p:nvCxnSpPr>
        <p:spPr>
          <a:xfrm flipH="1" flipV="1">
            <a:off x="1159151" y="4156619"/>
            <a:ext cx="1845428" cy="99347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2"/>
            <a:endCxn id="36" idx="6"/>
          </p:cNvCxnSpPr>
          <p:nvPr/>
        </p:nvCxnSpPr>
        <p:spPr>
          <a:xfrm flipH="1">
            <a:off x="1335839" y="3210187"/>
            <a:ext cx="2138640" cy="52492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3" idx="6"/>
          </p:cNvCxnSpPr>
          <p:nvPr/>
        </p:nvCxnSpPr>
        <p:spPr>
          <a:xfrm flipH="1">
            <a:off x="4517980" y="3796524"/>
            <a:ext cx="2076215" cy="617513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8" idx="5"/>
          </p:cNvCxnSpPr>
          <p:nvPr/>
        </p:nvCxnSpPr>
        <p:spPr>
          <a:xfrm flipH="1" flipV="1">
            <a:off x="5454348" y="3506535"/>
            <a:ext cx="976056" cy="64014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45932" y="3239806"/>
            <a:ext cx="376516" cy="4032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RDRT</a:t>
            </a:r>
          </a:p>
        </p:txBody>
      </p:sp>
      <p:sp>
        <p:nvSpPr>
          <p:cNvPr id="46" name="Oval 45"/>
          <p:cNvSpPr/>
          <p:nvPr/>
        </p:nvSpPr>
        <p:spPr>
          <a:xfrm>
            <a:off x="2246731" y="5511501"/>
            <a:ext cx="376516" cy="4032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/>
              <a:t>RDRT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343511" y="5532139"/>
            <a:ext cx="376516" cy="4032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/>
              <a:t>RDRT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365581" y="5473950"/>
            <a:ext cx="376516" cy="4032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/>
              <a:t>RDRT</a:t>
            </a:r>
            <a:endParaRPr lang="en-US" sz="16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288623" y="2105287"/>
            <a:ext cx="2954206" cy="1401248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1"/>
            <a:endCxn id="22" idx="5"/>
          </p:cNvCxnSpPr>
          <p:nvPr/>
        </p:nvCxnSpPr>
        <p:spPr>
          <a:xfrm flipH="1" flipV="1">
            <a:off x="4958277" y="2206373"/>
            <a:ext cx="1679536" cy="1054321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186179" y="1490925"/>
            <a:ext cx="787400" cy="438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HNS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349831" y="1838587"/>
            <a:ext cx="2696648" cy="0"/>
          </a:xfrm>
          <a:prstGeom prst="straightConnector1">
            <a:avLst/>
          </a:prstGeom>
          <a:ln w="635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958277" y="4470661"/>
            <a:ext cx="3021528" cy="0"/>
          </a:xfrm>
          <a:prstGeom prst="straightConnector1">
            <a:avLst/>
          </a:prstGeom>
          <a:ln w="635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958277" y="5532139"/>
            <a:ext cx="3021527" cy="0"/>
          </a:xfrm>
          <a:prstGeom prst="straightConnector1">
            <a:avLst/>
          </a:prstGeom>
          <a:ln w="635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7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31640" y="1242617"/>
            <a:ext cx="6552728" cy="1328088"/>
            <a:chOff x="899592" y="1484784"/>
            <a:chExt cx="7200800" cy="2016224"/>
          </a:xfrm>
        </p:grpSpPr>
        <p:sp>
          <p:nvSpPr>
            <p:cNvPr id="2" name="Rectangle 1"/>
            <p:cNvSpPr/>
            <p:nvPr/>
          </p:nvSpPr>
          <p:spPr>
            <a:xfrm>
              <a:off x="3779912" y="2780928"/>
              <a:ext cx="1584176" cy="72008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bg1"/>
                  </a:solidFill>
                </a:rPr>
                <a:t>Ops</a:t>
              </a:r>
              <a:r>
                <a:rPr lang="es-ES" dirty="0">
                  <a:solidFill>
                    <a:schemeClr val="bg1"/>
                  </a:solidFill>
                </a:rPr>
                <a:t> Manager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6216" y="1484784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Ops</a:t>
              </a:r>
              <a:r>
                <a:rPr lang="es-ES" sz="1600" dirty="0">
                  <a:solidFill>
                    <a:schemeClr val="tx1"/>
                  </a:solidFill>
                </a:rPr>
                <a:t>. Coord./ H. DCPRR- RO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1484784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Head of CCO/CO 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83768" y="2204864"/>
              <a:ext cx="1296144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364088" y="2204864"/>
              <a:ext cx="1152128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399259" y="3243335"/>
            <a:ext cx="6633514" cy="1462314"/>
            <a:chOff x="1034830" y="4414958"/>
            <a:chExt cx="7209578" cy="2038378"/>
          </a:xfrm>
        </p:grpSpPr>
        <p:sp>
          <p:nvSpPr>
            <p:cNvPr id="13" name="Rectangle 12"/>
            <p:cNvSpPr/>
            <p:nvPr/>
          </p:nvSpPr>
          <p:spPr>
            <a:xfrm>
              <a:off x="3923928" y="5733256"/>
              <a:ext cx="1584176" cy="72008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bg1"/>
                  </a:solidFill>
                </a:rPr>
                <a:t>Ops</a:t>
              </a:r>
              <a:r>
                <a:rPr lang="es-ES" dirty="0">
                  <a:solidFill>
                    <a:schemeClr val="bg1"/>
                  </a:solidFill>
                </a:rPr>
                <a:t> Manager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60232" y="4414958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Head of CCO/CO 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627784" y="5157192"/>
              <a:ext cx="1296144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508104" y="5157192"/>
              <a:ext cx="1152128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034830" y="4414958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Ops</a:t>
              </a:r>
              <a:r>
                <a:rPr lang="es-ES" sz="1600" dirty="0">
                  <a:solidFill>
                    <a:schemeClr val="tx1"/>
                  </a:solidFill>
                </a:rPr>
                <a:t>. Coord./ H. DCPRR- RO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45641" y="30645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Way</a:t>
            </a:r>
            <a:r>
              <a:rPr lang="es-ES" dirty="0"/>
              <a:t> 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13628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Way</a:t>
            </a:r>
            <a:r>
              <a:rPr lang="es-ES" dirty="0"/>
              <a:t> 1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11660" y="5147683"/>
            <a:ext cx="6408712" cy="1512168"/>
            <a:chOff x="899592" y="1484784"/>
            <a:chExt cx="7200800" cy="2016224"/>
          </a:xfrm>
        </p:grpSpPr>
        <p:sp>
          <p:nvSpPr>
            <p:cNvPr id="24" name="Rectangle 23"/>
            <p:cNvSpPr/>
            <p:nvPr/>
          </p:nvSpPr>
          <p:spPr>
            <a:xfrm>
              <a:off x="3779912" y="2780928"/>
              <a:ext cx="1584176" cy="72008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bg1"/>
                  </a:solidFill>
                </a:rPr>
                <a:t>Ops</a:t>
              </a:r>
              <a:r>
                <a:rPr lang="es-ES" dirty="0">
                  <a:solidFill>
                    <a:schemeClr val="bg1"/>
                  </a:solidFill>
                </a:rPr>
                <a:t> Manager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16216" y="1484784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H. DCPRR- RO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9592" y="1484784"/>
              <a:ext cx="158417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Ops</a:t>
              </a:r>
              <a:r>
                <a:rPr lang="es-ES" sz="1600" dirty="0">
                  <a:solidFill>
                    <a:schemeClr val="tx1"/>
                  </a:solidFill>
                </a:rPr>
                <a:t>. Coord. CCO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483768" y="2204864"/>
              <a:ext cx="1296144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64088" y="2204864"/>
              <a:ext cx="1152128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98361" y="5042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Way</a:t>
            </a:r>
            <a:r>
              <a:rPr lang="es-ES" dirty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094122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(simple) Ops Management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2420888"/>
            <a:ext cx="2016224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DM Coord. (Dakar)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83568" y="3429000"/>
            <a:ext cx="2664296" cy="1224136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2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195-BW-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0512" cy="264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4221088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3528" y="2852936"/>
            <a:ext cx="410445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KEY MESSAGES </a:t>
            </a:r>
            <a:r>
              <a:rPr lang="en-US" sz="1600" b="1" dirty="0">
                <a:solidFill>
                  <a:schemeClr val="bg1"/>
                </a:solidFill>
              </a:rPr>
              <a:t>(recap)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3591983"/>
            <a:ext cx="8485717" cy="3266017"/>
          </a:xfrm>
        </p:spPr>
        <p:txBody>
          <a:bodyPr>
            <a:noAutofit/>
          </a:bodyPr>
          <a:lstStyle/>
          <a:p>
            <a:pPr lvl="0" algn="just"/>
            <a:r>
              <a:rPr lang="en-GB" sz="1200" dirty="0"/>
              <a:t>To prevent and mitigate the humanitarian consequences of a disaster in a pertinent, holistic, efficient and sustainable manner, the RC/ RC Movement has a global, integral and multilevel humanitarian system, composed of disaster response mechanisms, surge capacity tools and support services.</a:t>
            </a:r>
          </a:p>
          <a:p>
            <a:pPr marL="0" lvl="0" indent="0" algn="just">
              <a:buNone/>
            </a:pPr>
            <a:endParaRPr lang="es-NI" sz="1200" dirty="0"/>
          </a:p>
          <a:p>
            <a:pPr lvl="0" algn="just"/>
            <a:r>
              <a:rPr lang="en-GB" sz="1200" dirty="0"/>
              <a:t>The action and cooperation among the components of the RC/ RC Movement (and between them and external actors) during an international disaster response operation are governed by globally consistent mandatory documents, policies, strategies, rules, standards, tools and procedures. </a:t>
            </a:r>
            <a:endParaRPr lang="es-NI" sz="1200" dirty="0"/>
          </a:p>
          <a:p>
            <a:pPr marL="0" lvl="0" indent="0" algn="just">
              <a:buNone/>
            </a:pPr>
            <a:endParaRPr lang="en-GB" sz="1200" dirty="0"/>
          </a:p>
          <a:p>
            <a:pPr lvl="0" algn="just"/>
            <a:r>
              <a:rPr lang="en-GB" sz="1200" dirty="0"/>
              <a:t>All the RC/ RC Movement components involved in an international disaster response operation have a specific role and responsibilities. </a:t>
            </a:r>
            <a:endParaRPr lang="es-NI" sz="1200" dirty="0"/>
          </a:p>
          <a:p>
            <a:pPr lvl="0" algn="just"/>
            <a:endParaRPr lang="es-NI" sz="1200" dirty="0"/>
          </a:p>
          <a:p>
            <a:pPr lvl="0" algn="just"/>
            <a:r>
              <a:rPr lang="en-GB" sz="1200" dirty="0"/>
              <a:t>The Host National Society is the axis of the disaster response operation. </a:t>
            </a:r>
            <a:endParaRPr lang="es-NI" sz="1200" dirty="0"/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The IFRC members, IFRC and the ICRC contribute to this humanitarian system with human, material and financial resources.</a:t>
            </a:r>
            <a:r>
              <a:rPr lang="es-NI" sz="1200" dirty="0"/>
              <a:t> </a:t>
            </a:r>
            <a:endParaRPr lang="en-GB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704" y="-1"/>
            <a:ext cx="7524496" cy="685800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43000"/>
          </a:xfrm>
        </p:spPr>
        <p:txBody>
          <a:bodyPr/>
          <a:lstStyle/>
          <a:p>
            <a:r>
              <a:rPr lang="en-US" sz="2800" i="0" dirty="0">
                <a:solidFill>
                  <a:srgbClr val="F7323F"/>
                </a:solidFill>
              </a:rPr>
              <a:t>REFERENCE DOCUMENTS AND KEY READING</a:t>
            </a:r>
            <a:endParaRPr lang="fr-FR" sz="1400" dirty="0">
              <a:solidFill>
                <a:srgbClr val="F732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077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IFRC Emergency Response Framework, June 2017  </a:t>
            </a:r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A short guide to ERUs</a:t>
            </a:r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 ERU SOPs </a:t>
            </a:r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 FACT Business Process, 2014 </a:t>
            </a:r>
            <a:endParaRPr lang="es-NI" sz="2000" dirty="0"/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 IFRC – Emergency Response Policy, 1997</a:t>
            </a:r>
            <a:endParaRPr lang="es-NI" sz="2000" dirty="0"/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 IFRC – Integrating Relief Rehabilitation and Development Policy</a:t>
            </a:r>
            <a:endParaRPr lang="es-NI" sz="2000" dirty="0"/>
          </a:p>
          <a:p>
            <a:pPr lvl="0"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spc="-20" dirty="0"/>
              <a:t>  IFRC – Post-emergency Rehabilitation Policy, 1999</a:t>
            </a:r>
            <a:endParaRPr lang="es-NI" sz="2000" spc="-20" dirty="0"/>
          </a:p>
          <a:p>
            <a:pPr>
              <a:lnSpc>
                <a:spcPct val="150000"/>
              </a:lnSpc>
              <a:buClr>
                <a:srgbClr val="F7323F"/>
              </a:buClr>
              <a:buFont typeface="Wingdings" charset="2"/>
              <a:buChar char="ü"/>
            </a:pPr>
            <a:r>
              <a:rPr lang="en-GB" sz="2000" dirty="0"/>
              <a:t>  SIMS fact sheet</a:t>
            </a:r>
            <a:r>
              <a:rPr lang="es-N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454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3312368"/>
          </a:xfrm>
          <a:prstGeom prst="rect">
            <a:avLst/>
          </a:prstGeom>
          <a:solidFill>
            <a:srgbClr val="E81E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383868" y="584684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5"/>
          <p:cNvSpPr txBox="1"/>
          <p:nvPr/>
        </p:nvSpPr>
        <p:spPr>
          <a:xfrm>
            <a:off x="107504" y="1218818"/>
            <a:ext cx="89289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F72431"/>
                </a:solidFill>
              </a:rPr>
              <a:t>THANK</a:t>
            </a:r>
            <a:br>
              <a:rPr lang="en-US" sz="3600" b="1" dirty="0">
                <a:solidFill>
                  <a:srgbClr val="F72431"/>
                </a:solidFill>
              </a:rPr>
            </a:br>
            <a:r>
              <a:rPr lang="en-US" sz="3600" b="1" dirty="0">
                <a:solidFill>
                  <a:srgbClr val="F72431"/>
                </a:solidFill>
              </a:rPr>
              <a:t>YOU</a:t>
            </a:r>
            <a:endParaRPr lang="fr-FR" sz="3600" b="1" dirty="0">
              <a:solidFill>
                <a:srgbClr val="F7243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976" y="41772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F72431"/>
                </a:solidFill>
              </a:rPr>
              <a:t>Working together, we can save </a:t>
            </a:r>
            <a:br>
              <a:rPr lang="en-GB" sz="1600" b="1" dirty="0">
                <a:solidFill>
                  <a:srgbClr val="F72431"/>
                </a:solidFill>
              </a:rPr>
            </a:br>
            <a:r>
              <a:rPr lang="en-GB" sz="1600" b="1" dirty="0">
                <a:solidFill>
                  <a:srgbClr val="F72431"/>
                </a:solidFill>
              </a:rPr>
              <a:t>more lives and build stronger, </a:t>
            </a:r>
            <a:br>
              <a:rPr lang="en-GB" sz="1600" b="1" dirty="0">
                <a:solidFill>
                  <a:srgbClr val="F72431"/>
                </a:solidFill>
              </a:rPr>
            </a:br>
            <a:r>
              <a:rPr lang="en-GB" sz="1600" b="1" dirty="0">
                <a:solidFill>
                  <a:srgbClr val="F72431"/>
                </a:solidFill>
              </a:rPr>
              <a:t>more resilient communities.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4869160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i="1" dirty="0"/>
          </a:p>
        </p:txBody>
      </p:sp>
      <p:pic>
        <p:nvPicPr>
          <p:cNvPr id="4" name="hWPWBgVbSHk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0482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40" r="-17822"/>
          <a:stretch/>
        </p:blipFill>
        <p:spPr>
          <a:xfrm>
            <a:off x="10616" y="776164"/>
            <a:ext cx="9144000" cy="6093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692" y="684908"/>
            <a:ext cx="8280920" cy="1143000"/>
          </a:xfrm>
        </p:spPr>
        <p:txBody>
          <a:bodyPr/>
          <a:lstStyle/>
          <a:p>
            <a:r>
              <a:rPr lang="fr-FR" dirty="0"/>
              <a:t>Learning Objectives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664" y="1792065"/>
            <a:ext cx="8458200" cy="461764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CF1C21"/>
                </a:solidFill>
              </a:rPr>
              <a:t>At the end of the session, participants will be able to</a:t>
            </a:r>
            <a:r>
              <a:rPr lang="en-GB" sz="1800" dirty="0">
                <a:solidFill>
                  <a:srgbClr val="CF1C21"/>
                </a:solidFill>
              </a:rPr>
              <a:t>:</a:t>
            </a:r>
          </a:p>
          <a:p>
            <a:pPr marL="0" indent="0">
              <a:buNone/>
            </a:pPr>
            <a:endParaRPr lang="es-NI" sz="1400" dirty="0">
              <a:solidFill>
                <a:srgbClr val="CF1C2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Mention the main legal instruments that form the RC/ RC’s foundations for disaster response. </a:t>
            </a:r>
            <a:endParaRPr lang="es-ES_tradnl" sz="2400" dirty="0"/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Understand the purpose and rationale of the IFRC Emergency Response Framework.</a:t>
            </a:r>
            <a:endParaRPr lang="es-ES_tradnl" sz="2400" dirty="0"/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Identify the different categories of disasters defined in the Response  Framework along with the roles and responsibilities of the different RC/ RC stakeholders.  </a:t>
            </a:r>
            <a:endParaRPr lang="es-ES_tradnl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5692" y="170080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375692" y="85938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7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40" r="-17822"/>
          <a:stretch/>
        </p:blipFill>
        <p:spPr>
          <a:xfrm>
            <a:off x="10616" y="776164"/>
            <a:ext cx="9144000" cy="6093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692" y="684908"/>
            <a:ext cx="8280920" cy="1143000"/>
          </a:xfrm>
        </p:spPr>
        <p:txBody>
          <a:bodyPr/>
          <a:lstStyle/>
          <a:p>
            <a:r>
              <a:rPr lang="fr-FR" dirty="0"/>
              <a:t>Learning Objectives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664" y="1792065"/>
            <a:ext cx="8458200" cy="461764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CF1C21"/>
                </a:solidFill>
              </a:rPr>
              <a:t>At the end of the session, participants will be able to</a:t>
            </a:r>
            <a:r>
              <a:rPr lang="en-GB" sz="1800" dirty="0">
                <a:solidFill>
                  <a:srgbClr val="CF1C21"/>
                </a:solidFill>
              </a:rPr>
              <a:t>:</a:t>
            </a:r>
          </a:p>
          <a:p>
            <a:pPr marL="0" indent="0">
              <a:buNone/>
            </a:pPr>
            <a:endParaRPr lang="es-NI" sz="1400" dirty="0">
              <a:solidFill>
                <a:srgbClr val="CF1C2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dirty="0"/>
              <a:t>List the various RC/ RC disaster response mechanisms, surge capacity tools and support services available and identify their main roles and responsibilities in a specific disaster situation in a local region.</a:t>
            </a:r>
            <a:endParaRPr lang="es-ES_tradnl" dirty="0"/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dirty="0"/>
              <a:t>Recognize the complementary cooperation and coordination among the components of the RC/ RC Movement and its disaster response mechanisms, surge capacity tools and support services in a specific disaster situation.</a:t>
            </a:r>
            <a:endParaRPr lang="es-ES_tradnl" dirty="0"/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dirty="0"/>
              <a:t>Position the Ops Manager within the RC/ RC architecture for disaster response operations. </a:t>
            </a:r>
            <a:endParaRPr lang="es-NI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5692" y="170080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375692" y="85938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8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40" r="-17822"/>
          <a:stretch/>
        </p:blipFill>
        <p:spPr>
          <a:xfrm>
            <a:off x="0" y="779860"/>
            <a:ext cx="9144000" cy="6093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76164"/>
            <a:ext cx="8280920" cy="1143000"/>
          </a:xfrm>
        </p:spPr>
        <p:txBody>
          <a:bodyPr/>
          <a:lstStyle/>
          <a:p>
            <a:r>
              <a:rPr lang="fr-FR" dirty="0"/>
              <a:t>Session 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3484"/>
            <a:ext cx="8458200" cy="4617640"/>
          </a:xfrm>
        </p:spPr>
        <p:txBody>
          <a:bodyPr/>
          <a:lstStyle/>
          <a:p>
            <a:pPr marL="457200" indent="-457200">
              <a:buNone/>
            </a:pPr>
            <a:r>
              <a:rPr lang="es-NI" sz="1800" b="1" dirty="0">
                <a:solidFill>
                  <a:srgbClr val="CF1C21"/>
                </a:solidFill>
              </a:rPr>
              <a:t>This session will include:</a:t>
            </a:r>
          </a:p>
          <a:p>
            <a:pPr marL="457200" indent="-457200">
              <a:buNone/>
            </a:pPr>
            <a:endParaRPr lang="es-NI" sz="1400" b="1" dirty="0">
              <a:solidFill>
                <a:srgbClr val="CF1C21"/>
              </a:solidFill>
            </a:endParaRPr>
          </a:p>
          <a:p>
            <a:pPr lvl="0"/>
            <a:r>
              <a:rPr lang="en-GB" sz="2400" dirty="0"/>
              <a:t>The main RC/ RC legal foundations for emergency response operations. </a:t>
            </a:r>
            <a:endParaRPr lang="es-ES_tradnl" sz="2400" dirty="0"/>
          </a:p>
          <a:p>
            <a:pPr lvl="0"/>
            <a:r>
              <a:rPr lang="en-GB" sz="2400" dirty="0"/>
              <a:t>The purpose, rationale and key elements of the Emergency Response Framework.</a:t>
            </a:r>
            <a:endParaRPr lang="es-ES_tradnl" sz="2400" dirty="0"/>
          </a:p>
          <a:p>
            <a:pPr lvl="0"/>
            <a:r>
              <a:rPr lang="en-GB" sz="2400" dirty="0"/>
              <a:t>The IFRC response architecture: Surge mechanisms and tools (RDRT, NDRT, ERU, FACT, etc.).</a:t>
            </a:r>
            <a:endParaRPr lang="es-ES_tradnl" sz="2400" dirty="0"/>
          </a:p>
          <a:p>
            <a:pPr lvl="0"/>
            <a:r>
              <a:rPr lang="en-GB" sz="2400" dirty="0"/>
              <a:t>The IFRC operational structure and reporting lines (at the global, regional and national levels) and how Ops Managers fit into the picture. </a:t>
            </a:r>
            <a:endParaRPr lang="es-ES_tradnl" sz="2400" dirty="0"/>
          </a:p>
          <a:p>
            <a:pPr marL="457200" indent="-457200">
              <a:buNone/>
            </a:pPr>
            <a:endParaRPr lang="es-NI" sz="1400" b="1" dirty="0">
              <a:solidFill>
                <a:srgbClr val="CF1C21"/>
              </a:solidFill>
            </a:endParaRPr>
          </a:p>
          <a:p>
            <a:pPr marL="457200" indent="-457200">
              <a:buNone/>
            </a:pPr>
            <a:endParaRPr lang="en-GB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84482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4437112"/>
            <a:ext cx="41044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WE ARE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E81E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383868" y="2240868"/>
            <a:ext cx="2376264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5"/>
          <p:cNvSpPr txBox="1"/>
          <p:nvPr/>
        </p:nvSpPr>
        <p:spPr>
          <a:xfrm>
            <a:off x="107504" y="2420888"/>
            <a:ext cx="892899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72431"/>
                </a:solidFill>
              </a:rPr>
              <a:t>I.</a:t>
            </a:r>
            <a:endParaRPr lang="fr-FR" sz="2400" b="1" dirty="0">
              <a:solidFill>
                <a:srgbClr val="F72431"/>
              </a:solidFill>
            </a:endParaRPr>
          </a:p>
          <a:p>
            <a:pPr algn="ctr"/>
            <a:r>
              <a:rPr lang="fr-FR" sz="2400" b="1" dirty="0">
                <a:solidFill>
                  <a:srgbClr val="F72431"/>
                </a:solidFill>
              </a:rPr>
              <a:t>RC/ RC</a:t>
            </a:r>
          </a:p>
          <a:p>
            <a:pPr algn="ctr"/>
            <a:r>
              <a:rPr lang="fr-FR" sz="2400" b="1" dirty="0">
                <a:solidFill>
                  <a:srgbClr val="F72431"/>
                </a:solidFill>
              </a:rPr>
              <a:t>LEGAL</a:t>
            </a:r>
          </a:p>
          <a:p>
            <a:pPr algn="ctr"/>
            <a:r>
              <a:rPr lang="fr-FR" sz="2400" b="1" dirty="0">
                <a:solidFill>
                  <a:srgbClr val="F72431"/>
                </a:solidFill>
              </a:rPr>
              <a:t>FRAMEWORK</a:t>
            </a:r>
            <a:endParaRPr lang="en-US" sz="2800" b="1" dirty="0">
              <a:solidFill>
                <a:srgbClr val="F7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the RCRC legal framework</a:t>
            </a:r>
            <a:endParaRPr lang="en-GB" dirty="0"/>
          </a:p>
        </p:txBody>
      </p:sp>
      <p:grpSp>
        <p:nvGrpSpPr>
          <p:cNvPr id="24" name="Group 17"/>
          <p:cNvGrpSpPr/>
          <p:nvPr/>
        </p:nvGrpSpPr>
        <p:grpSpPr>
          <a:xfrm>
            <a:off x="414181" y="2240828"/>
            <a:ext cx="7974243" cy="468092"/>
            <a:chOff x="609600" y="1600198"/>
            <a:chExt cx="7924800" cy="838202"/>
          </a:xfrm>
        </p:grpSpPr>
        <p:sp>
          <p:nvSpPr>
            <p:cNvPr id="25" name="Rounded Rectangle 22"/>
            <p:cNvSpPr/>
            <p:nvPr/>
          </p:nvSpPr>
          <p:spPr>
            <a:xfrm>
              <a:off x="609600" y="1600200"/>
              <a:ext cx="1981200" cy="762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STATUTES</a:t>
              </a:r>
            </a:p>
          </p:txBody>
        </p:sp>
        <p:cxnSp>
          <p:nvCxnSpPr>
            <p:cNvPr id="26" name="Straight Connector 23"/>
            <p:cNvCxnSpPr/>
            <p:nvPr/>
          </p:nvCxnSpPr>
          <p:spPr>
            <a:xfrm>
              <a:off x="609600" y="2438400"/>
              <a:ext cx="792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4"/>
            <p:cNvSpPr txBox="1"/>
            <p:nvPr/>
          </p:nvSpPr>
          <p:spPr>
            <a:xfrm>
              <a:off x="5117802" y="1600198"/>
              <a:ext cx="3387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International Conference</a:t>
              </a:r>
            </a:p>
          </p:txBody>
        </p:sp>
      </p:grpSp>
      <p:grpSp>
        <p:nvGrpSpPr>
          <p:cNvPr id="28" name="Group 25"/>
          <p:cNvGrpSpPr/>
          <p:nvPr/>
        </p:nvGrpSpPr>
        <p:grpSpPr>
          <a:xfrm>
            <a:off x="251520" y="2954288"/>
            <a:ext cx="8107137" cy="1266800"/>
            <a:chOff x="533400" y="2514600"/>
            <a:chExt cx="8077200" cy="1676400"/>
          </a:xfrm>
        </p:grpSpPr>
        <p:sp>
          <p:nvSpPr>
            <p:cNvPr id="29" name="Rounded Rectangle 26"/>
            <p:cNvSpPr/>
            <p:nvPr/>
          </p:nvSpPr>
          <p:spPr>
            <a:xfrm>
              <a:off x="2819400" y="2514600"/>
              <a:ext cx="19812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CONSTITUTION</a:t>
              </a:r>
            </a:p>
          </p:txBody>
        </p:sp>
        <p:sp>
          <p:nvSpPr>
            <p:cNvPr id="30" name="Rounded Rectangle 27"/>
            <p:cNvSpPr/>
            <p:nvPr/>
          </p:nvSpPr>
          <p:spPr>
            <a:xfrm>
              <a:off x="533400" y="3352800"/>
              <a:ext cx="4343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IFRC POLICY INSTRUMENTS</a:t>
              </a:r>
            </a:p>
          </p:txBody>
        </p:sp>
        <p:cxnSp>
          <p:nvCxnSpPr>
            <p:cNvPr id="31" name="Straight Connector 28"/>
            <p:cNvCxnSpPr/>
            <p:nvPr/>
          </p:nvCxnSpPr>
          <p:spPr>
            <a:xfrm>
              <a:off x="685800" y="4191000"/>
              <a:ext cx="792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/>
            <p:cNvSpPr txBox="1"/>
            <p:nvPr/>
          </p:nvSpPr>
          <p:spPr>
            <a:xfrm>
              <a:off x="5486400" y="2681138"/>
              <a:ext cx="3115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IFRC General Assembly</a:t>
              </a: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251520" y="4524351"/>
            <a:ext cx="8424936" cy="1280913"/>
            <a:chOff x="533400" y="4343400"/>
            <a:chExt cx="8458670" cy="1935815"/>
          </a:xfrm>
        </p:grpSpPr>
        <p:sp>
          <p:nvSpPr>
            <p:cNvPr id="35" name="Rounded Rectangle 31"/>
            <p:cNvSpPr/>
            <p:nvPr/>
          </p:nvSpPr>
          <p:spPr>
            <a:xfrm>
              <a:off x="533400" y="4343400"/>
              <a:ext cx="43434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STRATEGY INSTRUMENTS</a:t>
              </a:r>
            </a:p>
          </p:txBody>
        </p:sp>
        <p:sp>
          <p:nvSpPr>
            <p:cNvPr id="36" name="Rounded Rectangle 32"/>
            <p:cNvSpPr/>
            <p:nvPr/>
          </p:nvSpPr>
          <p:spPr>
            <a:xfrm>
              <a:off x="533400" y="5410200"/>
              <a:ext cx="43434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OPERATIONAL INSTRUMENTS/GUIDANCE</a:t>
              </a:r>
            </a:p>
          </p:txBody>
        </p:sp>
        <p:cxnSp>
          <p:nvCxnSpPr>
            <p:cNvPr id="37" name="Straight Connector 33"/>
            <p:cNvCxnSpPr/>
            <p:nvPr/>
          </p:nvCxnSpPr>
          <p:spPr>
            <a:xfrm>
              <a:off x="838200" y="6279215"/>
              <a:ext cx="792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4"/>
            <p:cNvSpPr txBox="1"/>
            <p:nvPr/>
          </p:nvSpPr>
          <p:spPr>
            <a:xfrm>
              <a:off x="5301637" y="4425940"/>
              <a:ext cx="36904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IFRC Secretariat and/or </a:t>
              </a:r>
            </a:p>
            <a:p>
              <a:pPr algn="ctr"/>
              <a:r>
                <a:rPr lang="en-US" sz="2400" b="1" dirty="0"/>
                <a:t>individual</a:t>
              </a:r>
            </a:p>
            <a:p>
              <a:pPr algn="ctr"/>
              <a:r>
                <a:rPr lang="en-US" sz="2400" b="1" dirty="0"/>
                <a:t>IFRC members</a:t>
              </a: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4950510" y="3553775"/>
            <a:ext cx="3590250" cy="609600"/>
            <a:chOff x="4953000" y="3200400"/>
            <a:chExt cx="3590250" cy="609600"/>
          </a:xfrm>
        </p:grpSpPr>
        <p:sp>
          <p:nvSpPr>
            <p:cNvPr id="40" name="Left Arrow 36"/>
            <p:cNvSpPr/>
            <p:nvPr/>
          </p:nvSpPr>
          <p:spPr>
            <a:xfrm>
              <a:off x="4953000" y="3276600"/>
              <a:ext cx="2590800" cy="5334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37"/>
            <p:cNvSpPr txBox="1"/>
            <p:nvPr/>
          </p:nvSpPr>
          <p:spPr>
            <a:xfrm>
              <a:off x="7620000" y="3200400"/>
              <a:ext cx="9232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</a:rPr>
                <a:t>P&amp;R</a:t>
              </a:r>
            </a:p>
          </p:txBody>
        </p:sp>
      </p:grpSp>
      <p:sp>
        <p:nvSpPr>
          <p:cNvPr id="42" name="TextBox 39"/>
          <p:cNvSpPr txBox="1"/>
          <p:nvPr/>
        </p:nvSpPr>
        <p:spPr>
          <a:xfrm>
            <a:off x="762000" y="5911532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F1C21"/>
                </a:solidFill>
                <a:latin typeface="Arial"/>
                <a:cs typeface="Arial"/>
              </a:rPr>
              <a:t>The P&amp;R document has been adopted by all </a:t>
            </a:r>
            <a:r>
              <a:rPr lang="en-US" sz="2400" dirty="0" err="1">
                <a:solidFill>
                  <a:srgbClr val="CF1C21"/>
                </a:solidFill>
                <a:latin typeface="Arial"/>
                <a:cs typeface="Arial"/>
              </a:rPr>
              <a:t>NSs</a:t>
            </a:r>
            <a:r>
              <a:rPr lang="en-US" sz="2400" dirty="0">
                <a:solidFill>
                  <a:srgbClr val="CF1C21"/>
                </a:solidFill>
                <a:latin typeface="Arial"/>
                <a:cs typeface="Arial"/>
              </a:rPr>
              <a:t> in a General Assembly.</a:t>
            </a:r>
            <a:br>
              <a:rPr lang="en-US" sz="1400" dirty="0">
                <a:solidFill>
                  <a:srgbClr val="CF1C2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CA" sz="1400" dirty="0">
              <a:solidFill>
                <a:srgbClr val="CF1C2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CF1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20190"/>
            <a:ext cx="8784976" cy="6480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143000"/>
          </a:xfrm>
        </p:spPr>
        <p:txBody>
          <a:bodyPr/>
          <a:lstStyle/>
          <a:p>
            <a:r>
              <a:rPr lang="en-CA" sz="3600" dirty="0">
                <a:solidFill>
                  <a:srgbClr val="CF1C21"/>
                </a:solidFill>
              </a:rPr>
              <a:t>The umbrella:</a:t>
            </a:r>
            <a:br>
              <a:rPr lang="en-CA" sz="3600" dirty="0">
                <a:solidFill>
                  <a:srgbClr val="CF1C21"/>
                </a:solidFill>
              </a:rPr>
            </a:br>
            <a:r>
              <a:rPr lang="en-CA" sz="3200" dirty="0">
                <a:solidFill>
                  <a:srgbClr val="CF1C21"/>
                </a:solidFill>
              </a:rPr>
              <a:t>Existing international law and agreements</a:t>
            </a:r>
            <a:endParaRPr lang="fr-FR" sz="3200" dirty="0">
              <a:solidFill>
                <a:srgbClr val="CF1C2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209800"/>
            <a:ext cx="1453159" cy="8437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10000" y="3048000"/>
            <a:ext cx="158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>
                <a:solidFill>
                  <a:srgbClr val="F7323F"/>
                </a:solidFill>
              </a:rPr>
              <a:t>International humanitarian, human rights and refugee law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838200" y="2133600"/>
            <a:ext cx="2016224" cy="1582435"/>
            <a:chOff x="6732240" y="2780928"/>
            <a:chExt cx="2016224" cy="158243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737" y="2780928"/>
              <a:ext cx="1649230" cy="926498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732240" y="3717032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 b="1" dirty="0">
                  <a:solidFill>
                    <a:srgbClr val="F7323F"/>
                  </a:solidFill>
                </a:rPr>
                <a:t>Existing agreements between States or States and assisting actors</a:t>
              </a:r>
            </a:p>
          </p:txBody>
        </p:sp>
      </p:grpSp>
      <p:pic>
        <p:nvPicPr>
          <p:cNvPr id="19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133600"/>
            <a:ext cx="1636238" cy="939622"/>
          </a:xfrm>
          <a:prstGeom prst="rect">
            <a:avLst/>
          </a:prstGeom>
        </p:spPr>
      </p:pic>
      <p:sp>
        <p:nvSpPr>
          <p:cNvPr id="20" name="ZoneTexte 8"/>
          <p:cNvSpPr txBox="1"/>
          <p:nvPr/>
        </p:nvSpPr>
        <p:spPr>
          <a:xfrm>
            <a:off x="6248400" y="29718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>
                <a:solidFill>
                  <a:srgbClr val="F7323F"/>
                </a:solidFill>
              </a:rPr>
              <a:t>International law related to privileges and immunities</a:t>
            </a:r>
          </a:p>
        </p:txBody>
      </p:sp>
      <p:pic>
        <p:nvPicPr>
          <p:cNvPr id="16" name="Picture 15" descr="Logo_ifr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168" y="4343400"/>
            <a:ext cx="871505" cy="484539"/>
          </a:xfrm>
          <a:prstGeom prst="rect">
            <a:avLst/>
          </a:prstGeom>
        </p:spPr>
      </p:pic>
      <p:sp>
        <p:nvSpPr>
          <p:cNvPr id="21" name="ZoneTexte 10"/>
          <p:cNvSpPr txBox="1"/>
          <p:nvPr/>
        </p:nvSpPr>
        <p:spPr>
          <a:xfrm>
            <a:off x="3188568" y="495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>
                <a:solidFill>
                  <a:srgbClr val="F7323F"/>
                </a:solidFill>
              </a:rPr>
              <a:t>The statutes and regulations of the International Red Cross and Red Crescent Movement and existing legal arrangements between the Movement’s individual components and States.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64008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Source: Introduction to the Guidelines for the Domestic Facilitation and Regulation of International Disaster Relief and Initial Recovery Assistance, IFRC, 2011.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6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37"/>
            <a:ext cx="9144000" cy="6826725"/>
          </a:xfrm>
        </p:spPr>
      </p:pic>
      <p:sp>
        <p:nvSpPr>
          <p:cNvPr id="7" name="ZoneTexte 6"/>
          <p:cNvSpPr txBox="1"/>
          <p:nvPr/>
        </p:nvSpPr>
        <p:spPr>
          <a:xfrm>
            <a:off x="539552" y="4437112"/>
            <a:ext cx="8147248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Seville Agreement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Title: Agreement on the </a:t>
            </a:r>
            <a:r>
              <a:rPr lang="en-US" sz="1400" dirty="0" err="1">
                <a:solidFill>
                  <a:srgbClr val="FFFFFF"/>
                </a:solidFill>
              </a:rPr>
              <a:t>Organisation</a:t>
            </a:r>
            <a:r>
              <a:rPr lang="en-US" sz="1400" dirty="0">
                <a:solidFill>
                  <a:srgbClr val="FFFFFF"/>
                </a:solidFill>
              </a:rPr>
              <a:t> of the International Activities of the Components of the International Red Cross and Red Crescent Movement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Signed: 26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November 1997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Updated: Resolution 8 : Implementation of the Seville Agreement, 2005</a:t>
            </a:r>
          </a:p>
        </p:txBody>
      </p:sp>
    </p:spTree>
    <p:extLst>
      <p:ext uri="{BB962C8B-B14F-4D97-AF65-F5344CB8AC3E}">
        <p14:creationId xmlns:p14="http://schemas.microsoft.com/office/powerpoint/2010/main" val="62343064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10892</TotalTime>
  <Words>1684</Words>
  <Application>Microsoft Office PowerPoint</Application>
  <PresentationFormat>On-screen Show (4:3)</PresentationFormat>
  <Paragraphs>340</Paragraphs>
  <Slides>29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Monotype Sorts</vt:lpstr>
      <vt:lpstr>Symbol</vt:lpstr>
      <vt:lpstr>Times New Roman</vt:lpstr>
      <vt:lpstr>Wingdings</vt:lpstr>
      <vt:lpstr>IFRC_2011 presentation-EN</vt:lpstr>
      <vt:lpstr>PowerPoint Presentation</vt:lpstr>
      <vt:lpstr>Aim of the Session</vt:lpstr>
      <vt:lpstr>Learning Objectives 1/2</vt:lpstr>
      <vt:lpstr>Learning Objectives 2/2</vt:lpstr>
      <vt:lpstr>Session Contents</vt:lpstr>
      <vt:lpstr>PowerPoint Presentation</vt:lpstr>
      <vt:lpstr>Overview of the RCRC legal framework</vt:lpstr>
      <vt:lpstr>The umbrella: Existing international law and agreements</vt:lpstr>
      <vt:lpstr>PowerPoint Presentation</vt:lpstr>
      <vt:lpstr>PowerPoint Presentation</vt:lpstr>
      <vt:lpstr>PowerPoint Presentation</vt:lpstr>
      <vt:lpstr>Main content of the Response Framework</vt:lpstr>
      <vt:lpstr>The IFRC Emergency Response Framework…</vt:lpstr>
      <vt:lpstr>IFRC criteria to determine the disaster category</vt:lpstr>
      <vt:lpstr>PowerPoint Presentation</vt:lpstr>
      <vt:lpstr>The IFRC decentralised structures</vt:lpstr>
      <vt:lpstr>Overall Roles and Responsibilities… (by levels)</vt:lpstr>
      <vt:lpstr>Roles &amp; Responsibilities: Emergency Response Framework</vt:lpstr>
      <vt:lpstr>Roles &amp; Responsibilities: Response Framework</vt:lpstr>
      <vt:lpstr>PowerPoint Presentation</vt:lpstr>
      <vt:lpstr>PowerPoint Presentation</vt:lpstr>
      <vt:lpstr>IFRC Global Disaster Response Tools</vt:lpstr>
      <vt:lpstr>PowerPoint Presentation</vt:lpstr>
      <vt:lpstr>PowerPoint Presentation</vt:lpstr>
      <vt:lpstr>PowerPoint Presentation</vt:lpstr>
      <vt:lpstr>Sample (simple) Ops Management Setup</vt:lpstr>
      <vt:lpstr>PowerPoint Presentation</vt:lpstr>
      <vt:lpstr>REFERENCE DOCUMENTS AND KEY READING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Lucia LASSO</cp:lastModifiedBy>
  <cp:revision>249</cp:revision>
  <cp:lastPrinted>2017-01-26T09:08:18Z</cp:lastPrinted>
  <dcterms:created xsi:type="dcterms:W3CDTF">2017-03-31T22:20:59Z</dcterms:created>
  <dcterms:modified xsi:type="dcterms:W3CDTF">2018-04-19T08:11:34Z</dcterms:modified>
</cp:coreProperties>
</file>