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08" r:id="rId1"/>
  </p:sldMasterIdLst>
  <p:sldIdLst>
    <p:sldId id="256" r:id="rId2"/>
    <p:sldId id="260" r:id="rId3"/>
    <p:sldId id="259" r:id="rId4"/>
    <p:sldId id="261" r:id="rId5"/>
    <p:sldId id="262" r:id="rId6"/>
    <p:sldId id="263" r:id="rId7"/>
    <p:sldId id="264" r:id="rId8"/>
    <p:sldId id="265" r:id="rId9"/>
    <p:sldId id="266" r:id="rId10"/>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CC"/>
    <a:srgbClr val="339933"/>
    <a:srgbClr val="0000FF"/>
    <a:srgbClr val="99FFCC"/>
    <a:srgbClr val="00CC00"/>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71" d="100"/>
          <a:sy n="71" d="100"/>
        </p:scale>
        <p:origin x="-48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45A94ACC-FFFB-4463-A79A-CACAF4EBD469}" type="datetimeFigureOut">
              <a:rPr lang="fa-IR" smtClean="0"/>
              <a:pPr/>
              <a:t>1434/08/20</a:t>
            </a:fld>
            <a:endParaRPr lang="fa-IR"/>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fa-I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14361CFD-F1AB-422F-8907-F73F4789B115}" type="slidenum">
              <a:rPr lang="fa-IR" smtClean="0"/>
              <a:pPr/>
              <a:t>‹#›</a:t>
            </a:fld>
            <a:endParaRPr lang="fa-I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5A94ACC-FFFB-4463-A79A-CACAF4EBD469}" type="datetimeFigureOut">
              <a:rPr lang="fa-IR" smtClean="0"/>
              <a:pPr/>
              <a:t>1434/08/20</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14361CFD-F1AB-422F-8907-F73F4789B115}" type="slidenum">
              <a:rPr lang="fa-IR" smtClean="0"/>
              <a:pPr/>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5A94ACC-FFFB-4463-A79A-CACAF4EBD469}" type="datetimeFigureOut">
              <a:rPr lang="fa-IR" smtClean="0"/>
              <a:pPr/>
              <a:t>1434/08/20</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14361CFD-F1AB-422F-8907-F73F4789B115}" type="slidenum">
              <a:rPr lang="fa-IR" smtClean="0"/>
              <a:pPr/>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5A94ACC-FFFB-4463-A79A-CACAF4EBD469}" type="datetimeFigureOut">
              <a:rPr lang="fa-IR" smtClean="0"/>
              <a:pPr/>
              <a:t>1434/08/20</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14361CFD-F1AB-422F-8907-F73F4789B115}" type="slidenum">
              <a:rPr lang="fa-IR" smtClean="0"/>
              <a:pPr/>
              <a:t>‹#›</a:t>
            </a:fld>
            <a:endParaRPr lang="fa-IR"/>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45A94ACC-FFFB-4463-A79A-CACAF4EBD469}" type="datetimeFigureOut">
              <a:rPr lang="fa-IR" smtClean="0"/>
              <a:pPr/>
              <a:t>1434/08/20</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14361CFD-F1AB-422F-8907-F73F4789B115}" type="slidenum">
              <a:rPr lang="fa-IR" smtClean="0"/>
              <a:pPr/>
              <a:t>‹#›</a:t>
            </a:fld>
            <a:endParaRPr lang="fa-I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5A94ACC-FFFB-4463-A79A-CACAF4EBD469}" type="datetimeFigureOut">
              <a:rPr lang="fa-IR" smtClean="0"/>
              <a:pPr/>
              <a:t>1434/08/20</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14361CFD-F1AB-422F-8907-F73F4789B115}" type="slidenum">
              <a:rPr lang="fa-IR" smtClean="0"/>
              <a:pPr/>
              <a:t>‹#›</a:t>
            </a:fld>
            <a:endParaRPr lang="fa-IR"/>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45A94ACC-FFFB-4463-A79A-CACAF4EBD469}" type="datetimeFigureOut">
              <a:rPr lang="fa-IR" smtClean="0"/>
              <a:pPr/>
              <a:t>1434/08/20</a:t>
            </a:fld>
            <a:endParaRPr lang="fa-IR"/>
          </a:p>
        </p:txBody>
      </p:sp>
      <p:sp>
        <p:nvSpPr>
          <p:cNvPr id="8" name="Footer Placeholder 7"/>
          <p:cNvSpPr>
            <a:spLocks noGrp="1"/>
          </p:cNvSpPr>
          <p:nvPr>
            <p:ph type="ftr" sz="quarter" idx="11"/>
          </p:nvPr>
        </p:nvSpPr>
        <p:spPr/>
        <p:txBody>
          <a:bodyPr/>
          <a:lstStyle>
            <a:extLst/>
          </a:lstStyle>
          <a:p>
            <a:endParaRPr lang="fa-IR"/>
          </a:p>
        </p:txBody>
      </p:sp>
      <p:sp>
        <p:nvSpPr>
          <p:cNvPr id="9" name="Slide Number Placeholder 8"/>
          <p:cNvSpPr>
            <a:spLocks noGrp="1"/>
          </p:cNvSpPr>
          <p:nvPr>
            <p:ph type="sldNum" sz="quarter" idx="12"/>
          </p:nvPr>
        </p:nvSpPr>
        <p:spPr/>
        <p:txBody>
          <a:bodyPr/>
          <a:lstStyle>
            <a:extLst/>
          </a:lstStyle>
          <a:p>
            <a:fld id="{14361CFD-F1AB-422F-8907-F73F4789B115}" type="slidenum">
              <a:rPr lang="fa-IR" smtClean="0"/>
              <a:pPr/>
              <a:t>‹#›</a:t>
            </a:fld>
            <a:endParaRPr lang="fa-I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45A94ACC-FFFB-4463-A79A-CACAF4EBD469}" type="datetimeFigureOut">
              <a:rPr lang="fa-IR" smtClean="0"/>
              <a:pPr/>
              <a:t>1434/08/20</a:t>
            </a:fld>
            <a:endParaRPr lang="fa-IR"/>
          </a:p>
        </p:txBody>
      </p:sp>
      <p:sp>
        <p:nvSpPr>
          <p:cNvPr id="4" name="Footer Placeholder 3"/>
          <p:cNvSpPr>
            <a:spLocks noGrp="1"/>
          </p:cNvSpPr>
          <p:nvPr>
            <p:ph type="ftr" sz="quarter" idx="11"/>
          </p:nvPr>
        </p:nvSpPr>
        <p:spPr/>
        <p:txBody>
          <a:bodyPr/>
          <a:lstStyle>
            <a:extLst/>
          </a:lstStyle>
          <a:p>
            <a:endParaRPr lang="fa-IR"/>
          </a:p>
        </p:txBody>
      </p:sp>
      <p:sp>
        <p:nvSpPr>
          <p:cNvPr id="5" name="Slide Number Placeholder 4"/>
          <p:cNvSpPr>
            <a:spLocks noGrp="1"/>
          </p:cNvSpPr>
          <p:nvPr>
            <p:ph type="sldNum" sz="quarter" idx="12"/>
          </p:nvPr>
        </p:nvSpPr>
        <p:spPr/>
        <p:txBody>
          <a:bodyPr/>
          <a:lstStyle>
            <a:extLst/>
          </a:lstStyle>
          <a:p>
            <a:fld id="{14361CFD-F1AB-422F-8907-F73F4789B115}" type="slidenum">
              <a:rPr lang="fa-IR" smtClean="0"/>
              <a:pPr/>
              <a:t>‹#›</a:t>
            </a:fld>
            <a:endParaRPr lang="fa-IR"/>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45A94ACC-FFFB-4463-A79A-CACAF4EBD469}" type="datetimeFigureOut">
              <a:rPr lang="fa-IR" smtClean="0"/>
              <a:pPr/>
              <a:t>1434/08/20</a:t>
            </a:fld>
            <a:endParaRPr lang="fa-IR"/>
          </a:p>
        </p:txBody>
      </p:sp>
      <p:sp>
        <p:nvSpPr>
          <p:cNvPr id="3" name="Footer Placeholder 2"/>
          <p:cNvSpPr>
            <a:spLocks noGrp="1"/>
          </p:cNvSpPr>
          <p:nvPr>
            <p:ph type="ftr" sz="quarter" idx="11"/>
          </p:nvPr>
        </p:nvSpPr>
        <p:spPr/>
        <p:txBody>
          <a:bodyPr/>
          <a:lstStyle>
            <a:extLst/>
          </a:lstStyle>
          <a:p>
            <a:endParaRPr lang="fa-IR"/>
          </a:p>
        </p:txBody>
      </p:sp>
      <p:sp>
        <p:nvSpPr>
          <p:cNvPr id="4" name="Slide Number Placeholder 3"/>
          <p:cNvSpPr>
            <a:spLocks noGrp="1"/>
          </p:cNvSpPr>
          <p:nvPr>
            <p:ph type="sldNum" sz="quarter" idx="12"/>
          </p:nvPr>
        </p:nvSpPr>
        <p:spPr/>
        <p:txBody>
          <a:bodyPr/>
          <a:lstStyle>
            <a:extLst/>
          </a:lstStyle>
          <a:p>
            <a:fld id="{14361CFD-F1AB-422F-8907-F73F4789B115}" type="slidenum">
              <a:rPr lang="fa-IR" smtClean="0"/>
              <a:pPr/>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45A94ACC-FFFB-4463-A79A-CACAF4EBD469}" type="datetimeFigureOut">
              <a:rPr lang="fa-IR" smtClean="0"/>
              <a:pPr/>
              <a:t>1434/08/20</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14361CFD-F1AB-422F-8907-F73F4789B115}" type="slidenum">
              <a:rPr lang="fa-IR" smtClean="0"/>
              <a:pPr/>
              <a:t>‹#›</a:t>
            </a:fld>
            <a:endParaRPr lang="fa-I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45A94ACC-FFFB-4463-A79A-CACAF4EBD469}" type="datetimeFigureOut">
              <a:rPr lang="fa-IR" smtClean="0"/>
              <a:pPr/>
              <a:t>1434/08/20</a:t>
            </a:fld>
            <a:endParaRPr lang="fa-IR"/>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a-I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14361CFD-F1AB-422F-8907-F73F4789B115}" type="slidenum">
              <a:rPr lang="fa-IR" smtClean="0"/>
              <a:pPr/>
              <a:t>‹#›</a:t>
            </a:fld>
            <a:endParaRPr lang="fa-I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5A94ACC-FFFB-4463-A79A-CACAF4EBD469}" type="datetimeFigureOut">
              <a:rPr lang="fa-IR" smtClean="0"/>
              <a:pPr/>
              <a:t>1434/08/20</a:t>
            </a:fld>
            <a:endParaRPr lang="fa-IR"/>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a-IR"/>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14361CFD-F1AB-422F-8907-F73F4789B115}" type="slidenum">
              <a:rPr lang="fa-IR" smtClean="0"/>
              <a:pPr/>
              <a:t>‹#›</a:t>
            </a:fld>
            <a:endParaRPr lang="fa-I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lumMod val="60000"/>
            <a:lumOff val="40000"/>
            <a:alpha val="85000"/>
          </a:schemeClr>
        </a:solidFill>
        <a:effectLst/>
      </p:bgPr>
    </p:bg>
    <p:spTree>
      <p:nvGrpSpPr>
        <p:cNvPr id="1" name=""/>
        <p:cNvGrpSpPr/>
        <p:nvPr/>
      </p:nvGrpSpPr>
      <p:grpSpPr>
        <a:xfrm>
          <a:off x="0" y="0"/>
          <a:ext cx="0" cy="0"/>
          <a:chOff x="0" y="0"/>
          <a:chExt cx="0" cy="0"/>
        </a:xfrm>
      </p:grpSpPr>
      <p:sp>
        <p:nvSpPr>
          <p:cNvPr id="4" name="TextBox 3"/>
          <p:cNvSpPr txBox="1"/>
          <p:nvPr/>
        </p:nvSpPr>
        <p:spPr>
          <a:xfrm>
            <a:off x="1071538" y="2000240"/>
            <a:ext cx="7237879" cy="584775"/>
          </a:xfrm>
          <a:prstGeom prst="rect">
            <a:avLst/>
          </a:prstGeom>
          <a:noFill/>
        </p:spPr>
        <p:txBody>
          <a:bodyPr wrap="none" rtlCol="1">
            <a:spAutoFit/>
          </a:bodyPr>
          <a:lstStyle/>
          <a:p>
            <a:r>
              <a:rPr lang="fa-IR" sz="3200" u="sng" dirty="0" smtClean="0">
                <a:solidFill>
                  <a:srgbClr val="FFFF00"/>
                </a:solidFill>
                <a:cs typeface="B Sahar" pitchFamily="2" charset="-78"/>
              </a:rPr>
              <a:t>نکات کلیدی در مورد ثبت یادداشت ها و گزارشات</a:t>
            </a:r>
            <a:endParaRPr lang="fa-IR" sz="3200" u="sng" dirty="0">
              <a:solidFill>
                <a:srgbClr val="FFFF00"/>
              </a:solidFill>
              <a:cs typeface="B Sahar" pitchFamily="2" charset="-78"/>
            </a:endParaRPr>
          </a:p>
        </p:txBody>
      </p:sp>
      <p:sp>
        <p:nvSpPr>
          <p:cNvPr id="5" name="TextBox 4"/>
          <p:cNvSpPr txBox="1"/>
          <p:nvPr/>
        </p:nvSpPr>
        <p:spPr>
          <a:xfrm>
            <a:off x="2428862" y="3714752"/>
            <a:ext cx="4639412" cy="923330"/>
          </a:xfrm>
          <a:prstGeom prst="rect">
            <a:avLst/>
          </a:prstGeom>
          <a:noFill/>
        </p:spPr>
        <p:txBody>
          <a:bodyPr wrap="none" rtlCol="1">
            <a:spAutoFit/>
          </a:bodyPr>
          <a:lstStyle/>
          <a:p>
            <a:r>
              <a:rPr lang="fa-IR" dirty="0" smtClean="0">
                <a:cs typeface="B Titr" pitchFamily="2" charset="-78"/>
              </a:rPr>
              <a:t>دانشگاه علوم پزشکی و خدمات بهداشتی درمانی سبزوار</a:t>
            </a:r>
          </a:p>
          <a:p>
            <a:pPr algn="ctr"/>
            <a:r>
              <a:rPr lang="fa-IR" dirty="0" smtClean="0">
                <a:solidFill>
                  <a:srgbClr val="FF0000"/>
                </a:solidFill>
                <a:cs typeface="B Titr" pitchFamily="2" charset="-78"/>
              </a:rPr>
              <a:t>مرکز مدیریت حوادث و فوریت های پزشکی </a:t>
            </a:r>
          </a:p>
          <a:p>
            <a:pPr algn="ctr"/>
            <a:r>
              <a:rPr lang="fa-IR" dirty="0" smtClean="0">
                <a:solidFill>
                  <a:srgbClr val="FF0000"/>
                </a:solidFill>
                <a:cs typeface="B Titr" pitchFamily="2" charset="-78"/>
              </a:rPr>
              <a:t>واحد </a:t>
            </a:r>
            <a:r>
              <a:rPr lang="fa-IR" dirty="0" smtClean="0">
                <a:solidFill>
                  <a:srgbClr val="FF0000"/>
                </a:solidFill>
                <a:cs typeface="B Titr" pitchFamily="2" charset="-78"/>
              </a:rPr>
              <a:t>آموزش</a:t>
            </a:r>
          </a:p>
        </p:txBody>
      </p:sp>
      <p:sp>
        <p:nvSpPr>
          <p:cNvPr id="6" name="Rectangle 5"/>
          <p:cNvSpPr/>
          <p:nvPr/>
        </p:nvSpPr>
        <p:spPr>
          <a:xfrm>
            <a:off x="266300" y="5929330"/>
            <a:ext cx="662361" cy="400110"/>
          </a:xfrm>
          <a:prstGeom prst="rect">
            <a:avLst/>
          </a:prstGeom>
        </p:spPr>
        <p:txBody>
          <a:bodyPr wrap="none">
            <a:spAutoFit/>
          </a:bodyPr>
          <a:lstStyle/>
          <a:p>
            <a:pPr algn="ctr"/>
            <a:r>
              <a:rPr lang="fa-IR" sz="2000" dirty="0" smtClean="0">
                <a:solidFill>
                  <a:srgbClr val="92D050"/>
                </a:solidFill>
                <a:cs typeface="B Titr" pitchFamily="2" charset="-78"/>
              </a:rPr>
              <a:t>میری</a:t>
            </a:r>
            <a:endParaRPr lang="fa-IR" dirty="0">
              <a:solidFill>
                <a:srgbClr val="92D050"/>
              </a:solidFill>
              <a:cs typeface="B Titr" pitchFamily="2" charset="-78"/>
            </a:endParaRPr>
          </a:p>
        </p:txBody>
      </p:sp>
    </p:spTree>
  </p:cSld>
  <p:clrMapOvr>
    <a:masterClrMapping/>
  </p:clrMapOvr>
  <p:transition spd="slow">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wipe(down)">
                                      <p:cBhvr>
                                        <p:cTn id="12" dur="500"/>
                                        <p:tgtEl>
                                          <p:spTgt spid="5">
                                            <p:txEl>
                                              <p:pRg st="0" end="0"/>
                                            </p:txEl>
                                          </p:spTgt>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animEffect transition="in" filter="wipe(down)">
                                      <p:cBhvr>
                                        <p:cTn id="15" dur="500"/>
                                        <p:tgtEl>
                                          <p:spTgt spid="5">
                                            <p:txEl>
                                              <p:pRg st="1" end="1"/>
                                            </p:tx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5">
                                            <p:txEl>
                                              <p:pRg st="2" end="2"/>
                                            </p:txEl>
                                          </p:spTgt>
                                        </p:tgtEl>
                                        <p:attrNameLst>
                                          <p:attrName>style.visibility</p:attrName>
                                        </p:attrNameLst>
                                      </p:cBhvr>
                                      <p:to>
                                        <p:strVal val="visible"/>
                                      </p:to>
                                    </p:set>
                                    <p:animEffect transition="in" filter="wipe(down)">
                                      <p:cBhvr>
                                        <p:cTn id="18"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P spid="5" grpId="0" build="allAtOnce"/>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14282" y="571480"/>
            <a:ext cx="8643998" cy="5847755"/>
          </a:xfrm>
          <a:prstGeom prst="rect">
            <a:avLst/>
          </a:prstGeom>
          <a:noFill/>
        </p:spPr>
        <p:txBody>
          <a:bodyPr wrap="square" rtlCol="1">
            <a:spAutoFit/>
          </a:bodyPr>
          <a:lstStyle/>
          <a:p>
            <a:endParaRPr lang="fa-IR" sz="2000" b="1" dirty="0" smtClean="0">
              <a:solidFill>
                <a:srgbClr val="0000FF"/>
              </a:solidFill>
              <a:cs typeface="B Mitra" pitchFamily="2" charset="-78"/>
            </a:endParaRPr>
          </a:p>
          <a:p>
            <a:r>
              <a:rPr lang="fa-IR" b="1" dirty="0" smtClean="0">
                <a:cs typeface="B Mitra" pitchFamily="2" charset="-78"/>
              </a:rPr>
              <a:t>1_فاش </a:t>
            </a:r>
            <a:r>
              <a:rPr lang="fa-IR" b="1" dirty="0" smtClean="0">
                <a:cs typeface="B Mitra" pitchFamily="2" charset="-78"/>
              </a:rPr>
              <a:t>کردن نامناسب اطلاعات یا در اختیار گذاشتن اطلاعات غیر دقیق می تواند منجر به مشکلات قانونی شود</a:t>
            </a:r>
            <a:r>
              <a:rPr lang="fa-IR" b="1" dirty="0" smtClean="0">
                <a:cs typeface="B Mitra" pitchFamily="2" charset="-78"/>
              </a:rPr>
              <a:t>.</a:t>
            </a:r>
          </a:p>
          <a:p>
            <a:r>
              <a:rPr lang="fa-IR" b="1" dirty="0" smtClean="0">
                <a:cs typeface="B Mitra" pitchFamily="2" charset="-78"/>
              </a:rPr>
              <a:t>2- اطلاعات </a:t>
            </a:r>
            <a:r>
              <a:rPr lang="fa-IR" b="1" dirty="0" smtClean="0">
                <a:cs typeface="B Mitra" pitchFamily="2" charset="-78"/>
              </a:rPr>
              <a:t>محرمانه شامل شرح حال بیمار،نتایج ارزیابی و درمان ارایه شده است</a:t>
            </a:r>
            <a:r>
              <a:rPr lang="fa-IR" b="1" dirty="0" smtClean="0">
                <a:cs typeface="B Mitra" pitchFamily="2" charset="-78"/>
              </a:rPr>
              <a:t>.</a:t>
            </a:r>
          </a:p>
          <a:p>
            <a:endParaRPr lang="fa-IR" b="1" dirty="0" smtClean="0">
              <a:cs typeface="B Mitra" pitchFamily="2" charset="-78"/>
            </a:endParaRPr>
          </a:p>
          <a:p>
            <a:endParaRPr lang="fa-IR" b="1" dirty="0">
              <a:cs typeface="B Mitra" pitchFamily="2" charset="-78"/>
            </a:endParaRPr>
          </a:p>
          <a:p>
            <a:r>
              <a:rPr lang="fa-IR" b="1" dirty="0" smtClean="0">
                <a:cs typeface="B Mitra" pitchFamily="2" charset="-78"/>
              </a:rPr>
              <a:t>3_ </a:t>
            </a:r>
            <a:r>
              <a:rPr lang="fa-IR" b="1" dirty="0" smtClean="0">
                <a:cs typeface="B Mitra" pitchFamily="2" charset="-78"/>
              </a:rPr>
              <a:t>حمله به حریم خصوصی عبارت از فاش ساختن اطلاعات مربوط به زندگی یک فرد بدون توجیه قانونی </a:t>
            </a:r>
          </a:p>
          <a:p>
            <a:r>
              <a:rPr lang="fa-IR" b="1" dirty="0" smtClean="0">
                <a:cs typeface="B Mitra" pitchFamily="2" charset="-78"/>
              </a:rPr>
              <a:t>که ممکن است سبب ریشخند،رسوایی یا شرمندگی بیمار شود.</a:t>
            </a:r>
          </a:p>
          <a:p>
            <a:endParaRPr lang="fa-IR" b="1" dirty="0">
              <a:cs typeface="B Mitra" pitchFamily="2" charset="-78"/>
            </a:endParaRPr>
          </a:p>
          <a:p>
            <a:pPr algn="just"/>
            <a:r>
              <a:rPr lang="fa-IR" sz="2000" b="1" dirty="0" smtClean="0">
                <a:solidFill>
                  <a:srgbClr val="0000FF"/>
                </a:solidFill>
                <a:cs typeface="B Mitra" pitchFamily="2" charset="-78"/>
              </a:rPr>
              <a:t>4_ </a:t>
            </a:r>
            <a:r>
              <a:rPr lang="fa-IR" sz="2000" b="1" dirty="0" smtClean="0">
                <a:solidFill>
                  <a:srgbClr val="0000FF"/>
                </a:solidFill>
                <a:cs typeface="B Mitra" pitchFamily="2" charset="-78"/>
              </a:rPr>
              <a:t>مودبانه و محترمانه برای سایرین از جمله اعضای خانواده و دوستان بیمار توضیح دهید که       نمی توانیداطلاعات مربوط به وضعیت بیمار را اعلام کنید در عوض پیشنهاد دهید که به محض معاینه شدن بیمار دربخش اورژانس می توانند به همراه فامیل درجه یک بیمار به دیدن او بیایند</a:t>
            </a:r>
            <a:r>
              <a:rPr lang="fa-IR" sz="2000" b="1" dirty="0" smtClean="0">
                <a:solidFill>
                  <a:srgbClr val="0000FF"/>
                </a:solidFill>
                <a:cs typeface="B Mitra" pitchFamily="2" charset="-78"/>
              </a:rPr>
              <a:t>.</a:t>
            </a:r>
          </a:p>
          <a:p>
            <a:pPr algn="just"/>
            <a:r>
              <a:rPr lang="fa-IR" sz="2000" b="1" dirty="0" smtClean="0">
                <a:solidFill>
                  <a:srgbClr val="FF0000"/>
                </a:solidFill>
                <a:cs typeface="B Mitra" pitchFamily="2" charset="-78"/>
              </a:rPr>
              <a:t>5- بیمار </a:t>
            </a:r>
            <a:r>
              <a:rPr lang="fa-IR" sz="2000" b="1" dirty="0" smtClean="0">
                <a:solidFill>
                  <a:srgbClr val="FF0000"/>
                </a:solidFill>
                <a:cs typeface="B Mitra" pitchFamily="2" charset="-78"/>
              </a:rPr>
              <a:t>باید هنگام رضایت کتبی از نظر روحی و ذهنی توانایی داشته باشد.</a:t>
            </a:r>
            <a:endParaRPr lang="fa-IR" sz="2000" b="1" dirty="0" smtClean="0">
              <a:solidFill>
                <a:srgbClr val="FF0000"/>
              </a:solidFill>
              <a:cs typeface="B Mitra" pitchFamily="2" charset="-78"/>
            </a:endParaRPr>
          </a:p>
          <a:p>
            <a:endParaRPr lang="fa-IR" b="1" dirty="0" smtClean="0">
              <a:cs typeface="B Mitra" pitchFamily="2" charset="-78"/>
            </a:endParaRPr>
          </a:p>
          <a:p>
            <a:r>
              <a:rPr lang="fa-IR" b="1" dirty="0" smtClean="0">
                <a:cs typeface="B Mitra" pitchFamily="2" charset="-78"/>
              </a:rPr>
              <a:t>6- جامعه از طریق دولت،روش هایی را برای حفاظت افراد بوسیله مقرارت و قوانین سلامت وضع کرده است.</a:t>
            </a:r>
          </a:p>
          <a:p>
            <a:endParaRPr lang="fa-IR" b="1" dirty="0" smtClean="0">
              <a:cs typeface="B Mitra" pitchFamily="2" charset="-78"/>
            </a:endParaRPr>
          </a:p>
          <a:p>
            <a:r>
              <a:rPr lang="fa-IR" sz="2000" b="1" dirty="0" smtClean="0">
                <a:solidFill>
                  <a:srgbClr val="FF0066"/>
                </a:solidFill>
                <a:cs typeface="B Mitra" pitchFamily="2" charset="-78"/>
              </a:rPr>
              <a:t>7- ثبت دقیق و کامل از یک حادثه پزشکی اورژانس،وسیله حفاظتی مهمی در مقابل دعاوی حقوقی بر علیه تکنسین ها است.</a:t>
            </a:r>
          </a:p>
          <a:p>
            <a:endParaRPr lang="fa-IR" b="1" dirty="0">
              <a:solidFill>
                <a:srgbClr val="FF0000"/>
              </a:solidFill>
              <a:cs typeface="B Mitra" pitchFamily="2" charset="-78"/>
            </a:endParaRPr>
          </a:p>
          <a:p>
            <a:endParaRPr lang="fa-IR" b="1" dirty="0" smtClean="0">
              <a:solidFill>
                <a:srgbClr val="FF0000"/>
              </a:solidFill>
              <a:cs typeface="B Mitra" pitchFamily="2" charset="-78"/>
            </a:endParaRPr>
          </a:p>
        </p:txBody>
      </p:sp>
    </p:spTree>
  </p:cSld>
  <p:clrMapOvr>
    <a:masterClrMapping/>
  </p:clrMapOvr>
  <p:transition spd="slow">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1000"/>
                                        <p:tgtEl>
                                          <p:spTgt spid="3">
                                            <p:txEl>
                                              <p:pRg st="5" end="5"/>
                                            </p:txEl>
                                          </p:spTgt>
                                        </p:tgtEl>
                                      </p:cBhvr>
                                    </p:animEffect>
                                    <p:anim calcmode="lin" valueType="num">
                                      <p:cBhvr>
                                        <p:cTn id="2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5" end="5"/>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fade">
                                      <p:cBhvr>
                                        <p:cTn id="26" dur="1000"/>
                                        <p:tgtEl>
                                          <p:spTgt spid="3">
                                            <p:txEl>
                                              <p:pRg st="6" end="6"/>
                                            </p:txEl>
                                          </p:spTgt>
                                        </p:tgtEl>
                                      </p:cBhvr>
                                    </p:animEffect>
                                    <p:anim calcmode="lin" valueType="num">
                                      <p:cBhvr>
                                        <p:cTn id="2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fade">
                                      <p:cBhvr>
                                        <p:cTn id="33" dur="1000"/>
                                        <p:tgtEl>
                                          <p:spTgt spid="3">
                                            <p:txEl>
                                              <p:pRg st="8" end="8"/>
                                            </p:txEl>
                                          </p:spTgt>
                                        </p:tgtEl>
                                      </p:cBhvr>
                                    </p:animEffect>
                                    <p:anim calcmode="lin" valueType="num">
                                      <p:cBhvr>
                                        <p:cTn id="3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3">
                                            <p:txEl>
                                              <p:pRg st="9" end="9"/>
                                            </p:txEl>
                                          </p:spTgt>
                                        </p:tgtEl>
                                        <p:attrNameLst>
                                          <p:attrName>style.visibility</p:attrName>
                                        </p:attrNameLst>
                                      </p:cBhvr>
                                      <p:to>
                                        <p:strVal val="visible"/>
                                      </p:to>
                                    </p:set>
                                    <p:animEffect transition="in" filter="fade">
                                      <p:cBhvr>
                                        <p:cTn id="40" dur="1000"/>
                                        <p:tgtEl>
                                          <p:spTgt spid="3">
                                            <p:txEl>
                                              <p:pRg st="9" end="9"/>
                                            </p:txEl>
                                          </p:spTgt>
                                        </p:tgtEl>
                                      </p:cBhvr>
                                    </p:animEffect>
                                    <p:anim calcmode="lin" valueType="num">
                                      <p:cBhvr>
                                        <p:cTn id="4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3">
                                            <p:txEl>
                                              <p:pRg st="11" end="11"/>
                                            </p:txEl>
                                          </p:spTgt>
                                        </p:tgtEl>
                                        <p:attrNameLst>
                                          <p:attrName>style.visibility</p:attrName>
                                        </p:attrNameLst>
                                      </p:cBhvr>
                                      <p:to>
                                        <p:strVal val="visible"/>
                                      </p:to>
                                    </p:set>
                                    <p:animEffect transition="in" filter="fade">
                                      <p:cBhvr>
                                        <p:cTn id="47" dur="1000"/>
                                        <p:tgtEl>
                                          <p:spTgt spid="3">
                                            <p:txEl>
                                              <p:pRg st="11" end="11"/>
                                            </p:txEl>
                                          </p:spTgt>
                                        </p:tgtEl>
                                      </p:cBhvr>
                                    </p:animEffect>
                                    <p:anim calcmode="lin" valueType="num">
                                      <p:cBhvr>
                                        <p:cTn id="48"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nodeType="clickEffect">
                                  <p:stCondLst>
                                    <p:cond delay="0"/>
                                  </p:stCondLst>
                                  <p:childTnLst>
                                    <p:set>
                                      <p:cBhvr>
                                        <p:cTn id="53" dur="1" fill="hold">
                                          <p:stCondLst>
                                            <p:cond delay="0"/>
                                          </p:stCondLst>
                                        </p:cTn>
                                        <p:tgtEl>
                                          <p:spTgt spid="3">
                                            <p:txEl>
                                              <p:pRg st="13" end="13"/>
                                            </p:txEl>
                                          </p:spTgt>
                                        </p:tgtEl>
                                        <p:attrNameLst>
                                          <p:attrName>style.visibility</p:attrName>
                                        </p:attrNameLst>
                                      </p:cBhvr>
                                      <p:to>
                                        <p:strVal val="visible"/>
                                      </p:to>
                                    </p:set>
                                    <p:animEffect transition="in" filter="fade">
                                      <p:cBhvr>
                                        <p:cTn id="54" dur="1000"/>
                                        <p:tgtEl>
                                          <p:spTgt spid="3">
                                            <p:txEl>
                                              <p:pRg st="13" end="13"/>
                                            </p:txEl>
                                          </p:spTgt>
                                        </p:tgtEl>
                                      </p:cBhvr>
                                    </p:animEffect>
                                    <p:anim calcmode="lin" valueType="num">
                                      <p:cBhvr>
                                        <p:cTn id="55"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13" end="1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28596" y="428604"/>
            <a:ext cx="8275166" cy="5509200"/>
          </a:xfrm>
          <a:prstGeom prst="rect">
            <a:avLst/>
          </a:prstGeom>
          <a:noFill/>
        </p:spPr>
        <p:txBody>
          <a:bodyPr wrap="square" rtlCol="1">
            <a:spAutoFit/>
          </a:bodyPr>
          <a:lstStyle/>
          <a:p>
            <a:r>
              <a:rPr lang="fa-IR" sz="2000" b="1" dirty="0" smtClean="0">
                <a:solidFill>
                  <a:srgbClr val="0000FF"/>
                </a:solidFill>
                <a:cs typeface="B Mitra" pitchFamily="2" charset="-78"/>
              </a:rPr>
              <a:t>8-دادگاه دو قانون مهم را در رابطه با گزارشات و ثبت آنها در نظر می گیرد:</a:t>
            </a:r>
          </a:p>
          <a:p>
            <a:r>
              <a:rPr lang="fa-IR" sz="2000" b="1" dirty="0" smtClean="0">
                <a:solidFill>
                  <a:srgbClr val="92D050"/>
                </a:solidFill>
                <a:cs typeface="B Mitra" pitchFamily="2" charset="-78"/>
              </a:rPr>
              <a:t>الف)اگر عملکردی در گزارش کتبی ثبت نشود یعنی انجام نشده است.</a:t>
            </a:r>
          </a:p>
          <a:p>
            <a:r>
              <a:rPr lang="fa-IR" sz="2000" b="1" dirty="0" smtClean="0">
                <a:solidFill>
                  <a:srgbClr val="92D050"/>
                </a:solidFill>
                <a:cs typeface="B Mitra" pitchFamily="2" charset="-78"/>
              </a:rPr>
              <a:t>ب)فرم گزارش کثیف یا ناقص گواهی بر مراقبت پزشکی اورژانس غیر تخصصی یا ناکافی است</a:t>
            </a:r>
            <a:r>
              <a:rPr lang="fa-IR" sz="2000" b="1" dirty="0" smtClean="0">
                <a:solidFill>
                  <a:srgbClr val="7030A0"/>
                </a:solidFill>
                <a:cs typeface="B Mitra" pitchFamily="2" charset="-78"/>
              </a:rPr>
              <a:t>.</a:t>
            </a:r>
          </a:p>
          <a:p>
            <a:endParaRPr lang="fa-IR" b="1" dirty="0" smtClean="0">
              <a:cs typeface="B Mitra" pitchFamily="2" charset="-78"/>
            </a:endParaRPr>
          </a:p>
          <a:p>
            <a:r>
              <a:rPr lang="fa-IR" b="1" dirty="0" smtClean="0">
                <a:cs typeface="B Mitra" pitchFamily="2" charset="-78"/>
              </a:rPr>
              <a:t>9- پس از ثبت هر گونه اطلاعات در گزارش با نوشتن نام خانوادگی و سمت خود امضاء نموده و سپس </a:t>
            </a:r>
          </a:p>
          <a:p>
            <a:r>
              <a:rPr lang="fa-IR" b="1" dirty="0" smtClean="0">
                <a:cs typeface="B Mitra" pitchFamily="2" charset="-78"/>
              </a:rPr>
              <a:t>در پایین گزارش خط بکشید.</a:t>
            </a:r>
          </a:p>
          <a:p>
            <a:endParaRPr lang="fa-IR" b="1" dirty="0" smtClean="0">
              <a:cs typeface="B Mitra" pitchFamily="2" charset="-78"/>
            </a:endParaRPr>
          </a:p>
          <a:p>
            <a:r>
              <a:rPr lang="fa-IR" b="1" dirty="0" smtClean="0">
                <a:cs typeface="B Mitra" pitchFamily="2" charset="-78"/>
              </a:rPr>
              <a:t>10- به منظور عدم اتلاف وقت انتقال مطالب و اطلاعات و سرعت بخشیدن به کارها گزارش را خوانا و مرتب بنویسد.</a:t>
            </a:r>
          </a:p>
          <a:p>
            <a:endParaRPr lang="fa-IR" b="1" dirty="0" smtClean="0">
              <a:cs typeface="B Mitra" pitchFamily="2" charset="-78"/>
            </a:endParaRPr>
          </a:p>
          <a:p>
            <a:r>
              <a:rPr lang="fa-IR" b="1" dirty="0" smtClean="0">
                <a:cs typeface="B Mitra" pitchFamily="2" charset="-78"/>
              </a:rPr>
              <a:t>11- جهت ثبت دقیق اوقات شبانه روز در گزارش ساعات را به صورت کامل با استفاده از اعداد 1 تا 24 </a:t>
            </a:r>
          </a:p>
          <a:p>
            <a:r>
              <a:rPr lang="fa-IR" b="1" dirty="0" smtClean="0">
                <a:cs typeface="B Mitra" pitchFamily="2" charset="-78"/>
              </a:rPr>
              <a:t>بنویسید.</a:t>
            </a:r>
          </a:p>
          <a:p>
            <a:endParaRPr lang="fa-IR" b="1" dirty="0" smtClean="0">
              <a:cs typeface="B Mitra" pitchFamily="2" charset="-78"/>
            </a:endParaRPr>
          </a:p>
          <a:p>
            <a:r>
              <a:rPr lang="fa-IR" sz="2000" b="1" dirty="0" smtClean="0">
                <a:solidFill>
                  <a:srgbClr val="FF0066"/>
                </a:solidFill>
                <a:cs typeface="B Mitra" pitchFamily="2" charset="-78"/>
              </a:rPr>
              <a:t>12-کلیه اطلاعات ضروری را در مورد دستورات دارویی اجرا شده ثبت نمایید.</a:t>
            </a:r>
          </a:p>
          <a:p>
            <a:r>
              <a:rPr lang="fa-IR" sz="2000" b="1" dirty="0" smtClean="0">
                <a:solidFill>
                  <a:srgbClr val="339933"/>
                </a:solidFill>
                <a:cs typeface="B Mitra" pitchFamily="2" charset="-78"/>
              </a:rPr>
              <a:t> (نام دارو،دوز دارویی،تاریخ و ساعت شروع، زمان و و راه تجویز دارو)</a:t>
            </a:r>
          </a:p>
          <a:p>
            <a:endParaRPr lang="fa-IR" b="1" dirty="0" smtClean="0">
              <a:cs typeface="B Mitra" pitchFamily="2" charset="-78"/>
            </a:endParaRPr>
          </a:p>
          <a:p>
            <a:r>
              <a:rPr lang="fa-IR" b="1" dirty="0" smtClean="0">
                <a:cs typeface="B Mitra" pitchFamily="2" charset="-78"/>
              </a:rPr>
              <a:t>13-در صورتی که مدد جو نیاز به دریافت مایعات وریدی و یا رگ باز دارد,تعداد قطرات سرم را در دقیقه محاسبه تنظیم و کنترل نمایید و در پایان گزارش میزان سرم دریافتی مددجو را ثبت نمایید.</a:t>
            </a:r>
          </a:p>
          <a:p>
            <a:endParaRPr lang="fa-IR" b="1" dirty="0"/>
          </a:p>
        </p:txBody>
      </p:sp>
    </p:spTree>
  </p:cSld>
  <p:clrMapOvr>
    <a:masterClrMapping/>
  </p:clrMapOvr>
  <p:transition spd="slow">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fade">
                                      <p:cBhvr>
                                        <p:cTn id="29" dur="1000"/>
                                        <p:tgtEl>
                                          <p:spTgt spid="3">
                                            <p:txEl>
                                              <p:pRg st="5" end="5"/>
                                            </p:txEl>
                                          </p:spTgt>
                                        </p:tgtEl>
                                      </p:cBhvr>
                                    </p:animEffect>
                                    <p:anim calcmode="lin" valueType="num">
                                      <p:cBhvr>
                                        <p:cTn id="3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fade">
                                      <p:cBhvr>
                                        <p:cTn id="36" dur="1000"/>
                                        <p:tgtEl>
                                          <p:spTgt spid="3">
                                            <p:txEl>
                                              <p:pRg st="7" end="7"/>
                                            </p:txEl>
                                          </p:spTgt>
                                        </p:tgtEl>
                                      </p:cBhvr>
                                    </p:animEffect>
                                    <p:anim calcmode="lin" valueType="num">
                                      <p:cBhvr>
                                        <p:cTn id="3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Effect transition="in" filter="fade">
                                      <p:cBhvr>
                                        <p:cTn id="43" dur="1000"/>
                                        <p:tgtEl>
                                          <p:spTgt spid="3">
                                            <p:txEl>
                                              <p:pRg st="9" end="9"/>
                                            </p:txEl>
                                          </p:spTgt>
                                        </p:tgtEl>
                                      </p:cBhvr>
                                    </p:animEffect>
                                    <p:anim calcmode="lin" valueType="num">
                                      <p:cBhvr>
                                        <p:cTn id="44"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9" end="9"/>
                                            </p:txEl>
                                          </p:spTgt>
                                        </p:tgtEl>
                                        <p:attrNameLst>
                                          <p:attrName>ppt_y</p:attrName>
                                        </p:attrNameLst>
                                      </p:cBhvr>
                                      <p:tavLst>
                                        <p:tav tm="0">
                                          <p:val>
                                            <p:strVal val="#ppt_y+.1"/>
                                          </p:val>
                                        </p:tav>
                                        <p:tav tm="100000">
                                          <p:val>
                                            <p:strVal val="#ppt_y"/>
                                          </p:val>
                                        </p:tav>
                                      </p:tavLst>
                                    </p:anim>
                                  </p:childTnLst>
                                </p:cTn>
                              </p:par>
                              <p:par>
                                <p:cTn id="46" presetID="42" presetClass="entr" presetSubtype="0" fill="hold" nodeType="withEffect">
                                  <p:stCondLst>
                                    <p:cond delay="0"/>
                                  </p:stCondLst>
                                  <p:childTnLst>
                                    <p:set>
                                      <p:cBhvr>
                                        <p:cTn id="47" dur="1" fill="hold">
                                          <p:stCondLst>
                                            <p:cond delay="0"/>
                                          </p:stCondLst>
                                        </p:cTn>
                                        <p:tgtEl>
                                          <p:spTgt spid="3">
                                            <p:txEl>
                                              <p:pRg st="10" end="10"/>
                                            </p:txEl>
                                          </p:spTgt>
                                        </p:tgtEl>
                                        <p:attrNameLst>
                                          <p:attrName>style.visibility</p:attrName>
                                        </p:attrNameLst>
                                      </p:cBhvr>
                                      <p:to>
                                        <p:strVal val="visible"/>
                                      </p:to>
                                    </p:set>
                                    <p:animEffect transition="in" filter="fade">
                                      <p:cBhvr>
                                        <p:cTn id="48" dur="1000"/>
                                        <p:tgtEl>
                                          <p:spTgt spid="3">
                                            <p:txEl>
                                              <p:pRg st="10" end="10"/>
                                            </p:txEl>
                                          </p:spTgt>
                                        </p:tgtEl>
                                      </p:cBhvr>
                                    </p:animEffect>
                                    <p:anim calcmode="lin" valueType="num">
                                      <p:cBhvr>
                                        <p:cTn id="49"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nodeType="clickEffect">
                                  <p:stCondLst>
                                    <p:cond delay="0"/>
                                  </p:stCondLst>
                                  <p:childTnLst>
                                    <p:set>
                                      <p:cBhvr>
                                        <p:cTn id="54" dur="1" fill="hold">
                                          <p:stCondLst>
                                            <p:cond delay="0"/>
                                          </p:stCondLst>
                                        </p:cTn>
                                        <p:tgtEl>
                                          <p:spTgt spid="3">
                                            <p:txEl>
                                              <p:pRg st="12" end="12"/>
                                            </p:txEl>
                                          </p:spTgt>
                                        </p:tgtEl>
                                        <p:attrNameLst>
                                          <p:attrName>style.visibility</p:attrName>
                                        </p:attrNameLst>
                                      </p:cBhvr>
                                      <p:to>
                                        <p:strVal val="visible"/>
                                      </p:to>
                                    </p:set>
                                    <p:animEffect transition="in" filter="fade">
                                      <p:cBhvr>
                                        <p:cTn id="55" dur="1000"/>
                                        <p:tgtEl>
                                          <p:spTgt spid="3">
                                            <p:txEl>
                                              <p:pRg st="12" end="12"/>
                                            </p:txEl>
                                          </p:spTgt>
                                        </p:tgtEl>
                                      </p:cBhvr>
                                    </p:animEffect>
                                    <p:anim calcmode="lin" valueType="num">
                                      <p:cBhvr>
                                        <p:cTn id="56"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57" dur="1000" fill="hold"/>
                                        <p:tgtEl>
                                          <p:spTgt spid="3">
                                            <p:txEl>
                                              <p:pRg st="12" end="12"/>
                                            </p:txEl>
                                          </p:spTgt>
                                        </p:tgtEl>
                                        <p:attrNameLst>
                                          <p:attrName>ppt_y</p:attrName>
                                        </p:attrNameLst>
                                      </p:cBhvr>
                                      <p:tavLst>
                                        <p:tav tm="0">
                                          <p:val>
                                            <p:strVal val="#ppt_y+.1"/>
                                          </p:val>
                                        </p:tav>
                                        <p:tav tm="100000">
                                          <p:val>
                                            <p:strVal val="#ppt_y"/>
                                          </p:val>
                                        </p:tav>
                                      </p:tavLst>
                                    </p:anim>
                                  </p:childTnLst>
                                </p:cTn>
                              </p:par>
                              <p:par>
                                <p:cTn id="58" presetID="42" presetClass="entr" presetSubtype="0" fill="hold" nodeType="withEffect">
                                  <p:stCondLst>
                                    <p:cond delay="0"/>
                                  </p:stCondLst>
                                  <p:childTnLst>
                                    <p:set>
                                      <p:cBhvr>
                                        <p:cTn id="59" dur="1" fill="hold">
                                          <p:stCondLst>
                                            <p:cond delay="0"/>
                                          </p:stCondLst>
                                        </p:cTn>
                                        <p:tgtEl>
                                          <p:spTgt spid="3">
                                            <p:txEl>
                                              <p:pRg st="13" end="13"/>
                                            </p:txEl>
                                          </p:spTgt>
                                        </p:tgtEl>
                                        <p:attrNameLst>
                                          <p:attrName>style.visibility</p:attrName>
                                        </p:attrNameLst>
                                      </p:cBhvr>
                                      <p:to>
                                        <p:strVal val="visible"/>
                                      </p:to>
                                    </p:set>
                                    <p:animEffect transition="in" filter="fade">
                                      <p:cBhvr>
                                        <p:cTn id="60" dur="1000"/>
                                        <p:tgtEl>
                                          <p:spTgt spid="3">
                                            <p:txEl>
                                              <p:pRg st="13" end="13"/>
                                            </p:txEl>
                                          </p:spTgt>
                                        </p:tgtEl>
                                      </p:cBhvr>
                                    </p:animEffect>
                                    <p:anim calcmode="lin" valueType="num">
                                      <p:cBhvr>
                                        <p:cTn id="61"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62" dur="1000" fill="hold"/>
                                        <p:tgtEl>
                                          <p:spTgt spid="3">
                                            <p:txEl>
                                              <p:pRg st="13" end="13"/>
                                            </p:txEl>
                                          </p:spTgt>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nodeType="clickEffect">
                                  <p:stCondLst>
                                    <p:cond delay="0"/>
                                  </p:stCondLst>
                                  <p:childTnLst>
                                    <p:set>
                                      <p:cBhvr>
                                        <p:cTn id="66" dur="1" fill="hold">
                                          <p:stCondLst>
                                            <p:cond delay="0"/>
                                          </p:stCondLst>
                                        </p:cTn>
                                        <p:tgtEl>
                                          <p:spTgt spid="3">
                                            <p:txEl>
                                              <p:pRg st="15" end="15"/>
                                            </p:txEl>
                                          </p:spTgt>
                                        </p:tgtEl>
                                        <p:attrNameLst>
                                          <p:attrName>style.visibility</p:attrName>
                                        </p:attrNameLst>
                                      </p:cBhvr>
                                      <p:to>
                                        <p:strVal val="visible"/>
                                      </p:to>
                                    </p:set>
                                    <p:animEffect transition="in" filter="fade">
                                      <p:cBhvr>
                                        <p:cTn id="67" dur="1000"/>
                                        <p:tgtEl>
                                          <p:spTgt spid="3">
                                            <p:txEl>
                                              <p:pRg st="15" end="15"/>
                                            </p:txEl>
                                          </p:spTgt>
                                        </p:tgtEl>
                                      </p:cBhvr>
                                    </p:animEffect>
                                    <p:anim calcmode="lin" valueType="num">
                                      <p:cBhvr>
                                        <p:cTn id="68" dur="1000" fill="hold"/>
                                        <p:tgtEl>
                                          <p:spTgt spid="3">
                                            <p:txEl>
                                              <p:pRg st="15" end="15"/>
                                            </p:txEl>
                                          </p:spTgt>
                                        </p:tgtEl>
                                        <p:attrNameLst>
                                          <p:attrName>ppt_x</p:attrName>
                                        </p:attrNameLst>
                                      </p:cBhvr>
                                      <p:tavLst>
                                        <p:tav tm="0">
                                          <p:val>
                                            <p:strVal val="#ppt_x"/>
                                          </p:val>
                                        </p:tav>
                                        <p:tav tm="100000">
                                          <p:val>
                                            <p:strVal val="#ppt_x"/>
                                          </p:val>
                                        </p:tav>
                                      </p:tavLst>
                                    </p:anim>
                                    <p:anim calcmode="lin" valueType="num">
                                      <p:cBhvr>
                                        <p:cTn id="69" dur="1000" fill="hold"/>
                                        <p:tgtEl>
                                          <p:spTgt spid="3">
                                            <p:txEl>
                                              <p:pRg st="15" end="1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85720" y="571480"/>
            <a:ext cx="8615697" cy="2092881"/>
          </a:xfrm>
          <a:prstGeom prst="rect">
            <a:avLst/>
          </a:prstGeom>
          <a:noFill/>
        </p:spPr>
        <p:txBody>
          <a:bodyPr wrap="square" rtlCol="1">
            <a:spAutoFit/>
          </a:bodyPr>
          <a:lstStyle/>
          <a:p>
            <a:r>
              <a:rPr lang="fa-IR" sz="2000" b="1" dirty="0" smtClean="0">
                <a:solidFill>
                  <a:srgbClr val="0000FF"/>
                </a:solidFill>
                <a:cs typeface="B Mitra" pitchFamily="2" charset="-78"/>
              </a:rPr>
              <a:t>14- ضروری است تکنسین فوریت های پزشکی پس از مشاهده </a:t>
            </a:r>
            <a:r>
              <a:rPr lang="fa-IR" sz="2000" b="1" dirty="0" smtClean="0">
                <a:solidFill>
                  <a:srgbClr val="FF0000"/>
                </a:solidFill>
                <a:cs typeface="B Mitra" pitchFamily="2" charset="-78"/>
              </a:rPr>
              <a:t>وضعیت غیر طبیعی </a:t>
            </a:r>
            <a:r>
              <a:rPr lang="fa-IR" sz="2000" b="1" dirty="0" smtClean="0">
                <a:solidFill>
                  <a:srgbClr val="0000FF"/>
                </a:solidFill>
                <a:cs typeface="B Mitra" pitchFamily="2" charset="-78"/>
              </a:rPr>
              <a:t>در مددجو ویا ارایه </a:t>
            </a:r>
            <a:r>
              <a:rPr lang="fa-IR" sz="2000" b="1" dirty="0" smtClean="0">
                <a:solidFill>
                  <a:srgbClr val="FF0000"/>
                </a:solidFill>
                <a:cs typeface="B Mitra" pitchFamily="2" charset="-78"/>
              </a:rPr>
              <a:t>خدمات خاص </a:t>
            </a:r>
            <a:r>
              <a:rPr lang="fa-IR" sz="2000" b="1" dirty="0" smtClean="0">
                <a:solidFill>
                  <a:srgbClr val="0000FF"/>
                </a:solidFill>
                <a:cs typeface="B Mitra" pitchFamily="2" charset="-78"/>
              </a:rPr>
              <a:t>درمانی به مددجو در اسرع وقت اقدام به ثبت گزارش نمایید.</a:t>
            </a:r>
          </a:p>
          <a:p>
            <a:endParaRPr lang="fa-IR" b="1" dirty="0" smtClean="0">
              <a:cs typeface="B Mitra" pitchFamily="2" charset="-78"/>
            </a:endParaRPr>
          </a:p>
          <a:p>
            <a:r>
              <a:rPr lang="fa-IR" b="1" dirty="0" smtClean="0">
                <a:solidFill>
                  <a:srgbClr val="92D050"/>
                </a:solidFill>
                <a:cs typeface="B Mitra" pitchFamily="2" charset="-78"/>
              </a:rPr>
              <a:t>15-  از ثبت اقدامات درمانی قبل از اجرای آن ها اجتناب نمایید.</a:t>
            </a:r>
          </a:p>
          <a:p>
            <a:endParaRPr lang="fa-IR" b="1" dirty="0" smtClean="0">
              <a:cs typeface="B Mitra" pitchFamily="2" charset="-78"/>
            </a:endParaRPr>
          </a:p>
          <a:p>
            <a:r>
              <a:rPr lang="fa-IR" b="1" dirty="0" smtClean="0">
                <a:cs typeface="B Mitra" pitchFamily="2" charset="-78"/>
              </a:rPr>
              <a:t>16- از تصحیح عبارات اشتباه در گزارش به وسیله لاک گرفتن یا سیاه کردن آنها اجتناب کنید.</a:t>
            </a:r>
          </a:p>
          <a:p>
            <a:endParaRPr lang="fa-IR" dirty="0" smtClean="0"/>
          </a:p>
        </p:txBody>
      </p:sp>
      <p:sp>
        <p:nvSpPr>
          <p:cNvPr id="6" name="TextBox 5"/>
          <p:cNvSpPr txBox="1"/>
          <p:nvPr/>
        </p:nvSpPr>
        <p:spPr>
          <a:xfrm>
            <a:off x="4206045" y="2957452"/>
            <a:ext cx="4652236" cy="400110"/>
          </a:xfrm>
          <a:prstGeom prst="rect">
            <a:avLst/>
          </a:prstGeom>
          <a:noFill/>
        </p:spPr>
        <p:txBody>
          <a:bodyPr wrap="none" rtlCol="1">
            <a:spAutoFit/>
          </a:bodyPr>
          <a:lstStyle/>
          <a:p>
            <a:r>
              <a:rPr lang="fa-IR" sz="2000" dirty="0" smtClean="0">
                <a:solidFill>
                  <a:srgbClr val="FF0066"/>
                </a:solidFill>
                <a:cs typeface="B Titr" pitchFamily="2" charset="-78"/>
              </a:rPr>
              <a:t>دستورالعمل جهت تصحیح موارد اشتباه در گزارش:</a:t>
            </a:r>
            <a:endParaRPr lang="fa-IR" sz="2000" dirty="0">
              <a:solidFill>
                <a:srgbClr val="FF0066"/>
              </a:solidFill>
              <a:cs typeface="B Titr" pitchFamily="2" charset="-78"/>
            </a:endParaRPr>
          </a:p>
        </p:txBody>
      </p:sp>
      <p:sp>
        <p:nvSpPr>
          <p:cNvPr id="7" name="TextBox 6"/>
          <p:cNvSpPr txBox="1"/>
          <p:nvPr/>
        </p:nvSpPr>
        <p:spPr>
          <a:xfrm>
            <a:off x="71406" y="3571876"/>
            <a:ext cx="8929718" cy="1477328"/>
          </a:xfrm>
          <a:prstGeom prst="rect">
            <a:avLst/>
          </a:prstGeom>
          <a:noFill/>
        </p:spPr>
        <p:txBody>
          <a:bodyPr wrap="square" rtlCol="1">
            <a:spAutoFit/>
          </a:bodyPr>
          <a:lstStyle/>
          <a:p>
            <a:r>
              <a:rPr lang="fa-IR" b="1" dirty="0" smtClean="0">
                <a:solidFill>
                  <a:srgbClr val="FF0000"/>
                </a:solidFill>
                <a:cs typeface="B Mitra" pitchFamily="2" charset="-78"/>
              </a:rPr>
              <a:t>*</a:t>
            </a:r>
            <a:r>
              <a:rPr lang="fa-IR" b="1" dirty="0" smtClean="0">
                <a:cs typeface="B Mitra" pitchFamily="2" charset="-78"/>
              </a:rPr>
              <a:t> بر </a:t>
            </a:r>
            <a:r>
              <a:rPr lang="fa-IR" b="1" dirty="0" smtClean="0">
                <a:cs typeface="B Mitra" pitchFamily="2" charset="-78"/>
              </a:rPr>
              <a:t>روی مورد اشتباه خط کشیده اما به نحوی که نوشته قابل خواندن باشد.</a:t>
            </a:r>
          </a:p>
          <a:p>
            <a:endParaRPr lang="fa-IR" b="1" dirty="0" smtClean="0">
              <a:cs typeface="B Mitra" pitchFamily="2" charset="-78"/>
            </a:endParaRPr>
          </a:p>
          <a:p>
            <a:r>
              <a:rPr lang="fa-IR" b="1" dirty="0" smtClean="0">
                <a:solidFill>
                  <a:srgbClr val="FF0000"/>
                </a:solidFill>
                <a:cs typeface="B Mitra" pitchFamily="2" charset="-78"/>
              </a:rPr>
              <a:t>*</a:t>
            </a:r>
            <a:r>
              <a:rPr lang="fa-IR" b="1" dirty="0" smtClean="0">
                <a:cs typeface="B Mitra" pitchFamily="2" charset="-78"/>
              </a:rPr>
              <a:t> </a:t>
            </a:r>
            <a:r>
              <a:rPr lang="fa-IR" b="1" dirty="0" smtClean="0">
                <a:cs typeface="B Mitra" pitchFamily="2" charset="-78"/>
              </a:rPr>
              <a:t>در </a:t>
            </a:r>
            <a:r>
              <a:rPr lang="fa-IR" b="1" dirty="0" smtClean="0">
                <a:cs typeface="B Mitra" pitchFamily="2" charset="-78"/>
              </a:rPr>
              <a:t>قسمت بالا و یا جلوی مورد اشتباه کلمه (اشتباه) را نوشته و گزارش صحیح را بعد از کلمه (</a:t>
            </a:r>
            <a:r>
              <a:rPr lang="fa-IR" b="1" dirty="0" smtClean="0">
                <a:cs typeface="B Mitra" pitchFamily="2" charset="-78"/>
              </a:rPr>
              <a:t>اشتباه) ادامه </a:t>
            </a:r>
            <a:r>
              <a:rPr lang="fa-IR" b="1" dirty="0" smtClean="0">
                <a:cs typeface="B Mitra" pitchFamily="2" charset="-78"/>
              </a:rPr>
              <a:t>دهید.</a:t>
            </a:r>
          </a:p>
          <a:p>
            <a:endParaRPr lang="fa-IR" b="1" dirty="0" smtClean="0">
              <a:cs typeface="B Mitra" pitchFamily="2" charset="-78"/>
            </a:endParaRPr>
          </a:p>
          <a:p>
            <a:r>
              <a:rPr lang="fa-IR" b="1" dirty="0" smtClean="0">
                <a:solidFill>
                  <a:srgbClr val="FF0000"/>
                </a:solidFill>
                <a:cs typeface="B Mitra" pitchFamily="2" charset="-78"/>
              </a:rPr>
              <a:t>*</a:t>
            </a:r>
            <a:r>
              <a:rPr lang="fa-IR" b="1" dirty="0" smtClean="0">
                <a:cs typeface="B Mitra" pitchFamily="2" charset="-78"/>
              </a:rPr>
              <a:t> تاریخ،ساعت </a:t>
            </a:r>
            <a:r>
              <a:rPr lang="fa-IR" b="1" dirty="0" smtClean="0">
                <a:cs typeface="B Mitra" pitchFamily="2" charset="-78"/>
              </a:rPr>
              <a:t>و سمت خود را پس از ثبت مورد فوق در گزارش بنویسید.</a:t>
            </a:r>
            <a:endParaRPr lang="fa-IR" b="1" dirty="0">
              <a:cs typeface="B Mitra" pitchFamily="2" charset="-78"/>
            </a:endParaRPr>
          </a:p>
        </p:txBody>
      </p:sp>
      <p:sp>
        <p:nvSpPr>
          <p:cNvPr id="8" name="Rectangle 7"/>
          <p:cNvSpPr/>
          <p:nvPr/>
        </p:nvSpPr>
        <p:spPr>
          <a:xfrm>
            <a:off x="6130326" y="5500702"/>
            <a:ext cx="2731838" cy="369332"/>
          </a:xfrm>
          <a:prstGeom prst="rect">
            <a:avLst/>
          </a:prstGeom>
        </p:spPr>
        <p:txBody>
          <a:bodyPr wrap="none">
            <a:spAutoFit/>
          </a:bodyPr>
          <a:lstStyle/>
          <a:p>
            <a:r>
              <a:rPr lang="fa-IR" b="1" dirty="0" smtClean="0">
                <a:solidFill>
                  <a:srgbClr val="0000FF"/>
                </a:solidFill>
                <a:cs typeface="B Mitra" pitchFamily="2" charset="-78"/>
              </a:rPr>
              <a:t>17- گزارشات را تحریف ننمایید.</a:t>
            </a:r>
          </a:p>
        </p:txBody>
      </p:sp>
    </p:spTree>
  </p:cSld>
  <p:clrMapOvr>
    <a:masterClrMapping/>
  </p:clrMapOvr>
  <p:transition spd="slow">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Effect transition="in" filter="fade">
                                      <p:cBhvr>
                                        <p:cTn id="14" dur="1000"/>
                                        <p:tgtEl>
                                          <p:spTgt spid="5">
                                            <p:txEl>
                                              <p:pRg st="2" end="2"/>
                                            </p:txEl>
                                          </p:spTgt>
                                        </p:tgtEl>
                                      </p:cBhvr>
                                    </p:animEffect>
                                    <p:anim calcmode="lin" valueType="num">
                                      <p:cBhvr>
                                        <p:cTn id="15"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animEffect transition="in" filter="fade">
                                      <p:cBhvr>
                                        <p:cTn id="21" dur="1000"/>
                                        <p:tgtEl>
                                          <p:spTgt spid="5">
                                            <p:txEl>
                                              <p:pRg st="4" end="4"/>
                                            </p:txEl>
                                          </p:spTgt>
                                        </p:tgtEl>
                                      </p:cBhvr>
                                    </p:animEffect>
                                    <p:anim calcmode="lin" valueType="num">
                                      <p:cBhvr>
                                        <p:cTn id="22"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6">
                                            <p:txEl>
                                              <p:pRg st="0" end="0"/>
                                            </p:txEl>
                                          </p:spTgt>
                                        </p:tgtEl>
                                        <p:attrNameLst>
                                          <p:attrName>style.visibility</p:attrName>
                                        </p:attrNameLst>
                                      </p:cBhvr>
                                      <p:to>
                                        <p:strVal val="visible"/>
                                      </p:to>
                                    </p:set>
                                    <p:animEffect transition="in" filter="fade">
                                      <p:cBhvr>
                                        <p:cTn id="28" dur="1000"/>
                                        <p:tgtEl>
                                          <p:spTgt spid="6">
                                            <p:txEl>
                                              <p:pRg st="0" end="0"/>
                                            </p:txEl>
                                          </p:spTgt>
                                        </p:tgtEl>
                                      </p:cBhvr>
                                    </p:animEffect>
                                    <p:anim calcmode="lin" valueType="num">
                                      <p:cBhvr>
                                        <p:cTn id="29"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30"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7">
                                            <p:txEl>
                                              <p:pRg st="0" end="0"/>
                                            </p:txEl>
                                          </p:spTgt>
                                        </p:tgtEl>
                                        <p:attrNameLst>
                                          <p:attrName>style.visibility</p:attrName>
                                        </p:attrNameLst>
                                      </p:cBhvr>
                                      <p:to>
                                        <p:strVal val="visible"/>
                                      </p:to>
                                    </p:set>
                                    <p:animEffect transition="in" filter="fade">
                                      <p:cBhvr>
                                        <p:cTn id="35" dur="1000"/>
                                        <p:tgtEl>
                                          <p:spTgt spid="7">
                                            <p:txEl>
                                              <p:pRg st="0" end="0"/>
                                            </p:txEl>
                                          </p:spTgt>
                                        </p:tgtEl>
                                      </p:cBhvr>
                                    </p:animEffect>
                                    <p:anim calcmode="lin" valueType="num">
                                      <p:cBhvr>
                                        <p:cTn id="36"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37"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7">
                                            <p:txEl>
                                              <p:pRg st="2" end="2"/>
                                            </p:txEl>
                                          </p:spTgt>
                                        </p:tgtEl>
                                        <p:attrNameLst>
                                          <p:attrName>style.visibility</p:attrName>
                                        </p:attrNameLst>
                                      </p:cBhvr>
                                      <p:to>
                                        <p:strVal val="visible"/>
                                      </p:to>
                                    </p:set>
                                    <p:animEffect transition="in" filter="fade">
                                      <p:cBhvr>
                                        <p:cTn id="42" dur="1000"/>
                                        <p:tgtEl>
                                          <p:spTgt spid="7">
                                            <p:txEl>
                                              <p:pRg st="2" end="2"/>
                                            </p:txEl>
                                          </p:spTgt>
                                        </p:tgtEl>
                                      </p:cBhvr>
                                    </p:animEffect>
                                    <p:anim calcmode="lin" valueType="num">
                                      <p:cBhvr>
                                        <p:cTn id="43"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44"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7">
                                            <p:txEl>
                                              <p:pRg st="4" end="4"/>
                                            </p:txEl>
                                          </p:spTgt>
                                        </p:tgtEl>
                                        <p:attrNameLst>
                                          <p:attrName>style.visibility</p:attrName>
                                        </p:attrNameLst>
                                      </p:cBhvr>
                                      <p:to>
                                        <p:strVal val="visible"/>
                                      </p:to>
                                    </p:set>
                                    <p:animEffect transition="in" filter="fade">
                                      <p:cBhvr>
                                        <p:cTn id="49" dur="1000"/>
                                        <p:tgtEl>
                                          <p:spTgt spid="7">
                                            <p:txEl>
                                              <p:pRg st="4" end="4"/>
                                            </p:txEl>
                                          </p:spTgt>
                                        </p:tgtEl>
                                      </p:cBhvr>
                                    </p:animEffect>
                                    <p:anim calcmode="lin" valueType="num">
                                      <p:cBhvr>
                                        <p:cTn id="50" dur="1000" fill="hold"/>
                                        <p:tgtEl>
                                          <p:spTgt spid="7">
                                            <p:txEl>
                                              <p:pRg st="4" end="4"/>
                                            </p:txEl>
                                          </p:spTgt>
                                        </p:tgtEl>
                                        <p:attrNameLst>
                                          <p:attrName>ppt_x</p:attrName>
                                        </p:attrNameLst>
                                      </p:cBhvr>
                                      <p:tavLst>
                                        <p:tav tm="0">
                                          <p:val>
                                            <p:strVal val="#ppt_x"/>
                                          </p:val>
                                        </p:tav>
                                        <p:tav tm="100000">
                                          <p:val>
                                            <p:strVal val="#ppt_x"/>
                                          </p:val>
                                        </p:tav>
                                      </p:tavLst>
                                    </p:anim>
                                    <p:anim calcmode="lin" valueType="num">
                                      <p:cBhvr>
                                        <p:cTn id="51" dur="1000" fill="hold"/>
                                        <p:tgtEl>
                                          <p:spTgt spid="7">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8">
                                            <p:txEl>
                                              <p:pRg st="0" end="0"/>
                                            </p:txEl>
                                          </p:spTgt>
                                        </p:tgtEl>
                                        <p:attrNameLst>
                                          <p:attrName>style.visibility</p:attrName>
                                        </p:attrNameLst>
                                      </p:cBhvr>
                                      <p:to>
                                        <p:strVal val="visible"/>
                                      </p:to>
                                    </p:set>
                                    <p:animEffect transition="in" filter="fade">
                                      <p:cBhvr>
                                        <p:cTn id="56" dur="1000"/>
                                        <p:tgtEl>
                                          <p:spTgt spid="8">
                                            <p:txEl>
                                              <p:pRg st="0" end="0"/>
                                            </p:txEl>
                                          </p:spTgt>
                                        </p:tgtEl>
                                      </p:cBhvr>
                                    </p:animEffect>
                                    <p:anim calcmode="lin" valueType="num">
                                      <p:cBhvr>
                                        <p:cTn id="57"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58"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805777" y="642918"/>
            <a:ext cx="4195379" cy="400110"/>
          </a:xfrm>
          <a:prstGeom prst="rect">
            <a:avLst/>
          </a:prstGeom>
          <a:noFill/>
        </p:spPr>
        <p:txBody>
          <a:bodyPr wrap="none" rtlCol="1">
            <a:spAutoFit/>
          </a:bodyPr>
          <a:lstStyle/>
          <a:p>
            <a:r>
              <a:rPr lang="fa-IR" sz="2000" dirty="0" smtClean="0">
                <a:solidFill>
                  <a:srgbClr val="7030A0"/>
                </a:solidFill>
                <a:cs typeface="B Titr" pitchFamily="2" charset="-78"/>
              </a:rPr>
              <a:t>مواردی که منجر به تحریف گزارش می شوند:</a:t>
            </a:r>
            <a:endParaRPr lang="fa-IR" sz="2000" dirty="0">
              <a:solidFill>
                <a:srgbClr val="7030A0"/>
              </a:solidFill>
              <a:cs typeface="B Titr" pitchFamily="2" charset="-78"/>
            </a:endParaRPr>
          </a:p>
        </p:txBody>
      </p:sp>
      <p:sp>
        <p:nvSpPr>
          <p:cNvPr id="7" name="TextBox 6"/>
          <p:cNvSpPr txBox="1"/>
          <p:nvPr/>
        </p:nvSpPr>
        <p:spPr>
          <a:xfrm>
            <a:off x="357158" y="1285860"/>
            <a:ext cx="8581260" cy="3693319"/>
          </a:xfrm>
          <a:prstGeom prst="rect">
            <a:avLst/>
          </a:prstGeom>
          <a:noFill/>
        </p:spPr>
        <p:txBody>
          <a:bodyPr wrap="none" rtlCol="1">
            <a:spAutoFit/>
          </a:bodyPr>
          <a:lstStyle/>
          <a:p>
            <a:r>
              <a:rPr lang="fa-IR" b="1" dirty="0" smtClean="0">
                <a:solidFill>
                  <a:srgbClr val="FF0000"/>
                </a:solidFill>
                <a:cs typeface="B Mitra" pitchFamily="2" charset="-78"/>
              </a:rPr>
              <a:t>*</a:t>
            </a:r>
            <a:r>
              <a:rPr lang="fa-IR" b="1" dirty="0" smtClean="0">
                <a:cs typeface="B Mitra" pitchFamily="2" charset="-78"/>
              </a:rPr>
              <a:t> در </a:t>
            </a:r>
            <a:r>
              <a:rPr lang="fa-IR" b="1" dirty="0" smtClean="0">
                <a:cs typeface="B Mitra" pitchFamily="2" charset="-78"/>
              </a:rPr>
              <a:t>صورت اضافه نمودن مواردی به گزارش موجود بی آنکه تعیین شود که موارد مذکور بعد اضافه شده است.</a:t>
            </a:r>
          </a:p>
          <a:p>
            <a:endParaRPr lang="fa-IR" b="1" dirty="0" smtClean="0">
              <a:cs typeface="B Mitra" pitchFamily="2" charset="-78"/>
            </a:endParaRPr>
          </a:p>
          <a:p>
            <a:r>
              <a:rPr lang="fa-IR" b="1" dirty="0" smtClean="0">
                <a:solidFill>
                  <a:srgbClr val="FF0000"/>
                </a:solidFill>
                <a:cs typeface="B Mitra" pitchFamily="2" charset="-78"/>
              </a:rPr>
              <a:t>*</a:t>
            </a:r>
            <a:r>
              <a:rPr lang="fa-IR" b="1" dirty="0" smtClean="0">
                <a:cs typeface="B Mitra" pitchFamily="2" charset="-78"/>
              </a:rPr>
              <a:t> ثبت </a:t>
            </a:r>
            <a:r>
              <a:rPr lang="fa-IR" b="1" dirty="0" smtClean="0">
                <a:cs typeface="B Mitra" pitchFamily="2" charset="-78"/>
              </a:rPr>
              <a:t>اطلاعات نادرست در گزارش</a:t>
            </a:r>
          </a:p>
          <a:p>
            <a:endParaRPr lang="fa-IR" b="1" dirty="0" smtClean="0">
              <a:cs typeface="B Mitra" pitchFamily="2" charset="-78"/>
            </a:endParaRPr>
          </a:p>
          <a:p>
            <a:r>
              <a:rPr lang="fa-IR" b="1" dirty="0" smtClean="0">
                <a:solidFill>
                  <a:srgbClr val="FF0000"/>
                </a:solidFill>
                <a:cs typeface="B Mitra" pitchFamily="2" charset="-78"/>
              </a:rPr>
              <a:t>*</a:t>
            </a:r>
            <a:r>
              <a:rPr lang="fa-IR" b="1" dirty="0" smtClean="0">
                <a:cs typeface="B Mitra" pitchFamily="2" charset="-78"/>
              </a:rPr>
              <a:t> </a:t>
            </a:r>
            <a:r>
              <a:rPr lang="fa-IR" b="1" dirty="0" smtClean="0">
                <a:cs typeface="B Mitra" pitchFamily="2" charset="-78"/>
              </a:rPr>
              <a:t>حذف نکات مهم در گزارش</a:t>
            </a:r>
          </a:p>
          <a:p>
            <a:endParaRPr lang="fa-IR" b="1" dirty="0" smtClean="0">
              <a:cs typeface="B Mitra" pitchFamily="2" charset="-78"/>
            </a:endParaRPr>
          </a:p>
          <a:p>
            <a:r>
              <a:rPr lang="fa-IR" b="1" dirty="0" smtClean="0">
                <a:solidFill>
                  <a:srgbClr val="FF0000"/>
                </a:solidFill>
                <a:cs typeface="B Mitra" pitchFamily="2" charset="-78"/>
              </a:rPr>
              <a:t>*</a:t>
            </a:r>
            <a:r>
              <a:rPr lang="fa-IR" b="1" dirty="0" smtClean="0">
                <a:cs typeface="B Mitra" pitchFamily="2" charset="-78"/>
              </a:rPr>
              <a:t>  </a:t>
            </a:r>
            <a:r>
              <a:rPr lang="fa-IR" b="1" dirty="0" smtClean="0">
                <a:cs typeface="B Mitra" pitchFamily="2" charset="-78"/>
              </a:rPr>
              <a:t>ثبت تاریخ گزارش به نحوی که موید این مسله باشد که در زمان قبلی ثبت شده است.</a:t>
            </a:r>
          </a:p>
          <a:p>
            <a:endParaRPr lang="fa-IR" b="1" dirty="0" smtClean="0">
              <a:cs typeface="B Mitra" pitchFamily="2" charset="-78"/>
            </a:endParaRPr>
          </a:p>
          <a:p>
            <a:r>
              <a:rPr lang="fa-IR" b="1" dirty="0" smtClean="0">
                <a:solidFill>
                  <a:srgbClr val="FF0000"/>
                </a:solidFill>
                <a:cs typeface="B Mitra" pitchFamily="2" charset="-78"/>
              </a:rPr>
              <a:t>*</a:t>
            </a:r>
            <a:r>
              <a:rPr lang="fa-IR" b="1" dirty="0" smtClean="0">
                <a:cs typeface="B Mitra" pitchFamily="2" charset="-78"/>
              </a:rPr>
              <a:t> </a:t>
            </a:r>
            <a:r>
              <a:rPr lang="fa-IR" b="1" dirty="0" smtClean="0">
                <a:cs typeface="B Mitra" pitchFamily="2" charset="-78"/>
              </a:rPr>
              <a:t> </a:t>
            </a:r>
            <a:r>
              <a:rPr lang="fa-IR" b="1" dirty="0" smtClean="0">
                <a:cs typeface="B Mitra" pitchFamily="2" charset="-78"/>
              </a:rPr>
              <a:t>دوباره نویسی و یا تغییر گزارش </a:t>
            </a:r>
          </a:p>
          <a:p>
            <a:endParaRPr lang="fa-IR" b="1" dirty="0" smtClean="0">
              <a:cs typeface="B Mitra" pitchFamily="2" charset="-78"/>
            </a:endParaRPr>
          </a:p>
          <a:p>
            <a:r>
              <a:rPr lang="fa-IR" b="1" dirty="0" smtClean="0">
                <a:solidFill>
                  <a:srgbClr val="FF0000"/>
                </a:solidFill>
                <a:cs typeface="B Mitra" pitchFamily="2" charset="-78"/>
              </a:rPr>
              <a:t>*</a:t>
            </a:r>
            <a:r>
              <a:rPr lang="fa-IR" b="1" dirty="0" smtClean="0">
                <a:cs typeface="B Mitra" pitchFamily="2" charset="-78"/>
              </a:rPr>
              <a:t> تخریب </a:t>
            </a:r>
            <a:r>
              <a:rPr lang="fa-IR" b="1" dirty="0" smtClean="0">
                <a:cs typeface="B Mitra" pitchFamily="2" charset="-78"/>
              </a:rPr>
              <a:t>گزارش های قبلی و یا موجود </a:t>
            </a:r>
          </a:p>
          <a:p>
            <a:endParaRPr lang="fa-IR" b="1" dirty="0" smtClean="0">
              <a:cs typeface="B Mitra" pitchFamily="2" charset="-78"/>
            </a:endParaRPr>
          </a:p>
          <a:p>
            <a:r>
              <a:rPr lang="fa-IR" b="1" dirty="0" smtClean="0">
                <a:solidFill>
                  <a:srgbClr val="FF0000"/>
                </a:solidFill>
                <a:cs typeface="B Mitra" pitchFamily="2" charset="-78"/>
              </a:rPr>
              <a:t>*</a:t>
            </a:r>
            <a:r>
              <a:rPr lang="fa-IR" b="1" dirty="0" smtClean="0">
                <a:cs typeface="B Mitra" pitchFamily="2" charset="-78"/>
              </a:rPr>
              <a:t> اضافه </a:t>
            </a:r>
            <a:r>
              <a:rPr lang="fa-IR" b="1" dirty="0" smtClean="0">
                <a:cs typeface="B Mitra" pitchFamily="2" charset="-78"/>
              </a:rPr>
              <a:t>نمودن مواردی به یادداشتهای سایرین</a:t>
            </a:r>
            <a:endParaRPr lang="fa-IR" b="1" dirty="0">
              <a:cs typeface="B Mitra" pitchFamily="2" charset="-78"/>
            </a:endParaRPr>
          </a:p>
        </p:txBody>
      </p:sp>
    </p:spTree>
  </p:cSld>
  <p:clrMapOvr>
    <a:masterClrMapping/>
  </p:clrMapOvr>
  <p:transition spd="slow">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
                                            <p:txEl>
                                              <p:pRg st="0" end="0"/>
                                            </p:txEl>
                                          </p:spTgt>
                                        </p:tgtEl>
                                        <p:attrNameLst>
                                          <p:attrName>style.visibility</p:attrName>
                                        </p:attrNameLst>
                                      </p:cBhvr>
                                      <p:to>
                                        <p:strVal val="visible"/>
                                      </p:to>
                                    </p:set>
                                    <p:animEffect transition="in" filter="fade">
                                      <p:cBhvr>
                                        <p:cTn id="14" dur="1000"/>
                                        <p:tgtEl>
                                          <p:spTgt spid="7">
                                            <p:txEl>
                                              <p:pRg st="0" end="0"/>
                                            </p:txEl>
                                          </p:spTgt>
                                        </p:tgtEl>
                                      </p:cBhvr>
                                    </p:animEffect>
                                    <p:anim calcmode="lin" valueType="num">
                                      <p:cBhvr>
                                        <p:cTn id="15"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7">
                                            <p:txEl>
                                              <p:pRg st="2" end="2"/>
                                            </p:txEl>
                                          </p:spTgt>
                                        </p:tgtEl>
                                        <p:attrNameLst>
                                          <p:attrName>style.visibility</p:attrName>
                                        </p:attrNameLst>
                                      </p:cBhvr>
                                      <p:to>
                                        <p:strVal val="visible"/>
                                      </p:to>
                                    </p:set>
                                    <p:animEffect transition="in" filter="fade">
                                      <p:cBhvr>
                                        <p:cTn id="21" dur="1000"/>
                                        <p:tgtEl>
                                          <p:spTgt spid="7">
                                            <p:txEl>
                                              <p:pRg st="2" end="2"/>
                                            </p:txEl>
                                          </p:spTgt>
                                        </p:tgtEl>
                                      </p:cBhvr>
                                    </p:animEffect>
                                    <p:anim calcmode="lin" valueType="num">
                                      <p:cBhvr>
                                        <p:cTn id="22"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7">
                                            <p:txEl>
                                              <p:pRg st="4" end="4"/>
                                            </p:txEl>
                                          </p:spTgt>
                                        </p:tgtEl>
                                        <p:attrNameLst>
                                          <p:attrName>style.visibility</p:attrName>
                                        </p:attrNameLst>
                                      </p:cBhvr>
                                      <p:to>
                                        <p:strVal val="visible"/>
                                      </p:to>
                                    </p:set>
                                    <p:animEffect transition="in" filter="fade">
                                      <p:cBhvr>
                                        <p:cTn id="28" dur="1000"/>
                                        <p:tgtEl>
                                          <p:spTgt spid="7">
                                            <p:txEl>
                                              <p:pRg st="4" end="4"/>
                                            </p:txEl>
                                          </p:spTgt>
                                        </p:tgtEl>
                                      </p:cBhvr>
                                    </p:animEffect>
                                    <p:anim calcmode="lin" valueType="num">
                                      <p:cBhvr>
                                        <p:cTn id="29" dur="1000" fill="hold"/>
                                        <p:tgtEl>
                                          <p:spTgt spid="7">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7">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7">
                                            <p:txEl>
                                              <p:pRg st="6" end="6"/>
                                            </p:txEl>
                                          </p:spTgt>
                                        </p:tgtEl>
                                        <p:attrNameLst>
                                          <p:attrName>style.visibility</p:attrName>
                                        </p:attrNameLst>
                                      </p:cBhvr>
                                      <p:to>
                                        <p:strVal val="visible"/>
                                      </p:to>
                                    </p:set>
                                    <p:animEffect transition="in" filter="fade">
                                      <p:cBhvr>
                                        <p:cTn id="35" dur="1000"/>
                                        <p:tgtEl>
                                          <p:spTgt spid="7">
                                            <p:txEl>
                                              <p:pRg st="6" end="6"/>
                                            </p:txEl>
                                          </p:spTgt>
                                        </p:tgtEl>
                                      </p:cBhvr>
                                    </p:animEffect>
                                    <p:anim calcmode="lin" valueType="num">
                                      <p:cBhvr>
                                        <p:cTn id="36" dur="1000" fill="hold"/>
                                        <p:tgtEl>
                                          <p:spTgt spid="7">
                                            <p:txEl>
                                              <p:pRg st="6" end="6"/>
                                            </p:txEl>
                                          </p:spTgt>
                                        </p:tgtEl>
                                        <p:attrNameLst>
                                          <p:attrName>ppt_x</p:attrName>
                                        </p:attrNameLst>
                                      </p:cBhvr>
                                      <p:tavLst>
                                        <p:tav tm="0">
                                          <p:val>
                                            <p:strVal val="#ppt_x"/>
                                          </p:val>
                                        </p:tav>
                                        <p:tav tm="100000">
                                          <p:val>
                                            <p:strVal val="#ppt_x"/>
                                          </p:val>
                                        </p:tav>
                                      </p:tavLst>
                                    </p:anim>
                                    <p:anim calcmode="lin" valueType="num">
                                      <p:cBhvr>
                                        <p:cTn id="37" dur="1000" fill="hold"/>
                                        <p:tgtEl>
                                          <p:spTgt spid="7">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7">
                                            <p:txEl>
                                              <p:pRg st="8" end="8"/>
                                            </p:txEl>
                                          </p:spTgt>
                                        </p:tgtEl>
                                        <p:attrNameLst>
                                          <p:attrName>style.visibility</p:attrName>
                                        </p:attrNameLst>
                                      </p:cBhvr>
                                      <p:to>
                                        <p:strVal val="visible"/>
                                      </p:to>
                                    </p:set>
                                    <p:animEffect transition="in" filter="fade">
                                      <p:cBhvr>
                                        <p:cTn id="42" dur="1000"/>
                                        <p:tgtEl>
                                          <p:spTgt spid="7">
                                            <p:txEl>
                                              <p:pRg st="8" end="8"/>
                                            </p:txEl>
                                          </p:spTgt>
                                        </p:tgtEl>
                                      </p:cBhvr>
                                    </p:animEffect>
                                    <p:anim calcmode="lin" valueType="num">
                                      <p:cBhvr>
                                        <p:cTn id="43" dur="1000" fill="hold"/>
                                        <p:tgtEl>
                                          <p:spTgt spid="7">
                                            <p:txEl>
                                              <p:pRg st="8" end="8"/>
                                            </p:txEl>
                                          </p:spTgt>
                                        </p:tgtEl>
                                        <p:attrNameLst>
                                          <p:attrName>ppt_x</p:attrName>
                                        </p:attrNameLst>
                                      </p:cBhvr>
                                      <p:tavLst>
                                        <p:tav tm="0">
                                          <p:val>
                                            <p:strVal val="#ppt_x"/>
                                          </p:val>
                                        </p:tav>
                                        <p:tav tm="100000">
                                          <p:val>
                                            <p:strVal val="#ppt_x"/>
                                          </p:val>
                                        </p:tav>
                                      </p:tavLst>
                                    </p:anim>
                                    <p:anim calcmode="lin" valueType="num">
                                      <p:cBhvr>
                                        <p:cTn id="44" dur="1000" fill="hold"/>
                                        <p:tgtEl>
                                          <p:spTgt spid="7">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7">
                                            <p:txEl>
                                              <p:pRg st="10" end="10"/>
                                            </p:txEl>
                                          </p:spTgt>
                                        </p:tgtEl>
                                        <p:attrNameLst>
                                          <p:attrName>style.visibility</p:attrName>
                                        </p:attrNameLst>
                                      </p:cBhvr>
                                      <p:to>
                                        <p:strVal val="visible"/>
                                      </p:to>
                                    </p:set>
                                    <p:animEffect transition="in" filter="fade">
                                      <p:cBhvr>
                                        <p:cTn id="49" dur="1000"/>
                                        <p:tgtEl>
                                          <p:spTgt spid="7">
                                            <p:txEl>
                                              <p:pRg st="10" end="10"/>
                                            </p:txEl>
                                          </p:spTgt>
                                        </p:tgtEl>
                                      </p:cBhvr>
                                    </p:animEffect>
                                    <p:anim calcmode="lin" valueType="num">
                                      <p:cBhvr>
                                        <p:cTn id="50" dur="1000" fill="hold"/>
                                        <p:tgtEl>
                                          <p:spTgt spid="7">
                                            <p:txEl>
                                              <p:pRg st="10" end="10"/>
                                            </p:txEl>
                                          </p:spTgt>
                                        </p:tgtEl>
                                        <p:attrNameLst>
                                          <p:attrName>ppt_x</p:attrName>
                                        </p:attrNameLst>
                                      </p:cBhvr>
                                      <p:tavLst>
                                        <p:tav tm="0">
                                          <p:val>
                                            <p:strVal val="#ppt_x"/>
                                          </p:val>
                                        </p:tav>
                                        <p:tav tm="100000">
                                          <p:val>
                                            <p:strVal val="#ppt_x"/>
                                          </p:val>
                                        </p:tav>
                                      </p:tavLst>
                                    </p:anim>
                                    <p:anim calcmode="lin" valueType="num">
                                      <p:cBhvr>
                                        <p:cTn id="51" dur="1000" fill="hold"/>
                                        <p:tgtEl>
                                          <p:spTgt spid="7">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7">
                                            <p:txEl>
                                              <p:pRg st="12" end="12"/>
                                            </p:txEl>
                                          </p:spTgt>
                                        </p:tgtEl>
                                        <p:attrNameLst>
                                          <p:attrName>style.visibility</p:attrName>
                                        </p:attrNameLst>
                                      </p:cBhvr>
                                      <p:to>
                                        <p:strVal val="visible"/>
                                      </p:to>
                                    </p:set>
                                    <p:animEffect transition="in" filter="fade">
                                      <p:cBhvr>
                                        <p:cTn id="56" dur="1000"/>
                                        <p:tgtEl>
                                          <p:spTgt spid="7">
                                            <p:txEl>
                                              <p:pRg st="12" end="12"/>
                                            </p:txEl>
                                          </p:spTgt>
                                        </p:tgtEl>
                                      </p:cBhvr>
                                    </p:animEffect>
                                    <p:anim calcmode="lin" valueType="num">
                                      <p:cBhvr>
                                        <p:cTn id="57" dur="1000" fill="hold"/>
                                        <p:tgtEl>
                                          <p:spTgt spid="7">
                                            <p:txEl>
                                              <p:pRg st="12" end="12"/>
                                            </p:txEl>
                                          </p:spTgt>
                                        </p:tgtEl>
                                        <p:attrNameLst>
                                          <p:attrName>ppt_x</p:attrName>
                                        </p:attrNameLst>
                                      </p:cBhvr>
                                      <p:tavLst>
                                        <p:tav tm="0">
                                          <p:val>
                                            <p:strVal val="#ppt_x"/>
                                          </p:val>
                                        </p:tav>
                                        <p:tav tm="100000">
                                          <p:val>
                                            <p:strVal val="#ppt_x"/>
                                          </p:val>
                                        </p:tav>
                                      </p:tavLst>
                                    </p:anim>
                                    <p:anim calcmode="lin" valueType="num">
                                      <p:cBhvr>
                                        <p:cTn id="58" dur="1000" fill="hold"/>
                                        <p:tgtEl>
                                          <p:spTgt spid="7">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1292" y="571480"/>
            <a:ext cx="8839343" cy="5139869"/>
          </a:xfrm>
          <a:prstGeom prst="rect">
            <a:avLst/>
          </a:prstGeom>
          <a:noFill/>
        </p:spPr>
        <p:txBody>
          <a:bodyPr wrap="none" rtlCol="1">
            <a:spAutoFit/>
          </a:bodyPr>
          <a:lstStyle/>
          <a:p>
            <a:r>
              <a:rPr lang="fa-IR" b="1" dirty="0" smtClean="0">
                <a:cs typeface="B Mitra" pitchFamily="2" charset="-78"/>
              </a:rPr>
              <a:t>18- ان</a:t>
            </a:r>
            <a:r>
              <a:rPr lang="fa-IR" b="1" dirty="0" smtClean="0">
                <a:solidFill>
                  <a:srgbClr val="FF0000"/>
                </a:solidFill>
                <a:cs typeface="B Mitra" pitchFamily="2" charset="-78"/>
              </a:rPr>
              <a:t>حصارا</a:t>
            </a:r>
            <a:r>
              <a:rPr lang="fa-IR" b="1" dirty="0" smtClean="0">
                <a:cs typeface="B Mitra" pitchFamily="2" charset="-78"/>
              </a:rPr>
              <a:t> در گزارش مراقبت هایی را که خود ارایه نموده اید و یا بر اجرای آن ها نظارت داشته اید ثبت نمایید.</a:t>
            </a:r>
          </a:p>
          <a:p>
            <a:endParaRPr lang="fa-IR" b="1" dirty="0" smtClean="0">
              <a:cs typeface="B Mitra" pitchFamily="2" charset="-78"/>
            </a:endParaRPr>
          </a:p>
          <a:p>
            <a:r>
              <a:rPr lang="fa-IR" sz="2000" b="1" dirty="0" smtClean="0">
                <a:solidFill>
                  <a:srgbClr val="0000FF"/>
                </a:solidFill>
                <a:cs typeface="B Mitra" pitchFamily="2" charset="-78"/>
              </a:rPr>
              <a:t>19- در صورتی که نیاز به نقل قول از سوی بیمار است عین گفته های بیمار را گزارش نمایید.</a:t>
            </a:r>
          </a:p>
          <a:p>
            <a:endParaRPr lang="fa-IR" b="1" dirty="0" smtClean="0">
              <a:solidFill>
                <a:srgbClr val="FF0000"/>
              </a:solidFill>
              <a:cs typeface="B Mitra" pitchFamily="2" charset="-78"/>
            </a:endParaRPr>
          </a:p>
          <a:p>
            <a:r>
              <a:rPr lang="fa-IR" sz="2000" b="1" dirty="0" smtClean="0">
                <a:solidFill>
                  <a:srgbClr val="FF0000"/>
                </a:solidFill>
                <a:cs typeface="B Mitra" pitchFamily="2" charset="-78"/>
              </a:rPr>
              <a:t>20- در صورتی که بیمار شفاها“ شمارا تهدید به تعقبب مواردی می نمایید دقیقا گزارش نمایید.</a:t>
            </a:r>
          </a:p>
          <a:p>
            <a:endParaRPr lang="fa-IR" b="1" dirty="0" smtClean="0">
              <a:cs typeface="B Mitra" pitchFamily="2" charset="-78"/>
            </a:endParaRPr>
          </a:p>
          <a:p>
            <a:r>
              <a:rPr lang="fa-IR" b="1" dirty="0" smtClean="0">
                <a:cs typeface="B Mitra" pitchFamily="2" charset="-78"/>
              </a:rPr>
              <a:t>21- از سو،گیری در توصیف شخصیت بیمار </a:t>
            </a:r>
            <a:r>
              <a:rPr lang="fa-IR" b="1" dirty="0" smtClean="0">
                <a:cs typeface="B Mitra" pitchFamily="2" charset="-78"/>
              </a:rPr>
              <a:t>بپرهیزید.</a:t>
            </a:r>
            <a:endParaRPr lang="fa-IR" b="1" dirty="0" smtClean="0">
              <a:cs typeface="B Mitra" pitchFamily="2" charset="-78"/>
            </a:endParaRPr>
          </a:p>
          <a:p>
            <a:endParaRPr lang="fa-IR" b="1" dirty="0" smtClean="0">
              <a:cs typeface="B Mitra" pitchFamily="2" charset="-78"/>
            </a:endParaRPr>
          </a:p>
          <a:p>
            <a:r>
              <a:rPr lang="fa-IR" b="1" dirty="0" smtClean="0">
                <a:cs typeface="B Mitra" pitchFamily="2" charset="-78"/>
              </a:rPr>
              <a:t>22- اطلاعاتی را که به پزشک </a:t>
            </a:r>
            <a:r>
              <a:rPr lang="fa-IR" b="1" dirty="0" smtClean="0">
                <a:cs typeface="B Mitra" pitchFamily="2" charset="-78"/>
              </a:rPr>
              <a:t>ستاد (دیسپچ) </a:t>
            </a:r>
            <a:r>
              <a:rPr lang="fa-IR" b="1" dirty="0" smtClean="0">
                <a:cs typeface="B Mitra" pitchFamily="2" charset="-78"/>
              </a:rPr>
              <a:t>گزارش می نمایید دقیقا ثبت </a:t>
            </a:r>
            <a:r>
              <a:rPr lang="fa-IR" b="1" dirty="0" smtClean="0">
                <a:cs typeface="B Mitra" pitchFamily="2" charset="-78"/>
              </a:rPr>
              <a:t>نمایید.</a:t>
            </a:r>
            <a:endParaRPr lang="fa-IR" b="1" dirty="0" smtClean="0">
              <a:cs typeface="B Mitra" pitchFamily="2" charset="-78"/>
            </a:endParaRPr>
          </a:p>
          <a:p>
            <a:endParaRPr lang="fa-IR" b="1" dirty="0" smtClean="0">
              <a:cs typeface="B Mitra" pitchFamily="2" charset="-78"/>
            </a:endParaRPr>
          </a:p>
          <a:p>
            <a:r>
              <a:rPr lang="fa-IR" b="1" dirty="0" smtClean="0">
                <a:cs typeface="B Mitra" pitchFamily="2" charset="-78"/>
              </a:rPr>
              <a:t>23- در بین مطالب مندرج در گزارش جای خالی باقی نگذارید.</a:t>
            </a:r>
          </a:p>
          <a:p>
            <a:endParaRPr lang="fa-IR" b="1" dirty="0" smtClean="0">
              <a:cs typeface="B Mitra" pitchFamily="2" charset="-78"/>
            </a:endParaRPr>
          </a:p>
          <a:p>
            <a:r>
              <a:rPr lang="fa-IR" b="1" dirty="0" smtClean="0">
                <a:solidFill>
                  <a:srgbClr val="FF0000"/>
                </a:solidFill>
                <a:cs typeface="B Mitra" pitchFamily="2" charset="-78"/>
              </a:rPr>
              <a:t>24-از به کاربردن واژهدهای مهم و لغاتی مانند:خوب،متوسط،نرمال .. خودداری شود و از جملاتی قابل اندازه </a:t>
            </a:r>
          </a:p>
          <a:p>
            <a:r>
              <a:rPr lang="fa-IR" b="1" dirty="0" smtClean="0">
                <a:solidFill>
                  <a:srgbClr val="FF0000"/>
                </a:solidFill>
                <a:cs typeface="B Mitra" pitchFamily="2" charset="-78"/>
              </a:rPr>
              <a:t>گیری استفاده </a:t>
            </a:r>
            <a:r>
              <a:rPr lang="fa-IR" b="1" dirty="0" smtClean="0">
                <a:solidFill>
                  <a:srgbClr val="FF0000"/>
                </a:solidFill>
                <a:cs typeface="B Mitra" pitchFamily="2" charset="-78"/>
              </a:rPr>
              <a:t>شود.</a:t>
            </a:r>
            <a:endParaRPr lang="fa-IR" b="1" dirty="0" smtClean="0">
              <a:solidFill>
                <a:srgbClr val="FF0000"/>
              </a:solidFill>
              <a:cs typeface="B Mitra" pitchFamily="2" charset="-78"/>
            </a:endParaRPr>
          </a:p>
          <a:p>
            <a:endParaRPr lang="fa-IR" b="1" dirty="0" smtClean="0">
              <a:cs typeface="B Mitra" pitchFamily="2" charset="-78"/>
            </a:endParaRPr>
          </a:p>
          <a:p>
            <a:r>
              <a:rPr lang="fa-IR" b="1" dirty="0" smtClean="0">
                <a:cs typeface="B Mitra" pitchFamily="2" charset="-78"/>
              </a:rPr>
              <a:t>25- در گزارشات روی یافته ها غیر طبیعیی تاکید گردد مثل تنگی نفس</a:t>
            </a:r>
          </a:p>
          <a:p>
            <a:endParaRPr lang="fa-IR" b="1" dirty="0" smtClean="0">
              <a:cs typeface="B Mitra" pitchFamily="2" charset="-78"/>
            </a:endParaRPr>
          </a:p>
          <a:p>
            <a:r>
              <a:rPr lang="fa-IR" b="1" dirty="0" smtClean="0">
                <a:cs typeface="B Mitra" pitchFamily="2" charset="-78"/>
              </a:rPr>
              <a:t>26- نباید جای همکار دیگر گزارش نوسته شود زیرا مسولیت قانونی </a:t>
            </a:r>
            <a:r>
              <a:rPr lang="fa-IR" b="1" dirty="0" smtClean="0">
                <a:cs typeface="B Mitra" pitchFamily="2" charset="-78"/>
              </a:rPr>
              <a:t>دارد.</a:t>
            </a:r>
            <a:endParaRPr lang="fa-IR" b="1" dirty="0">
              <a:cs typeface="B Mitra" pitchFamily="2" charset="-78"/>
            </a:endParaRPr>
          </a:p>
        </p:txBody>
      </p:sp>
    </p:spTree>
  </p:cSld>
  <p:clrMapOvr>
    <a:masterClrMapping/>
  </p:clrMapOvr>
  <p:transition spd="slow">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Effect transition="in" filter="fade">
                                      <p:cBhvr>
                                        <p:cTn id="14" dur="1000"/>
                                        <p:tgtEl>
                                          <p:spTgt spid="5">
                                            <p:txEl>
                                              <p:pRg st="2" end="2"/>
                                            </p:txEl>
                                          </p:spTgt>
                                        </p:tgtEl>
                                      </p:cBhvr>
                                    </p:animEffect>
                                    <p:anim calcmode="lin" valueType="num">
                                      <p:cBhvr>
                                        <p:cTn id="15"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animEffect transition="in" filter="fade">
                                      <p:cBhvr>
                                        <p:cTn id="21" dur="1000"/>
                                        <p:tgtEl>
                                          <p:spTgt spid="5">
                                            <p:txEl>
                                              <p:pRg st="4" end="4"/>
                                            </p:txEl>
                                          </p:spTgt>
                                        </p:tgtEl>
                                      </p:cBhvr>
                                    </p:animEffect>
                                    <p:anim calcmode="lin" valueType="num">
                                      <p:cBhvr>
                                        <p:cTn id="22"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5">
                                            <p:txEl>
                                              <p:pRg st="6" end="6"/>
                                            </p:txEl>
                                          </p:spTgt>
                                        </p:tgtEl>
                                        <p:attrNameLst>
                                          <p:attrName>style.visibility</p:attrName>
                                        </p:attrNameLst>
                                      </p:cBhvr>
                                      <p:to>
                                        <p:strVal val="visible"/>
                                      </p:to>
                                    </p:set>
                                    <p:animEffect transition="in" filter="fade">
                                      <p:cBhvr>
                                        <p:cTn id="28" dur="1000"/>
                                        <p:tgtEl>
                                          <p:spTgt spid="5">
                                            <p:txEl>
                                              <p:pRg st="6" end="6"/>
                                            </p:txEl>
                                          </p:spTgt>
                                        </p:tgtEl>
                                      </p:cBhvr>
                                    </p:animEffect>
                                    <p:anim calcmode="lin" valueType="num">
                                      <p:cBhvr>
                                        <p:cTn id="29"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5">
                                            <p:txEl>
                                              <p:pRg st="8" end="8"/>
                                            </p:txEl>
                                          </p:spTgt>
                                        </p:tgtEl>
                                        <p:attrNameLst>
                                          <p:attrName>style.visibility</p:attrName>
                                        </p:attrNameLst>
                                      </p:cBhvr>
                                      <p:to>
                                        <p:strVal val="visible"/>
                                      </p:to>
                                    </p:set>
                                    <p:animEffect transition="in" filter="fade">
                                      <p:cBhvr>
                                        <p:cTn id="35" dur="1000"/>
                                        <p:tgtEl>
                                          <p:spTgt spid="5">
                                            <p:txEl>
                                              <p:pRg st="8" end="8"/>
                                            </p:txEl>
                                          </p:spTgt>
                                        </p:tgtEl>
                                      </p:cBhvr>
                                    </p:animEffect>
                                    <p:anim calcmode="lin" valueType="num">
                                      <p:cBhvr>
                                        <p:cTn id="36" dur="1000" fill="hold"/>
                                        <p:tgtEl>
                                          <p:spTgt spid="5">
                                            <p:txEl>
                                              <p:pRg st="8" end="8"/>
                                            </p:txEl>
                                          </p:spTgt>
                                        </p:tgtEl>
                                        <p:attrNameLst>
                                          <p:attrName>ppt_x</p:attrName>
                                        </p:attrNameLst>
                                      </p:cBhvr>
                                      <p:tavLst>
                                        <p:tav tm="0">
                                          <p:val>
                                            <p:strVal val="#ppt_x"/>
                                          </p:val>
                                        </p:tav>
                                        <p:tav tm="100000">
                                          <p:val>
                                            <p:strVal val="#ppt_x"/>
                                          </p:val>
                                        </p:tav>
                                      </p:tavLst>
                                    </p:anim>
                                    <p:anim calcmode="lin" valueType="num">
                                      <p:cBhvr>
                                        <p:cTn id="37" dur="1000" fill="hold"/>
                                        <p:tgtEl>
                                          <p:spTgt spid="5">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5">
                                            <p:txEl>
                                              <p:pRg st="10" end="10"/>
                                            </p:txEl>
                                          </p:spTgt>
                                        </p:tgtEl>
                                        <p:attrNameLst>
                                          <p:attrName>style.visibility</p:attrName>
                                        </p:attrNameLst>
                                      </p:cBhvr>
                                      <p:to>
                                        <p:strVal val="visible"/>
                                      </p:to>
                                    </p:set>
                                    <p:animEffect transition="in" filter="fade">
                                      <p:cBhvr>
                                        <p:cTn id="42" dur="1000"/>
                                        <p:tgtEl>
                                          <p:spTgt spid="5">
                                            <p:txEl>
                                              <p:pRg st="10" end="10"/>
                                            </p:txEl>
                                          </p:spTgt>
                                        </p:tgtEl>
                                      </p:cBhvr>
                                    </p:animEffect>
                                    <p:anim calcmode="lin" valueType="num">
                                      <p:cBhvr>
                                        <p:cTn id="43" dur="1000" fill="hold"/>
                                        <p:tgtEl>
                                          <p:spTgt spid="5">
                                            <p:txEl>
                                              <p:pRg st="10" end="10"/>
                                            </p:txEl>
                                          </p:spTgt>
                                        </p:tgtEl>
                                        <p:attrNameLst>
                                          <p:attrName>ppt_x</p:attrName>
                                        </p:attrNameLst>
                                      </p:cBhvr>
                                      <p:tavLst>
                                        <p:tav tm="0">
                                          <p:val>
                                            <p:strVal val="#ppt_x"/>
                                          </p:val>
                                        </p:tav>
                                        <p:tav tm="100000">
                                          <p:val>
                                            <p:strVal val="#ppt_x"/>
                                          </p:val>
                                        </p:tav>
                                      </p:tavLst>
                                    </p:anim>
                                    <p:anim calcmode="lin" valueType="num">
                                      <p:cBhvr>
                                        <p:cTn id="44" dur="1000" fill="hold"/>
                                        <p:tgtEl>
                                          <p:spTgt spid="5">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5">
                                            <p:txEl>
                                              <p:pRg st="12" end="12"/>
                                            </p:txEl>
                                          </p:spTgt>
                                        </p:tgtEl>
                                        <p:attrNameLst>
                                          <p:attrName>style.visibility</p:attrName>
                                        </p:attrNameLst>
                                      </p:cBhvr>
                                      <p:to>
                                        <p:strVal val="visible"/>
                                      </p:to>
                                    </p:set>
                                    <p:animEffect transition="in" filter="fade">
                                      <p:cBhvr>
                                        <p:cTn id="49" dur="1000"/>
                                        <p:tgtEl>
                                          <p:spTgt spid="5">
                                            <p:txEl>
                                              <p:pRg st="12" end="12"/>
                                            </p:txEl>
                                          </p:spTgt>
                                        </p:tgtEl>
                                      </p:cBhvr>
                                    </p:animEffect>
                                    <p:anim calcmode="lin" valueType="num">
                                      <p:cBhvr>
                                        <p:cTn id="50" dur="1000" fill="hold"/>
                                        <p:tgtEl>
                                          <p:spTgt spid="5">
                                            <p:txEl>
                                              <p:pRg st="12" end="12"/>
                                            </p:txEl>
                                          </p:spTgt>
                                        </p:tgtEl>
                                        <p:attrNameLst>
                                          <p:attrName>ppt_x</p:attrName>
                                        </p:attrNameLst>
                                      </p:cBhvr>
                                      <p:tavLst>
                                        <p:tav tm="0">
                                          <p:val>
                                            <p:strVal val="#ppt_x"/>
                                          </p:val>
                                        </p:tav>
                                        <p:tav tm="100000">
                                          <p:val>
                                            <p:strVal val="#ppt_x"/>
                                          </p:val>
                                        </p:tav>
                                      </p:tavLst>
                                    </p:anim>
                                    <p:anim calcmode="lin" valueType="num">
                                      <p:cBhvr>
                                        <p:cTn id="51" dur="1000" fill="hold"/>
                                        <p:tgtEl>
                                          <p:spTgt spid="5">
                                            <p:txEl>
                                              <p:pRg st="12" end="12"/>
                                            </p:txEl>
                                          </p:spTgt>
                                        </p:tgtEl>
                                        <p:attrNameLst>
                                          <p:attrName>ppt_y</p:attrName>
                                        </p:attrNameLst>
                                      </p:cBhvr>
                                      <p:tavLst>
                                        <p:tav tm="0">
                                          <p:val>
                                            <p:strVal val="#ppt_y+.1"/>
                                          </p:val>
                                        </p:tav>
                                        <p:tav tm="100000">
                                          <p:val>
                                            <p:strVal val="#ppt_y"/>
                                          </p:val>
                                        </p:tav>
                                      </p:tavLst>
                                    </p:anim>
                                  </p:childTnLst>
                                </p:cTn>
                              </p:par>
                              <p:par>
                                <p:cTn id="52" presetID="42" presetClass="entr" presetSubtype="0" fill="hold" nodeType="withEffect">
                                  <p:stCondLst>
                                    <p:cond delay="0"/>
                                  </p:stCondLst>
                                  <p:childTnLst>
                                    <p:set>
                                      <p:cBhvr>
                                        <p:cTn id="53" dur="1" fill="hold">
                                          <p:stCondLst>
                                            <p:cond delay="0"/>
                                          </p:stCondLst>
                                        </p:cTn>
                                        <p:tgtEl>
                                          <p:spTgt spid="5">
                                            <p:txEl>
                                              <p:pRg st="13" end="13"/>
                                            </p:txEl>
                                          </p:spTgt>
                                        </p:tgtEl>
                                        <p:attrNameLst>
                                          <p:attrName>style.visibility</p:attrName>
                                        </p:attrNameLst>
                                      </p:cBhvr>
                                      <p:to>
                                        <p:strVal val="visible"/>
                                      </p:to>
                                    </p:set>
                                    <p:animEffect transition="in" filter="fade">
                                      <p:cBhvr>
                                        <p:cTn id="54" dur="1000"/>
                                        <p:tgtEl>
                                          <p:spTgt spid="5">
                                            <p:txEl>
                                              <p:pRg st="13" end="13"/>
                                            </p:txEl>
                                          </p:spTgt>
                                        </p:tgtEl>
                                      </p:cBhvr>
                                    </p:animEffect>
                                    <p:anim calcmode="lin" valueType="num">
                                      <p:cBhvr>
                                        <p:cTn id="55" dur="1000" fill="hold"/>
                                        <p:tgtEl>
                                          <p:spTgt spid="5">
                                            <p:txEl>
                                              <p:pRg st="13" end="13"/>
                                            </p:txEl>
                                          </p:spTgt>
                                        </p:tgtEl>
                                        <p:attrNameLst>
                                          <p:attrName>ppt_x</p:attrName>
                                        </p:attrNameLst>
                                      </p:cBhvr>
                                      <p:tavLst>
                                        <p:tav tm="0">
                                          <p:val>
                                            <p:strVal val="#ppt_x"/>
                                          </p:val>
                                        </p:tav>
                                        <p:tav tm="100000">
                                          <p:val>
                                            <p:strVal val="#ppt_x"/>
                                          </p:val>
                                        </p:tav>
                                      </p:tavLst>
                                    </p:anim>
                                    <p:anim calcmode="lin" valueType="num">
                                      <p:cBhvr>
                                        <p:cTn id="56" dur="1000" fill="hold"/>
                                        <p:tgtEl>
                                          <p:spTgt spid="5">
                                            <p:txEl>
                                              <p:pRg st="13" end="13"/>
                                            </p:txEl>
                                          </p:spTgt>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nodeType="clickEffect">
                                  <p:stCondLst>
                                    <p:cond delay="0"/>
                                  </p:stCondLst>
                                  <p:childTnLst>
                                    <p:set>
                                      <p:cBhvr>
                                        <p:cTn id="60" dur="1" fill="hold">
                                          <p:stCondLst>
                                            <p:cond delay="0"/>
                                          </p:stCondLst>
                                        </p:cTn>
                                        <p:tgtEl>
                                          <p:spTgt spid="5">
                                            <p:txEl>
                                              <p:pRg st="15" end="15"/>
                                            </p:txEl>
                                          </p:spTgt>
                                        </p:tgtEl>
                                        <p:attrNameLst>
                                          <p:attrName>style.visibility</p:attrName>
                                        </p:attrNameLst>
                                      </p:cBhvr>
                                      <p:to>
                                        <p:strVal val="visible"/>
                                      </p:to>
                                    </p:set>
                                    <p:animEffect transition="in" filter="fade">
                                      <p:cBhvr>
                                        <p:cTn id="61" dur="1000"/>
                                        <p:tgtEl>
                                          <p:spTgt spid="5">
                                            <p:txEl>
                                              <p:pRg st="15" end="15"/>
                                            </p:txEl>
                                          </p:spTgt>
                                        </p:tgtEl>
                                      </p:cBhvr>
                                    </p:animEffect>
                                    <p:anim calcmode="lin" valueType="num">
                                      <p:cBhvr>
                                        <p:cTn id="62" dur="1000" fill="hold"/>
                                        <p:tgtEl>
                                          <p:spTgt spid="5">
                                            <p:txEl>
                                              <p:pRg st="15" end="15"/>
                                            </p:txEl>
                                          </p:spTgt>
                                        </p:tgtEl>
                                        <p:attrNameLst>
                                          <p:attrName>ppt_x</p:attrName>
                                        </p:attrNameLst>
                                      </p:cBhvr>
                                      <p:tavLst>
                                        <p:tav tm="0">
                                          <p:val>
                                            <p:strVal val="#ppt_x"/>
                                          </p:val>
                                        </p:tav>
                                        <p:tav tm="100000">
                                          <p:val>
                                            <p:strVal val="#ppt_x"/>
                                          </p:val>
                                        </p:tav>
                                      </p:tavLst>
                                    </p:anim>
                                    <p:anim calcmode="lin" valueType="num">
                                      <p:cBhvr>
                                        <p:cTn id="63" dur="1000" fill="hold"/>
                                        <p:tgtEl>
                                          <p:spTgt spid="5">
                                            <p:txEl>
                                              <p:pRg st="15" end="15"/>
                                            </p:txEl>
                                          </p:spTgt>
                                        </p:tgtEl>
                                        <p:attrNameLst>
                                          <p:attrName>ppt_y</p:attrName>
                                        </p:attrNameLst>
                                      </p:cBhvr>
                                      <p:tavLst>
                                        <p:tav tm="0">
                                          <p:val>
                                            <p:strVal val="#ppt_y+.1"/>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42" presetClass="entr" presetSubtype="0" fill="hold" nodeType="clickEffect">
                                  <p:stCondLst>
                                    <p:cond delay="0"/>
                                  </p:stCondLst>
                                  <p:childTnLst>
                                    <p:set>
                                      <p:cBhvr>
                                        <p:cTn id="67" dur="1" fill="hold">
                                          <p:stCondLst>
                                            <p:cond delay="0"/>
                                          </p:stCondLst>
                                        </p:cTn>
                                        <p:tgtEl>
                                          <p:spTgt spid="5">
                                            <p:txEl>
                                              <p:pRg st="17" end="17"/>
                                            </p:txEl>
                                          </p:spTgt>
                                        </p:tgtEl>
                                        <p:attrNameLst>
                                          <p:attrName>style.visibility</p:attrName>
                                        </p:attrNameLst>
                                      </p:cBhvr>
                                      <p:to>
                                        <p:strVal val="visible"/>
                                      </p:to>
                                    </p:set>
                                    <p:animEffect transition="in" filter="fade">
                                      <p:cBhvr>
                                        <p:cTn id="68" dur="1000"/>
                                        <p:tgtEl>
                                          <p:spTgt spid="5">
                                            <p:txEl>
                                              <p:pRg st="17" end="17"/>
                                            </p:txEl>
                                          </p:spTgt>
                                        </p:tgtEl>
                                      </p:cBhvr>
                                    </p:animEffect>
                                    <p:anim calcmode="lin" valueType="num">
                                      <p:cBhvr>
                                        <p:cTn id="69" dur="1000" fill="hold"/>
                                        <p:tgtEl>
                                          <p:spTgt spid="5">
                                            <p:txEl>
                                              <p:pRg st="17" end="17"/>
                                            </p:txEl>
                                          </p:spTgt>
                                        </p:tgtEl>
                                        <p:attrNameLst>
                                          <p:attrName>ppt_x</p:attrName>
                                        </p:attrNameLst>
                                      </p:cBhvr>
                                      <p:tavLst>
                                        <p:tav tm="0">
                                          <p:val>
                                            <p:strVal val="#ppt_x"/>
                                          </p:val>
                                        </p:tav>
                                        <p:tav tm="100000">
                                          <p:val>
                                            <p:strVal val="#ppt_x"/>
                                          </p:val>
                                        </p:tav>
                                      </p:tavLst>
                                    </p:anim>
                                    <p:anim calcmode="lin" valueType="num">
                                      <p:cBhvr>
                                        <p:cTn id="70" dur="1000" fill="hold"/>
                                        <p:tgtEl>
                                          <p:spTgt spid="5">
                                            <p:txEl>
                                              <p:pRg st="17" end="1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1460" y="428604"/>
            <a:ext cx="8949950" cy="6032421"/>
          </a:xfrm>
          <a:prstGeom prst="rect">
            <a:avLst/>
          </a:prstGeom>
          <a:noFill/>
        </p:spPr>
        <p:txBody>
          <a:bodyPr wrap="none" rtlCol="1">
            <a:spAutoFit/>
          </a:bodyPr>
          <a:lstStyle/>
          <a:p>
            <a:r>
              <a:rPr lang="fa-IR" sz="2000" b="1" dirty="0" smtClean="0">
                <a:solidFill>
                  <a:srgbClr val="FF0000"/>
                </a:solidFill>
                <a:cs typeface="B Mitra" pitchFamily="2" charset="-78"/>
              </a:rPr>
              <a:t>27- در ثبت موارد از قلم افتاده از بازکردن آکولاد خودداری </a:t>
            </a:r>
            <a:r>
              <a:rPr lang="fa-IR" sz="2000" b="1" dirty="0" smtClean="0">
                <a:solidFill>
                  <a:srgbClr val="FF0000"/>
                </a:solidFill>
                <a:cs typeface="B Mitra" pitchFamily="2" charset="-78"/>
              </a:rPr>
              <a:t>گردد.</a:t>
            </a:r>
            <a:endParaRPr lang="fa-IR" sz="2000" b="1" dirty="0" smtClean="0">
              <a:solidFill>
                <a:srgbClr val="FF0000"/>
              </a:solidFill>
              <a:cs typeface="B Mitra" pitchFamily="2" charset="-78"/>
            </a:endParaRPr>
          </a:p>
          <a:p>
            <a:endParaRPr lang="fa-IR" b="1" dirty="0" smtClean="0">
              <a:cs typeface="B Mitra" pitchFamily="2" charset="-78"/>
            </a:endParaRPr>
          </a:p>
          <a:p>
            <a:r>
              <a:rPr lang="fa-IR" b="1" dirty="0" smtClean="0">
                <a:cs typeface="B Mitra" pitchFamily="2" charset="-78"/>
              </a:rPr>
              <a:t>28- تعداد و آهنگ ضربان قلبی تنفسی بیمار و عملکرد سیستم های حیاتی بدن را ثبت نمایید.</a:t>
            </a:r>
          </a:p>
          <a:p>
            <a:endParaRPr lang="fa-IR" b="1" dirty="0" smtClean="0">
              <a:cs typeface="B Mitra" pitchFamily="2" charset="-78"/>
            </a:endParaRPr>
          </a:p>
          <a:p>
            <a:r>
              <a:rPr lang="fa-IR" b="1" dirty="0" smtClean="0">
                <a:cs typeface="B Mitra" pitchFamily="2" charset="-78"/>
              </a:rPr>
              <a:t>29- در صورت استفاده از هرگونه وسایل مکانیکی جهت مراقبت از بیمار توضیحات لازم را یادداشت نمایید.</a:t>
            </a:r>
          </a:p>
          <a:p>
            <a:endParaRPr lang="fa-IR" b="1" dirty="0" smtClean="0">
              <a:cs typeface="B Mitra" pitchFamily="2" charset="-78"/>
            </a:endParaRPr>
          </a:p>
          <a:p>
            <a:r>
              <a:rPr lang="fa-IR" b="1" dirty="0" smtClean="0">
                <a:solidFill>
                  <a:srgbClr val="FF0000"/>
                </a:solidFill>
                <a:cs typeface="B Mitra" pitchFamily="2" charset="-78"/>
              </a:rPr>
              <a:t>30 </a:t>
            </a:r>
            <a:r>
              <a:rPr lang="fa-IR" b="1" dirty="0" smtClean="0">
                <a:solidFill>
                  <a:srgbClr val="FF0000"/>
                </a:solidFill>
                <a:cs typeface="B Mitra" pitchFamily="2" charset="-78"/>
              </a:rPr>
              <a:t>-بیانات و نشانه هایی را  که بیمار بیان کرده است با استفاده از کلمات خود بیمار یادداشت نمایید.</a:t>
            </a:r>
          </a:p>
          <a:p>
            <a:endParaRPr lang="fa-IR" b="1" dirty="0" smtClean="0">
              <a:cs typeface="B Mitra" pitchFamily="2" charset="-78"/>
            </a:endParaRPr>
          </a:p>
          <a:p>
            <a:r>
              <a:rPr lang="fa-IR" b="1" dirty="0" smtClean="0">
                <a:cs typeface="B Mitra" pitchFamily="2" charset="-78"/>
              </a:rPr>
              <a:t>31 -تمام اقدامات دارویی و درمانی را همراه با ساعت اجرای آنها و ذکر واکنش های بیمار نسبت به اقدامات</a:t>
            </a:r>
          </a:p>
          <a:p>
            <a:r>
              <a:rPr lang="fa-IR" b="1" dirty="0" smtClean="0">
                <a:cs typeface="B Mitra" pitchFamily="2" charset="-78"/>
              </a:rPr>
              <a:t>مربوطه ثبت نمایید.</a:t>
            </a:r>
          </a:p>
          <a:p>
            <a:endParaRPr lang="fa-IR" b="1" dirty="0" smtClean="0">
              <a:cs typeface="B Mitra" pitchFamily="2" charset="-78"/>
            </a:endParaRPr>
          </a:p>
          <a:p>
            <a:r>
              <a:rPr lang="fa-IR" b="1" dirty="0" smtClean="0">
                <a:cs typeface="B Mitra" pitchFamily="2" charset="-78"/>
              </a:rPr>
              <a:t>32- هرگونه علایم و نشانه ای را که در صورت بروز باید به پزشک اطلاع داده شود ثبت نمایید.</a:t>
            </a:r>
          </a:p>
          <a:p>
            <a:endParaRPr lang="fa-IR" b="1" dirty="0" smtClean="0">
              <a:cs typeface="B Mitra" pitchFamily="2" charset="-78"/>
            </a:endParaRPr>
          </a:p>
          <a:p>
            <a:r>
              <a:rPr lang="fa-IR" sz="2000" b="1" dirty="0" smtClean="0">
                <a:solidFill>
                  <a:srgbClr val="0000FF"/>
                </a:solidFill>
                <a:cs typeface="B Mitra" pitchFamily="2" charset="-78"/>
              </a:rPr>
              <a:t>33-ثبت هرگونه حادثه یا اتفاقی که سلامتی بیمار را به مخاطره انداخته ضروری </a:t>
            </a:r>
            <a:r>
              <a:rPr lang="fa-IR" sz="2000" b="1" dirty="0" smtClean="0">
                <a:solidFill>
                  <a:srgbClr val="0000FF"/>
                </a:solidFill>
                <a:cs typeface="B Mitra" pitchFamily="2" charset="-78"/>
              </a:rPr>
              <a:t>است. </a:t>
            </a:r>
            <a:endParaRPr lang="fa-IR" sz="2000" b="1" dirty="0" smtClean="0">
              <a:solidFill>
                <a:srgbClr val="0000FF"/>
              </a:solidFill>
              <a:cs typeface="B Mitra" pitchFamily="2" charset="-78"/>
            </a:endParaRPr>
          </a:p>
          <a:p>
            <a:endParaRPr lang="fa-IR" b="1" dirty="0" smtClean="0">
              <a:cs typeface="B Mitra" pitchFamily="2" charset="-78"/>
            </a:endParaRPr>
          </a:p>
          <a:p>
            <a:r>
              <a:rPr lang="fa-IR" b="1" dirty="0" smtClean="0">
                <a:cs typeface="B Mitra" pitchFamily="2" charset="-78"/>
              </a:rPr>
              <a:t>34- در صورت نیاز به ثبت گزارش تلفنی شرایط زیر را به طور کامل رعایت کنید: زمان برقراری تماس تلفنی</a:t>
            </a:r>
          </a:p>
          <a:p>
            <a:r>
              <a:rPr lang="fa-IR" b="1" dirty="0" smtClean="0">
                <a:cs typeface="B Mitra" pitchFamily="2" charset="-78"/>
              </a:rPr>
              <a:t>نام و سمت شخصی که با وی تماس گرفته شده،نام شخص تماس گیرنده اطلاعات داده شده و اطلاعات داده شده</a:t>
            </a:r>
          </a:p>
          <a:p>
            <a:r>
              <a:rPr lang="fa-IR" b="1" dirty="0" smtClean="0">
                <a:cs typeface="B Mitra" pitchFamily="2" charset="-78"/>
              </a:rPr>
              <a:t> و گرفته شده ثبت شود.</a:t>
            </a:r>
          </a:p>
          <a:p>
            <a:r>
              <a:rPr lang="fa-IR" sz="2200" b="1" i="1" u="sng" dirty="0" smtClean="0">
                <a:solidFill>
                  <a:srgbClr val="FF33CC"/>
                </a:solidFill>
                <a:cs typeface="B Mitra" pitchFamily="2" charset="-78"/>
              </a:rPr>
              <a:t>35- در صورت استفاده از اختصارات در گزارش اختصارات قابل قبول بین المللی را به ببرید.</a:t>
            </a:r>
          </a:p>
          <a:p>
            <a:endParaRPr lang="fa-IR" b="1" dirty="0" smtClean="0">
              <a:cs typeface="B Mitra" pitchFamily="2" charset="-78"/>
            </a:endParaRPr>
          </a:p>
          <a:p>
            <a:endParaRPr lang="fa-IR" b="1" dirty="0">
              <a:cs typeface="B Mitra" pitchFamily="2" charset="-78"/>
            </a:endParaRPr>
          </a:p>
        </p:txBody>
      </p:sp>
    </p:spTree>
  </p:cSld>
  <p:clrMapOvr>
    <a:masterClrMapping/>
  </p:clrMapOvr>
  <p:transition spd="slow">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fade">
                                      <p:cBhvr>
                                        <p:cTn id="35" dur="1000"/>
                                        <p:tgtEl>
                                          <p:spTgt spid="3">
                                            <p:txEl>
                                              <p:pRg st="8" end="8"/>
                                            </p:txEl>
                                          </p:spTgt>
                                        </p:tgtEl>
                                      </p:cBhvr>
                                    </p:animEffect>
                                    <p:anim calcmode="lin" valueType="num">
                                      <p:cBhvr>
                                        <p:cTn id="36"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8" end="8"/>
                                            </p:txEl>
                                          </p:spTgt>
                                        </p:tgtEl>
                                        <p:attrNameLst>
                                          <p:attrName>ppt_y</p:attrName>
                                        </p:attrNameLst>
                                      </p:cBhvr>
                                      <p:tavLst>
                                        <p:tav tm="0">
                                          <p:val>
                                            <p:strVal val="#ppt_y+.1"/>
                                          </p:val>
                                        </p:tav>
                                        <p:tav tm="100000">
                                          <p:val>
                                            <p:strVal val="#ppt_y"/>
                                          </p:val>
                                        </p:tav>
                                      </p:tavLst>
                                    </p:anim>
                                  </p:childTnLst>
                                </p:cTn>
                              </p:par>
                              <p:par>
                                <p:cTn id="38" presetID="42" presetClass="entr" presetSubtype="0" fill="hold" nodeType="withEffect">
                                  <p:stCondLst>
                                    <p:cond delay="0"/>
                                  </p:stCondLst>
                                  <p:childTnLst>
                                    <p:set>
                                      <p:cBhvr>
                                        <p:cTn id="39" dur="1" fill="hold">
                                          <p:stCondLst>
                                            <p:cond delay="0"/>
                                          </p:stCondLst>
                                        </p:cTn>
                                        <p:tgtEl>
                                          <p:spTgt spid="3">
                                            <p:txEl>
                                              <p:pRg st="9" end="9"/>
                                            </p:txEl>
                                          </p:spTgt>
                                        </p:tgtEl>
                                        <p:attrNameLst>
                                          <p:attrName>style.visibility</p:attrName>
                                        </p:attrNameLst>
                                      </p:cBhvr>
                                      <p:to>
                                        <p:strVal val="visible"/>
                                      </p:to>
                                    </p:set>
                                    <p:animEffect transition="in" filter="fade">
                                      <p:cBhvr>
                                        <p:cTn id="40" dur="1000"/>
                                        <p:tgtEl>
                                          <p:spTgt spid="3">
                                            <p:txEl>
                                              <p:pRg st="9" end="9"/>
                                            </p:txEl>
                                          </p:spTgt>
                                        </p:tgtEl>
                                      </p:cBhvr>
                                    </p:animEffect>
                                    <p:anim calcmode="lin" valueType="num">
                                      <p:cBhvr>
                                        <p:cTn id="4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3">
                                            <p:txEl>
                                              <p:pRg st="11" end="11"/>
                                            </p:txEl>
                                          </p:spTgt>
                                        </p:tgtEl>
                                        <p:attrNameLst>
                                          <p:attrName>style.visibility</p:attrName>
                                        </p:attrNameLst>
                                      </p:cBhvr>
                                      <p:to>
                                        <p:strVal val="visible"/>
                                      </p:to>
                                    </p:set>
                                    <p:animEffect transition="in" filter="fade">
                                      <p:cBhvr>
                                        <p:cTn id="47" dur="1000"/>
                                        <p:tgtEl>
                                          <p:spTgt spid="3">
                                            <p:txEl>
                                              <p:pRg st="11" end="11"/>
                                            </p:txEl>
                                          </p:spTgt>
                                        </p:tgtEl>
                                      </p:cBhvr>
                                    </p:animEffect>
                                    <p:anim calcmode="lin" valueType="num">
                                      <p:cBhvr>
                                        <p:cTn id="48"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nodeType="clickEffect">
                                  <p:stCondLst>
                                    <p:cond delay="0"/>
                                  </p:stCondLst>
                                  <p:childTnLst>
                                    <p:set>
                                      <p:cBhvr>
                                        <p:cTn id="53" dur="1" fill="hold">
                                          <p:stCondLst>
                                            <p:cond delay="0"/>
                                          </p:stCondLst>
                                        </p:cTn>
                                        <p:tgtEl>
                                          <p:spTgt spid="3">
                                            <p:txEl>
                                              <p:pRg st="13" end="13"/>
                                            </p:txEl>
                                          </p:spTgt>
                                        </p:tgtEl>
                                        <p:attrNameLst>
                                          <p:attrName>style.visibility</p:attrName>
                                        </p:attrNameLst>
                                      </p:cBhvr>
                                      <p:to>
                                        <p:strVal val="visible"/>
                                      </p:to>
                                    </p:set>
                                    <p:animEffect transition="in" filter="fade">
                                      <p:cBhvr>
                                        <p:cTn id="54" dur="1000"/>
                                        <p:tgtEl>
                                          <p:spTgt spid="3">
                                            <p:txEl>
                                              <p:pRg st="13" end="13"/>
                                            </p:txEl>
                                          </p:spTgt>
                                        </p:tgtEl>
                                      </p:cBhvr>
                                    </p:animEffect>
                                    <p:anim calcmode="lin" valueType="num">
                                      <p:cBhvr>
                                        <p:cTn id="55"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13" end="13"/>
                                            </p:txEl>
                                          </p:spTgt>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nodeType="clickEffect">
                                  <p:stCondLst>
                                    <p:cond delay="0"/>
                                  </p:stCondLst>
                                  <p:childTnLst>
                                    <p:set>
                                      <p:cBhvr>
                                        <p:cTn id="60" dur="1" fill="hold">
                                          <p:stCondLst>
                                            <p:cond delay="0"/>
                                          </p:stCondLst>
                                        </p:cTn>
                                        <p:tgtEl>
                                          <p:spTgt spid="3">
                                            <p:txEl>
                                              <p:pRg st="15" end="15"/>
                                            </p:txEl>
                                          </p:spTgt>
                                        </p:tgtEl>
                                        <p:attrNameLst>
                                          <p:attrName>style.visibility</p:attrName>
                                        </p:attrNameLst>
                                      </p:cBhvr>
                                      <p:to>
                                        <p:strVal val="visible"/>
                                      </p:to>
                                    </p:set>
                                    <p:animEffect transition="in" filter="fade">
                                      <p:cBhvr>
                                        <p:cTn id="61" dur="1000"/>
                                        <p:tgtEl>
                                          <p:spTgt spid="3">
                                            <p:txEl>
                                              <p:pRg st="15" end="15"/>
                                            </p:txEl>
                                          </p:spTgt>
                                        </p:tgtEl>
                                      </p:cBhvr>
                                    </p:animEffect>
                                    <p:anim calcmode="lin" valueType="num">
                                      <p:cBhvr>
                                        <p:cTn id="62" dur="1000" fill="hold"/>
                                        <p:tgtEl>
                                          <p:spTgt spid="3">
                                            <p:txEl>
                                              <p:pRg st="15" end="15"/>
                                            </p:txEl>
                                          </p:spTgt>
                                        </p:tgtEl>
                                        <p:attrNameLst>
                                          <p:attrName>ppt_x</p:attrName>
                                        </p:attrNameLst>
                                      </p:cBhvr>
                                      <p:tavLst>
                                        <p:tav tm="0">
                                          <p:val>
                                            <p:strVal val="#ppt_x"/>
                                          </p:val>
                                        </p:tav>
                                        <p:tav tm="100000">
                                          <p:val>
                                            <p:strVal val="#ppt_x"/>
                                          </p:val>
                                        </p:tav>
                                      </p:tavLst>
                                    </p:anim>
                                    <p:anim calcmode="lin" valueType="num">
                                      <p:cBhvr>
                                        <p:cTn id="63" dur="1000" fill="hold"/>
                                        <p:tgtEl>
                                          <p:spTgt spid="3">
                                            <p:txEl>
                                              <p:pRg st="15" end="15"/>
                                            </p:txEl>
                                          </p:spTgt>
                                        </p:tgtEl>
                                        <p:attrNameLst>
                                          <p:attrName>ppt_y</p:attrName>
                                        </p:attrNameLst>
                                      </p:cBhvr>
                                      <p:tavLst>
                                        <p:tav tm="0">
                                          <p:val>
                                            <p:strVal val="#ppt_y+.1"/>
                                          </p:val>
                                        </p:tav>
                                        <p:tav tm="100000">
                                          <p:val>
                                            <p:strVal val="#ppt_y"/>
                                          </p:val>
                                        </p:tav>
                                      </p:tavLst>
                                    </p:anim>
                                  </p:childTnLst>
                                </p:cTn>
                              </p:par>
                              <p:par>
                                <p:cTn id="64" presetID="42" presetClass="entr" presetSubtype="0" fill="hold" nodeType="withEffect">
                                  <p:stCondLst>
                                    <p:cond delay="0"/>
                                  </p:stCondLst>
                                  <p:childTnLst>
                                    <p:set>
                                      <p:cBhvr>
                                        <p:cTn id="65" dur="1" fill="hold">
                                          <p:stCondLst>
                                            <p:cond delay="0"/>
                                          </p:stCondLst>
                                        </p:cTn>
                                        <p:tgtEl>
                                          <p:spTgt spid="3">
                                            <p:txEl>
                                              <p:pRg st="16" end="16"/>
                                            </p:txEl>
                                          </p:spTgt>
                                        </p:tgtEl>
                                        <p:attrNameLst>
                                          <p:attrName>style.visibility</p:attrName>
                                        </p:attrNameLst>
                                      </p:cBhvr>
                                      <p:to>
                                        <p:strVal val="visible"/>
                                      </p:to>
                                    </p:set>
                                    <p:animEffect transition="in" filter="fade">
                                      <p:cBhvr>
                                        <p:cTn id="66" dur="1000"/>
                                        <p:tgtEl>
                                          <p:spTgt spid="3">
                                            <p:txEl>
                                              <p:pRg st="16" end="16"/>
                                            </p:txEl>
                                          </p:spTgt>
                                        </p:tgtEl>
                                      </p:cBhvr>
                                    </p:animEffect>
                                    <p:anim calcmode="lin" valueType="num">
                                      <p:cBhvr>
                                        <p:cTn id="67" dur="1000" fill="hold"/>
                                        <p:tgtEl>
                                          <p:spTgt spid="3">
                                            <p:txEl>
                                              <p:pRg st="16" end="16"/>
                                            </p:txEl>
                                          </p:spTgt>
                                        </p:tgtEl>
                                        <p:attrNameLst>
                                          <p:attrName>ppt_x</p:attrName>
                                        </p:attrNameLst>
                                      </p:cBhvr>
                                      <p:tavLst>
                                        <p:tav tm="0">
                                          <p:val>
                                            <p:strVal val="#ppt_x"/>
                                          </p:val>
                                        </p:tav>
                                        <p:tav tm="100000">
                                          <p:val>
                                            <p:strVal val="#ppt_x"/>
                                          </p:val>
                                        </p:tav>
                                      </p:tavLst>
                                    </p:anim>
                                    <p:anim calcmode="lin" valueType="num">
                                      <p:cBhvr>
                                        <p:cTn id="68" dur="1000" fill="hold"/>
                                        <p:tgtEl>
                                          <p:spTgt spid="3">
                                            <p:txEl>
                                              <p:pRg st="16" end="16"/>
                                            </p:txEl>
                                          </p:spTgt>
                                        </p:tgtEl>
                                        <p:attrNameLst>
                                          <p:attrName>ppt_y</p:attrName>
                                        </p:attrNameLst>
                                      </p:cBhvr>
                                      <p:tavLst>
                                        <p:tav tm="0">
                                          <p:val>
                                            <p:strVal val="#ppt_y+.1"/>
                                          </p:val>
                                        </p:tav>
                                        <p:tav tm="100000">
                                          <p:val>
                                            <p:strVal val="#ppt_y"/>
                                          </p:val>
                                        </p:tav>
                                      </p:tavLst>
                                    </p:anim>
                                  </p:childTnLst>
                                </p:cTn>
                              </p:par>
                              <p:par>
                                <p:cTn id="69" presetID="42" presetClass="entr" presetSubtype="0" fill="hold" nodeType="withEffect">
                                  <p:stCondLst>
                                    <p:cond delay="0"/>
                                  </p:stCondLst>
                                  <p:childTnLst>
                                    <p:set>
                                      <p:cBhvr>
                                        <p:cTn id="70" dur="1" fill="hold">
                                          <p:stCondLst>
                                            <p:cond delay="0"/>
                                          </p:stCondLst>
                                        </p:cTn>
                                        <p:tgtEl>
                                          <p:spTgt spid="3">
                                            <p:txEl>
                                              <p:pRg st="17" end="17"/>
                                            </p:txEl>
                                          </p:spTgt>
                                        </p:tgtEl>
                                        <p:attrNameLst>
                                          <p:attrName>style.visibility</p:attrName>
                                        </p:attrNameLst>
                                      </p:cBhvr>
                                      <p:to>
                                        <p:strVal val="visible"/>
                                      </p:to>
                                    </p:set>
                                    <p:animEffect transition="in" filter="fade">
                                      <p:cBhvr>
                                        <p:cTn id="71" dur="1000"/>
                                        <p:tgtEl>
                                          <p:spTgt spid="3">
                                            <p:txEl>
                                              <p:pRg st="17" end="17"/>
                                            </p:txEl>
                                          </p:spTgt>
                                        </p:tgtEl>
                                      </p:cBhvr>
                                    </p:animEffect>
                                    <p:anim calcmode="lin" valueType="num">
                                      <p:cBhvr>
                                        <p:cTn id="72" dur="1000" fill="hold"/>
                                        <p:tgtEl>
                                          <p:spTgt spid="3">
                                            <p:txEl>
                                              <p:pRg st="17" end="17"/>
                                            </p:txEl>
                                          </p:spTgt>
                                        </p:tgtEl>
                                        <p:attrNameLst>
                                          <p:attrName>ppt_x</p:attrName>
                                        </p:attrNameLst>
                                      </p:cBhvr>
                                      <p:tavLst>
                                        <p:tav tm="0">
                                          <p:val>
                                            <p:strVal val="#ppt_x"/>
                                          </p:val>
                                        </p:tav>
                                        <p:tav tm="100000">
                                          <p:val>
                                            <p:strVal val="#ppt_x"/>
                                          </p:val>
                                        </p:tav>
                                      </p:tavLst>
                                    </p:anim>
                                    <p:anim calcmode="lin" valueType="num">
                                      <p:cBhvr>
                                        <p:cTn id="73" dur="1000" fill="hold"/>
                                        <p:tgtEl>
                                          <p:spTgt spid="3">
                                            <p:txEl>
                                              <p:pRg st="17" end="17"/>
                                            </p:txEl>
                                          </p:spTgt>
                                        </p:tgtEl>
                                        <p:attrNameLst>
                                          <p:attrName>ppt_y</p:attrName>
                                        </p:attrNameLst>
                                      </p:cBhvr>
                                      <p:tavLst>
                                        <p:tav tm="0">
                                          <p:val>
                                            <p:strVal val="#ppt_y+.1"/>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42" presetClass="entr" presetSubtype="0" fill="hold" nodeType="clickEffect">
                                  <p:stCondLst>
                                    <p:cond delay="0"/>
                                  </p:stCondLst>
                                  <p:childTnLst>
                                    <p:set>
                                      <p:cBhvr>
                                        <p:cTn id="77" dur="1" fill="hold">
                                          <p:stCondLst>
                                            <p:cond delay="0"/>
                                          </p:stCondLst>
                                        </p:cTn>
                                        <p:tgtEl>
                                          <p:spTgt spid="3">
                                            <p:txEl>
                                              <p:pRg st="18" end="18"/>
                                            </p:txEl>
                                          </p:spTgt>
                                        </p:tgtEl>
                                        <p:attrNameLst>
                                          <p:attrName>style.visibility</p:attrName>
                                        </p:attrNameLst>
                                      </p:cBhvr>
                                      <p:to>
                                        <p:strVal val="visible"/>
                                      </p:to>
                                    </p:set>
                                    <p:animEffect transition="in" filter="fade">
                                      <p:cBhvr>
                                        <p:cTn id="78" dur="1000"/>
                                        <p:tgtEl>
                                          <p:spTgt spid="3">
                                            <p:txEl>
                                              <p:pRg st="18" end="18"/>
                                            </p:txEl>
                                          </p:spTgt>
                                        </p:tgtEl>
                                      </p:cBhvr>
                                    </p:animEffect>
                                    <p:anim calcmode="lin" valueType="num">
                                      <p:cBhvr>
                                        <p:cTn id="79" dur="1000" fill="hold"/>
                                        <p:tgtEl>
                                          <p:spTgt spid="3">
                                            <p:txEl>
                                              <p:pRg st="18" end="18"/>
                                            </p:txEl>
                                          </p:spTgt>
                                        </p:tgtEl>
                                        <p:attrNameLst>
                                          <p:attrName>ppt_x</p:attrName>
                                        </p:attrNameLst>
                                      </p:cBhvr>
                                      <p:tavLst>
                                        <p:tav tm="0">
                                          <p:val>
                                            <p:strVal val="#ppt_x"/>
                                          </p:val>
                                        </p:tav>
                                        <p:tav tm="100000">
                                          <p:val>
                                            <p:strVal val="#ppt_x"/>
                                          </p:val>
                                        </p:tav>
                                      </p:tavLst>
                                    </p:anim>
                                    <p:anim calcmode="lin" valueType="num">
                                      <p:cBhvr>
                                        <p:cTn id="80" dur="1000" fill="hold"/>
                                        <p:tgtEl>
                                          <p:spTgt spid="3">
                                            <p:txEl>
                                              <p:pRg st="18" end="1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571868" y="714356"/>
            <a:ext cx="4857720"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fa-IR" sz="2800" b="1" i="0" u="none" strike="noStrike" cap="none" normalizeH="0" baseline="0" dirty="0" smtClean="0">
                <a:ln>
                  <a:noFill/>
                </a:ln>
                <a:solidFill>
                  <a:srgbClr val="0070C0"/>
                </a:solidFill>
                <a:effectLst/>
                <a:latin typeface="Calibri" pitchFamily="34" charset="0"/>
                <a:ea typeface="Calibri" pitchFamily="34" charset="0"/>
                <a:cs typeface="B Mitra" pitchFamily="2" charset="-78"/>
              </a:rPr>
              <a:t>هشت اشتباه در گزارس نویسی:</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en-US" sz="2800" b="1" i="0" u="none" strike="noStrike" cap="none" normalizeH="0" baseline="0" dirty="0" smtClean="0">
              <a:ln>
                <a:noFill/>
              </a:ln>
              <a:solidFill>
                <a:schemeClr val="tx1"/>
              </a:solidFill>
              <a:effectLst/>
              <a:latin typeface="Arial" pitchFamily="34" charset="0"/>
              <a:cs typeface="B Mitra" pitchFamily="2" charset="-78"/>
            </a:endParaRPr>
          </a:p>
          <a:p>
            <a:pPr marL="0" marR="0" lvl="0" indent="0" algn="r" defTabSz="914400" rtl="1" eaLnBrk="0" fontAlgn="base" latinLnBrk="0" hangingPunct="0">
              <a:lnSpc>
                <a:spcPct val="100000"/>
              </a:lnSpc>
              <a:spcBef>
                <a:spcPct val="0"/>
              </a:spcBef>
              <a:spcAft>
                <a:spcPct val="0"/>
              </a:spcAft>
              <a:buClrTx/>
              <a:buSzTx/>
              <a:buFontTx/>
              <a:buChar char="•"/>
              <a:tabLst/>
            </a:pPr>
            <a:r>
              <a:rPr kumimoji="0" lang="fa-IR" sz="2800" b="0" i="0" u="none" strike="noStrike" cap="none" normalizeH="0" baseline="0" dirty="0" smtClean="0">
                <a:ln>
                  <a:noFill/>
                </a:ln>
                <a:solidFill>
                  <a:schemeClr val="tx1"/>
                </a:solidFill>
                <a:effectLst/>
                <a:latin typeface="Calibri" pitchFamily="34" charset="0"/>
                <a:ea typeface="Calibri" pitchFamily="34" charset="0"/>
                <a:cs typeface="B Mitra" pitchFamily="2" charset="-78"/>
              </a:rPr>
              <a:t>ازقلم افتادگی</a:t>
            </a:r>
            <a:endParaRPr kumimoji="0" lang="en-US" sz="2800" b="0" i="0" u="none" strike="noStrike" cap="none" normalizeH="0" baseline="0" dirty="0" smtClean="0">
              <a:ln>
                <a:noFill/>
              </a:ln>
              <a:solidFill>
                <a:schemeClr val="tx1"/>
              </a:solidFill>
              <a:effectLst/>
              <a:latin typeface="Arial" pitchFamily="34" charset="0"/>
              <a:cs typeface="B Mitra" pitchFamily="2" charset="-78"/>
            </a:endParaRPr>
          </a:p>
          <a:p>
            <a:pPr marL="0" marR="0" lvl="0" indent="0" algn="r" defTabSz="914400" rtl="1" eaLnBrk="0" fontAlgn="base" latinLnBrk="0" hangingPunct="0">
              <a:lnSpc>
                <a:spcPct val="100000"/>
              </a:lnSpc>
              <a:spcBef>
                <a:spcPct val="0"/>
              </a:spcBef>
              <a:spcAft>
                <a:spcPct val="0"/>
              </a:spcAft>
              <a:buClrTx/>
              <a:buSzTx/>
              <a:buFontTx/>
              <a:buChar char="•"/>
              <a:tabLst/>
            </a:pPr>
            <a:r>
              <a:rPr kumimoji="0" lang="fa-IR" sz="2800" b="0" i="0" u="none" strike="noStrike" cap="none" normalizeH="0" baseline="0" dirty="0" smtClean="0">
                <a:ln>
                  <a:noFill/>
                </a:ln>
                <a:solidFill>
                  <a:schemeClr val="tx1"/>
                </a:solidFill>
                <a:effectLst/>
                <a:latin typeface="Calibri" pitchFamily="34" charset="0"/>
                <a:ea typeface="Calibri" pitchFamily="34" charset="0"/>
                <a:cs typeface="B Mitra" pitchFamily="2" charset="-78"/>
              </a:rPr>
              <a:t>عقیده شخصی </a:t>
            </a:r>
            <a:endParaRPr kumimoji="0" lang="en-US" sz="2800" b="0" i="0" u="none" strike="noStrike" cap="none" normalizeH="0" baseline="0" dirty="0" smtClean="0">
              <a:ln>
                <a:noFill/>
              </a:ln>
              <a:solidFill>
                <a:schemeClr val="tx1"/>
              </a:solidFill>
              <a:effectLst/>
              <a:latin typeface="Arial" pitchFamily="34" charset="0"/>
              <a:cs typeface="B Mitra" pitchFamily="2" charset="-78"/>
            </a:endParaRPr>
          </a:p>
          <a:p>
            <a:pPr marL="0" marR="0" lvl="0" indent="0" algn="r" defTabSz="914400" rtl="1" eaLnBrk="0" fontAlgn="base" latinLnBrk="0" hangingPunct="0">
              <a:lnSpc>
                <a:spcPct val="100000"/>
              </a:lnSpc>
              <a:spcBef>
                <a:spcPct val="0"/>
              </a:spcBef>
              <a:spcAft>
                <a:spcPct val="0"/>
              </a:spcAft>
              <a:buClrTx/>
              <a:buSzTx/>
              <a:buFontTx/>
              <a:buChar char="•"/>
              <a:tabLst/>
            </a:pPr>
            <a:r>
              <a:rPr kumimoji="0" lang="fa-IR" sz="2800" b="0" i="0" u="none" strike="noStrike" cap="none" normalizeH="0" baseline="0" dirty="0" smtClean="0">
                <a:ln>
                  <a:noFill/>
                </a:ln>
                <a:solidFill>
                  <a:schemeClr val="tx1"/>
                </a:solidFill>
                <a:effectLst/>
                <a:latin typeface="Calibri" pitchFamily="34" charset="0"/>
                <a:ea typeface="Calibri" pitchFamily="34" charset="0"/>
                <a:cs typeface="B Mitra" pitchFamily="2" charset="-78"/>
              </a:rPr>
              <a:t>ثبت مبهم</a:t>
            </a:r>
            <a:endParaRPr kumimoji="0" lang="en-US" sz="2800" b="0" i="0" u="none" strike="noStrike" cap="none" normalizeH="0" baseline="0" dirty="0" smtClean="0">
              <a:ln>
                <a:noFill/>
              </a:ln>
              <a:solidFill>
                <a:schemeClr val="tx1"/>
              </a:solidFill>
              <a:effectLst/>
              <a:latin typeface="Arial" pitchFamily="34" charset="0"/>
              <a:cs typeface="B Mitra" pitchFamily="2" charset="-78"/>
            </a:endParaRPr>
          </a:p>
          <a:p>
            <a:pPr marL="0" marR="0" lvl="0" indent="0" algn="r" defTabSz="914400" rtl="1" eaLnBrk="0" fontAlgn="base" latinLnBrk="0" hangingPunct="0">
              <a:lnSpc>
                <a:spcPct val="100000"/>
              </a:lnSpc>
              <a:spcBef>
                <a:spcPct val="0"/>
              </a:spcBef>
              <a:spcAft>
                <a:spcPct val="0"/>
              </a:spcAft>
              <a:buClrTx/>
              <a:buSzTx/>
              <a:buFontTx/>
              <a:buChar char="•"/>
              <a:tabLst/>
            </a:pPr>
            <a:r>
              <a:rPr kumimoji="0" lang="fa-IR" sz="2800" b="0" i="0" u="none" strike="noStrike" cap="none" normalizeH="0" baseline="0" dirty="0" smtClean="0">
                <a:ln>
                  <a:noFill/>
                </a:ln>
                <a:solidFill>
                  <a:schemeClr val="tx1"/>
                </a:solidFill>
                <a:effectLst/>
                <a:latin typeface="Calibri" pitchFamily="34" charset="0"/>
                <a:ea typeface="Calibri" pitchFamily="34" charset="0"/>
                <a:cs typeface="B Mitra" pitchFamily="2" charset="-78"/>
              </a:rPr>
              <a:t>تصحیح نامناسب</a:t>
            </a:r>
            <a:endParaRPr kumimoji="0" lang="en-US" sz="2800" b="0" i="0" u="none" strike="noStrike" cap="none" normalizeH="0" baseline="0" dirty="0" smtClean="0">
              <a:ln>
                <a:noFill/>
              </a:ln>
              <a:solidFill>
                <a:schemeClr val="tx1"/>
              </a:solidFill>
              <a:effectLst/>
              <a:latin typeface="Arial" pitchFamily="34" charset="0"/>
              <a:cs typeface="B Mitra" pitchFamily="2" charset="-78"/>
            </a:endParaRPr>
          </a:p>
          <a:p>
            <a:pPr marL="0" marR="0" lvl="0" indent="0" algn="r" defTabSz="914400" rtl="1" eaLnBrk="0" fontAlgn="base" latinLnBrk="0" hangingPunct="0">
              <a:lnSpc>
                <a:spcPct val="100000"/>
              </a:lnSpc>
              <a:spcBef>
                <a:spcPct val="0"/>
              </a:spcBef>
              <a:spcAft>
                <a:spcPct val="0"/>
              </a:spcAft>
              <a:buClrTx/>
              <a:buSzTx/>
              <a:buFontTx/>
              <a:buChar char="•"/>
              <a:tabLst/>
            </a:pPr>
            <a:r>
              <a:rPr kumimoji="0" lang="fa-IR" sz="2800" b="0" i="0" u="none" strike="noStrike" cap="none" normalizeH="0" baseline="0" dirty="0" smtClean="0">
                <a:ln>
                  <a:noFill/>
                </a:ln>
                <a:solidFill>
                  <a:schemeClr val="tx1"/>
                </a:solidFill>
                <a:effectLst/>
                <a:latin typeface="Calibri" pitchFamily="34" charset="0"/>
                <a:ea typeface="Calibri" pitchFamily="34" charset="0"/>
                <a:cs typeface="B Mitra" pitchFamily="2" charset="-78"/>
              </a:rPr>
              <a:t>تاخیر </a:t>
            </a:r>
            <a:r>
              <a:rPr kumimoji="0" lang="fa-IR" sz="2800" b="0" i="0" u="none" strike="noStrike" cap="none" normalizeH="0" baseline="0" dirty="0" smtClean="0">
                <a:ln>
                  <a:noFill/>
                </a:ln>
                <a:solidFill>
                  <a:schemeClr val="tx1"/>
                </a:solidFill>
                <a:effectLst/>
                <a:latin typeface="Calibri" pitchFamily="34" charset="0"/>
                <a:ea typeface="Calibri" pitchFamily="34" charset="0"/>
                <a:cs typeface="B Mitra" pitchFamily="2" charset="-78"/>
              </a:rPr>
              <a:t>در ثبت</a:t>
            </a:r>
            <a:endParaRPr kumimoji="0" lang="en-US" sz="2800" b="0" i="0" u="none" strike="noStrike" cap="none" normalizeH="0" baseline="0" dirty="0" smtClean="0">
              <a:ln>
                <a:noFill/>
              </a:ln>
              <a:solidFill>
                <a:schemeClr val="tx1"/>
              </a:solidFill>
              <a:effectLst/>
              <a:latin typeface="Arial" pitchFamily="34" charset="0"/>
              <a:cs typeface="B Mitra" pitchFamily="2" charset="-78"/>
            </a:endParaRPr>
          </a:p>
          <a:p>
            <a:pPr marL="0" marR="0" lvl="0" indent="0" algn="r" defTabSz="914400" rtl="1" eaLnBrk="0" fontAlgn="base" latinLnBrk="0" hangingPunct="0">
              <a:lnSpc>
                <a:spcPct val="100000"/>
              </a:lnSpc>
              <a:spcBef>
                <a:spcPct val="0"/>
              </a:spcBef>
              <a:spcAft>
                <a:spcPct val="0"/>
              </a:spcAft>
              <a:buClrTx/>
              <a:buSzTx/>
              <a:buFontTx/>
              <a:buChar char="•"/>
              <a:tabLst/>
            </a:pPr>
            <a:r>
              <a:rPr kumimoji="0" lang="fa-IR" sz="2800" b="0" i="0" u="none" strike="noStrike" cap="none" normalizeH="0" baseline="0" dirty="0" smtClean="0">
                <a:ln>
                  <a:noFill/>
                </a:ln>
                <a:solidFill>
                  <a:schemeClr val="tx1"/>
                </a:solidFill>
                <a:effectLst/>
                <a:latin typeface="Calibri" pitchFamily="34" charset="0"/>
                <a:ea typeface="Calibri" pitchFamily="34" charset="0"/>
                <a:cs typeface="B Mitra" pitchFamily="2" charset="-78"/>
              </a:rPr>
              <a:t>ثبت غیر مجاز</a:t>
            </a:r>
            <a:endParaRPr kumimoji="0" lang="en-US" sz="2800" b="0" i="0" u="none" strike="noStrike" cap="none" normalizeH="0" baseline="0" dirty="0" smtClean="0">
              <a:ln>
                <a:noFill/>
              </a:ln>
              <a:solidFill>
                <a:schemeClr val="tx1"/>
              </a:solidFill>
              <a:effectLst/>
              <a:latin typeface="Arial" pitchFamily="34" charset="0"/>
              <a:cs typeface="B Mitra" pitchFamily="2" charset="-78"/>
            </a:endParaRPr>
          </a:p>
          <a:p>
            <a:pPr marL="0" marR="0" lvl="0" indent="0" algn="r" defTabSz="914400" rtl="1" eaLnBrk="0" fontAlgn="base" latinLnBrk="0" hangingPunct="0">
              <a:lnSpc>
                <a:spcPct val="100000"/>
              </a:lnSpc>
              <a:spcBef>
                <a:spcPct val="0"/>
              </a:spcBef>
              <a:spcAft>
                <a:spcPct val="0"/>
              </a:spcAft>
              <a:buClrTx/>
              <a:buSzTx/>
              <a:buFontTx/>
              <a:buChar char="•"/>
              <a:tabLst/>
            </a:pPr>
            <a:r>
              <a:rPr kumimoji="0" lang="fa-IR" sz="2800" b="0" i="0" u="none" strike="noStrike" cap="none" normalizeH="0" baseline="0" dirty="0" smtClean="0">
                <a:ln>
                  <a:noFill/>
                </a:ln>
                <a:solidFill>
                  <a:schemeClr val="tx1"/>
                </a:solidFill>
                <a:effectLst/>
                <a:latin typeface="Calibri" pitchFamily="34" charset="0"/>
                <a:ea typeface="Calibri" pitchFamily="34" charset="0"/>
                <a:cs typeface="B Mitra" pitchFamily="2" charset="-78"/>
              </a:rPr>
              <a:t>اختصارات مبهم و نادرست</a:t>
            </a:r>
            <a:endParaRPr kumimoji="0" lang="en-US" sz="2800" b="0" i="0" u="none" strike="noStrike" cap="none" normalizeH="0" baseline="0" dirty="0" smtClean="0">
              <a:ln>
                <a:noFill/>
              </a:ln>
              <a:solidFill>
                <a:schemeClr val="tx1"/>
              </a:solidFill>
              <a:effectLst/>
              <a:latin typeface="Arial" pitchFamily="34" charset="0"/>
              <a:cs typeface="B Mitra" pitchFamily="2" charset="-78"/>
            </a:endParaRPr>
          </a:p>
          <a:p>
            <a:pPr marL="0" marR="0" lvl="0" indent="0" algn="r" defTabSz="914400" rtl="1" eaLnBrk="0" fontAlgn="base" latinLnBrk="0" hangingPunct="0">
              <a:lnSpc>
                <a:spcPct val="100000"/>
              </a:lnSpc>
              <a:spcBef>
                <a:spcPct val="0"/>
              </a:spcBef>
              <a:spcAft>
                <a:spcPct val="0"/>
              </a:spcAft>
              <a:buClrTx/>
              <a:buSzTx/>
              <a:buFontTx/>
              <a:buChar char="•"/>
              <a:tabLst/>
            </a:pPr>
            <a:r>
              <a:rPr kumimoji="0" lang="fa-IR" sz="2800" b="0" i="0" u="none" strike="noStrike" cap="none" normalizeH="0" baseline="0" dirty="0" smtClean="0">
                <a:ln>
                  <a:noFill/>
                </a:ln>
                <a:solidFill>
                  <a:schemeClr val="tx1"/>
                </a:solidFill>
                <a:effectLst/>
                <a:latin typeface="Calibri" pitchFamily="34" charset="0"/>
                <a:ea typeface="Calibri" pitchFamily="34" charset="0"/>
                <a:cs typeface="B Mitra" pitchFamily="2" charset="-78"/>
              </a:rPr>
              <a:t>ناخوانایی و فقدان وضوح</a:t>
            </a:r>
            <a:endParaRPr kumimoji="0" lang="fa-IR" sz="4400" b="0" i="0" u="none" strike="noStrike" cap="none" normalizeH="0" baseline="0" dirty="0" smtClean="0">
              <a:ln>
                <a:noFill/>
              </a:ln>
              <a:solidFill>
                <a:schemeClr val="tx1"/>
              </a:solidFill>
              <a:effectLst/>
              <a:latin typeface="Arial" pitchFamily="34" charset="0"/>
              <a:cs typeface="B Mitra" pitchFamily="2" charset="-78"/>
            </a:endParaRPr>
          </a:p>
        </p:txBody>
      </p:sp>
    </p:spTree>
  </p:cSld>
  <p:clrMapOvr>
    <a:masterClrMapping/>
  </p:clrMapOvr>
  <p:transition spd="slow">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025">
                                            <p:txEl>
                                              <p:pRg st="0" end="0"/>
                                            </p:txEl>
                                          </p:spTgt>
                                        </p:tgtEl>
                                        <p:attrNameLst>
                                          <p:attrName>style.visibility</p:attrName>
                                        </p:attrNameLst>
                                      </p:cBhvr>
                                      <p:to>
                                        <p:strVal val="visible"/>
                                      </p:to>
                                    </p:set>
                                    <p:animEffect transition="in" filter="fade">
                                      <p:cBhvr>
                                        <p:cTn id="7" dur="1000"/>
                                        <p:tgtEl>
                                          <p:spTgt spid="1025">
                                            <p:txEl>
                                              <p:pRg st="0" end="0"/>
                                            </p:txEl>
                                          </p:spTgt>
                                        </p:tgtEl>
                                      </p:cBhvr>
                                    </p:animEffect>
                                    <p:anim calcmode="lin" valueType="num">
                                      <p:cBhvr>
                                        <p:cTn id="8" dur="1000" fill="hold"/>
                                        <p:tgtEl>
                                          <p:spTgt spid="102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2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025">
                                            <p:txEl>
                                              <p:pRg st="2" end="2"/>
                                            </p:txEl>
                                          </p:spTgt>
                                        </p:tgtEl>
                                        <p:attrNameLst>
                                          <p:attrName>style.visibility</p:attrName>
                                        </p:attrNameLst>
                                      </p:cBhvr>
                                      <p:to>
                                        <p:strVal val="visible"/>
                                      </p:to>
                                    </p:set>
                                    <p:animEffect transition="in" filter="fade">
                                      <p:cBhvr>
                                        <p:cTn id="14" dur="1000"/>
                                        <p:tgtEl>
                                          <p:spTgt spid="1025">
                                            <p:txEl>
                                              <p:pRg st="2" end="2"/>
                                            </p:txEl>
                                          </p:spTgt>
                                        </p:tgtEl>
                                      </p:cBhvr>
                                    </p:animEffect>
                                    <p:anim calcmode="lin" valueType="num">
                                      <p:cBhvr>
                                        <p:cTn id="15" dur="1000" fill="hold"/>
                                        <p:tgtEl>
                                          <p:spTgt spid="102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02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025">
                                            <p:txEl>
                                              <p:pRg st="3" end="3"/>
                                            </p:txEl>
                                          </p:spTgt>
                                        </p:tgtEl>
                                        <p:attrNameLst>
                                          <p:attrName>style.visibility</p:attrName>
                                        </p:attrNameLst>
                                      </p:cBhvr>
                                      <p:to>
                                        <p:strVal val="visible"/>
                                      </p:to>
                                    </p:set>
                                    <p:animEffect transition="in" filter="fade">
                                      <p:cBhvr>
                                        <p:cTn id="21" dur="1000"/>
                                        <p:tgtEl>
                                          <p:spTgt spid="1025">
                                            <p:txEl>
                                              <p:pRg st="3" end="3"/>
                                            </p:txEl>
                                          </p:spTgt>
                                        </p:tgtEl>
                                      </p:cBhvr>
                                    </p:animEffect>
                                    <p:anim calcmode="lin" valueType="num">
                                      <p:cBhvr>
                                        <p:cTn id="22" dur="1000" fill="hold"/>
                                        <p:tgtEl>
                                          <p:spTgt spid="1025">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02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025">
                                            <p:txEl>
                                              <p:pRg st="4" end="4"/>
                                            </p:txEl>
                                          </p:spTgt>
                                        </p:tgtEl>
                                        <p:attrNameLst>
                                          <p:attrName>style.visibility</p:attrName>
                                        </p:attrNameLst>
                                      </p:cBhvr>
                                      <p:to>
                                        <p:strVal val="visible"/>
                                      </p:to>
                                    </p:set>
                                    <p:animEffect transition="in" filter="fade">
                                      <p:cBhvr>
                                        <p:cTn id="28" dur="1000"/>
                                        <p:tgtEl>
                                          <p:spTgt spid="1025">
                                            <p:txEl>
                                              <p:pRg st="4" end="4"/>
                                            </p:txEl>
                                          </p:spTgt>
                                        </p:tgtEl>
                                      </p:cBhvr>
                                    </p:animEffect>
                                    <p:anim calcmode="lin" valueType="num">
                                      <p:cBhvr>
                                        <p:cTn id="29" dur="1000" fill="hold"/>
                                        <p:tgtEl>
                                          <p:spTgt spid="1025">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102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025">
                                            <p:txEl>
                                              <p:pRg st="5" end="5"/>
                                            </p:txEl>
                                          </p:spTgt>
                                        </p:tgtEl>
                                        <p:attrNameLst>
                                          <p:attrName>style.visibility</p:attrName>
                                        </p:attrNameLst>
                                      </p:cBhvr>
                                      <p:to>
                                        <p:strVal val="visible"/>
                                      </p:to>
                                    </p:set>
                                    <p:animEffect transition="in" filter="fade">
                                      <p:cBhvr>
                                        <p:cTn id="35" dur="1000"/>
                                        <p:tgtEl>
                                          <p:spTgt spid="1025">
                                            <p:txEl>
                                              <p:pRg st="5" end="5"/>
                                            </p:txEl>
                                          </p:spTgt>
                                        </p:tgtEl>
                                      </p:cBhvr>
                                    </p:animEffect>
                                    <p:anim calcmode="lin" valueType="num">
                                      <p:cBhvr>
                                        <p:cTn id="36" dur="1000" fill="hold"/>
                                        <p:tgtEl>
                                          <p:spTgt spid="1025">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102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1025">
                                            <p:txEl>
                                              <p:pRg st="6" end="6"/>
                                            </p:txEl>
                                          </p:spTgt>
                                        </p:tgtEl>
                                        <p:attrNameLst>
                                          <p:attrName>style.visibility</p:attrName>
                                        </p:attrNameLst>
                                      </p:cBhvr>
                                      <p:to>
                                        <p:strVal val="visible"/>
                                      </p:to>
                                    </p:set>
                                    <p:animEffect transition="in" filter="fade">
                                      <p:cBhvr>
                                        <p:cTn id="42" dur="1000"/>
                                        <p:tgtEl>
                                          <p:spTgt spid="1025">
                                            <p:txEl>
                                              <p:pRg st="6" end="6"/>
                                            </p:txEl>
                                          </p:spTgt>
                                        </p:tgtEl>
                                      </p:cBhvr>
                                    </p:animEffect>
                                    <p:anim calcmode="lin" valueType="num">
                                      <p:cBhvr>
                                        <p:cTn id="43" dur="1000" fill="hold"/>
                                        <p:tgtEl>
                                          <p:spTgt spid="1025">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102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1025">
                                            <p:txEl>
                                              <p:pRg st="7" end="7"/>
                                            </p:txEl>
                                          </p:spTgt>
                                        </p:tgtEl>
                                        <p:attrNameLst>
                                          <p:attrName>style.visibility</p:attrName>
                                        </p:attrNameLst>
                                      </p:cBhvr>
                                      <p:to>
                                        <p:strVal val="visible"/>
                                      </p:to>
                                    </p:set>
                                    <p:animEffect transition="in" filter="fade">
                                      <p:cBhvr>
                                        <p:cTn id="49" dur="1000"/>
                                        <p:tgtEl>
                                          <p:spTgt spid="1025">
                                            <p:txEl>
                                              <p:pRg st="7" end="7"/>
                                            </p:txEl>
                                          </p:spTgt>
                                        </p:tgtEl>
                                      </p:cBhvr>
                                    </p:animEffect>
                                    <p:anim calcmode="lin" valueType="num">
                                      <p:cBhvr>
                                        <p:cTn id="50" dur="1000" fill="hold"/>
                                        <p:tgtEl>
                                          <p:spTgt spid="1025">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1025">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1025">
                                            <p:txEl>
                                              <p:pRg st="8" end="8"/>
                                            </p:txEl>
                                          </p:spTgt>
                                        </p:tgtEl>
                                        <p:attrNameLst>
                                          <p:attrName>style.visibility</p:attrName>
                                        </p:attrNameLst>
                                      </p:cBhvr>
                                      <p:to>
                                        <p:strVal val="visible"/>
                                      </p:to>
                                    </p:set>
                                    <p:animEffect transition="in" filter="fade">
                                      <p:cBhvr>
                                        <p:cTn id="56" dur="1000"/>
                                        <p:tgtEl>
                                          <p:spTgt spid="1025">
                                            <p:txEl>
                                              <p:pRg st="8" end="8"/>
                                            </p:txEl>
                                          </p:spTgt>
                                        </p:tgtEl>
                                      </p:cBhvr>
                                    </p:animEffect>
                                    <p:anim calcmode="lin" valueType="num">
                                      <p:cBhvr>
                                        <p:cTn id="57" dur="1000" fill="hold"/>
                                        <p:tgtEl>
                                          <p:spTgt spid="1025">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1025">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1025">
                                            <p:txEl>
                                              <p:pRg st="9" end="9"/>
                                            </p:txEl>
                                          </p:spTgt>
                                        </p:tgtEl>
                                        <p:attrNameLst>
                                          <p:attrName>style.visibility</p:attrName>
                                        </p:attrNameLst>
                                      </p:cBhvr>
                                      <p:to>
                                        <p:strVal val="visible"/>
                                      </p:to>
                                    </p:set>
                                    <p:animEffect transition="in" filter="fade">
                                      <p:cBhvr>
                                        <p:cTn id="63" dur="1000"/>
                                        <p:tgtEl>
                                          <p:spTgt spid="1025">
                                            <p:txEl>
                                              <p:pRg st="9" end="9"/>
                                            </p:txEl>
                                          </p:spTgt>
                                        </p:tgtEl>
                                      </p:cBhvr>
                                    </p:animEffect>
                                    <p:anim calcmode="lin" valueType="num">
                                      <p:cBhvr>
                                        <p:cTn id="64" dur="1000" fill="hold"/>
                                        <p:tgtEl>
                                          <p:spTgt spid="1025">
                                            <p:txEl>
                                              <p:pRg st="9" end="9"/>
                                            </p:txEl>
                                          </p:spTgt>
                                        </p:tgtEl>
                                        <p:attrNameLst>
                                          <p:attrName>ppt_x</p:attrName>
                                        </p:attrNameLst>
                                      </p:cBhvr>
                                      <p:tavLst>
                                        <p:tav tm="0">
                                          <p:val>
                                            <p:strVal val="#ppt_x"/>
                                          </p:val>
                                        </p:tav>
                                        <p:tav tm="100000">
                                          <p:val>
                                            <p:strVal val="#ppt_x"/>
                                          </p:val>
                                        </p:tav>
                                      </p:tavLst>
                                    </p:anim>
                                    <p:anim calcmode="lin" valueType="num">
                                      <p:cBhvr>
                                        <p:cTn id="65" dur="1000" fill="hold"/>
                                        <p:tgtEl>
                                          <p:spTgt spid="1025">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28728" y="1424076"/>
            <a:ext cx="6508513" cy="1862048"/>
          </a:xfrm>
          <a:prstGeom prst="rect">
            <a:avLst/>
          </a:prstGeom>
          <a:noFill/>
        </p:spPr>
        <p:txBody>
          <a:bodyPr wrap="none" rtlCol="1">
            <a:spAutoFit/>
          </a:bodyPr>
          <a:lstStyle/>
          <a:p>
            <a:r>
              <a:rPr lang="fa-IR" sz="11500" dirty="0" smtClean="0">
                <a:solidFill>
                  <a:srgbClr val="0070C0"/>
                </a:solidFill>
                <a:cs typeface="B Titr" pitchFamily="2" charset="-78"/>
              </a:rPr>
              <a:t>خسته نباشید</a:t>
            </a:r>
            <a:endParaRPr lang="fa-IR" sz="11500" dirty="0">
              <a:solidFill>
                <a:srgbClr val="0070C0"/>
              </a:solidFill>
              <a:cs typeface="B Titr" pitchFamily="2" charset="-78"/>
            </a:endParaRPr>
          </a:p>
        </p:txBody>
      </p:sp>
      <p:sp>
        <p:nvSpPr>
          <p:cNvPr id="4" name="TextBox 3"/>
          <p:cNvSpPr txBox="1"/>
          <p:nvPr/>
        </p:nvSpPr>
        <p:spPr>
          <a:xfrm>
            <a:off x="4134662" y="6131502"/>
            <a:ext cx="4737194" cy="369332"/>
          </a:xfrm>
          <a:prstGeom prst="rect">
            <a:avLst/>
          </a:prstGeom>
          <a:noFill/>
        </p:spPr>
        <p:txBody>
          <a:bodyPr wrap="none" rtlCol="1">
            <a:spAutoFit/>
          </a:bodyPr>
          <a:lstStyle/>
          <a:p>
            <a:r>
              <a:rPr lang="fa-IR" b="1" dirty="0" smtClean="0">
                <a:solidFill>
                  <a:schemeClr val="bg1"/>
                </a:solidFill>
                <a:cs typeface="B Mitra" pitchFamily="2" charset="-78"/>
              </a:rPr>
              <a:t>منبع: کتاب اخلاق و مقرات حرفه ای در فوریت های </a:t>
            </a:r>
            <a:r>
              <a:rPr lang="fa-IR" b="1" dirty="0" smtClean="0">
                <a:solidFill>
                  <a:schemeClr val="bg1"/>
                </a:solidFill>
                <a:cs typeface="B Mitra" pitchFamily="2" charset="-78"/>
              </a:rPr>
              <a:t>پزشکی</a:t>
            </a:r>
          </a:p>
        </p:txBody>
      </p:sp>
    </p:spTree>
  </p:cSld>
  <p:clrMapOvr>
    <a:masterClrMapping/>
  </p:clrMapOvr>
  <p:transition advClick="0" advTm="5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 calcmode="lin" valueType="num">
                                      <p:cBhvr additive="base">
                                        <p:cTn id="12"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p:bldP spid="4" grpId="0" build="allAtOnce"/>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258</TotalTime>
  <Words>979</Words>
  <Application>Microsoft Office PowerPoint</Application>
  <PresentationFormat>On-screen Show (4:3)</PresentationFormat>
  <Paragraphs>110</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Concourse</vt:lpstr>
      <vt:lpstr>Slide 1</vt:lpstr>
      <vt:lpstr>Slide 2</vt:lpstr>
      <vt:lpstr>Slide 3</vt:lpstr>
      <vt:lpstr>Slide 4</vt:lpstr>
      <vt:lpstr>Slide 5</vt:lpstr>
      <vt:lpstr>Slide 6</vt:lpstr>
      <vt:lpstr>Slide 7</vt:lpstr>
      <vt:lpstr>Slide 8</vt:lpstr>
      <vt:lpstr>Slide 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115</dc:creator>
  <cp:lastModifiedBy>115</cp:lastModifiedBy>
  <cp:revision>73</cp:revision>
  <dcterms:created xsi:type="dcterms:W3CDTF">2013-06-28T09:35:03Z</dcterms:created>
  <dcterms:modified xsi:type="dcterms:W3CDTF">2013-06-28T17:03:21Z</dcterms:modified>
</cp:coreProperties>
</file>