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8" r:id="rId20"/>
    <p:sldId id="275" r:id="rId21"/>
    <p:sldId id="276" r:id="rId22"/>
    <p:sldId id="277" r:id="rId23"/>
    <p:sldId id="278" r:id="rId24"/>
    <p:sldId id="279" r:id="rId25"/>
    <p:sldId id="280" r:id="rId26"/>
    <p:sldId id="281" r:id="rId27"/>
    <p:sldId id="282" r:id="rId28"/>
    <p:sldId id="283" r:id="rId29"/>
    <p:sldId id="284" r:id="rId30"/>
    <p:sldId id="289" r:id="rId31"/>
    <p:sldId id="293" r:id="rId32"/>
    <p:sldId id="292" r:id="rId33"/>
    <p:sldId id="291" r:id="rId34"/>
    <p:sldId id="294" r:id="rId35"/>
    <p:sldId id="306" r:id="rId36"/>
    <p:sldId id="295" r:id="rId37"/>
    <p:sldId id="297" r:id="rId38"/>
    <p:sldId id="298" r:id="rId39"/>
    <p:sldId id="300" r:id="rId40"/>
    <p:sldId id="301" r:id="rId41"/>
    <p:sldId id="28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2C42BD-2D28-4374-A4A9-FEE51A334664}"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C42BD-2D28-4374-A4A9-FEE51A334664}"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C42BD-2D28-4374-A4A9-FEE51A334664}"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C42BD-2D28-4374-A4A9-FEE51A334664}"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2C42BD-2D28-4374-A4A9-FEE51A334664}"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2C42BD-2D28-4374-A4A9-FEE51A334664}"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2C42BD-2D28-4374-A4A9-FEE51A334664}"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2C42BD-2D28-4374-A4A9-FEE51A334664}" type="datetimeFigureOut">
              <a:rPr lang="en-US" smtClean="0"/>
              <a:pPr/>
              <a:t>9/24/2011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2C42BD-2D28-4374-A4A9-FEE51A334664}"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C42BD-2D28-4374-A4A9-FEE51A334664}"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2C42BD-2D28-4374-A4A9-FEE51A334664}"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F615F-A785-4992-BE4F-E039943231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2C42BD-2D28-4374-A4A9-FEE51A334664}" type="datetimeFigureOut">
              <a:rPr lang="en-US" smtClean="0"/>
              <a:pPr/>
              <a:t>9/24/2011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3F615F-A785-4992-BE4F-E039943231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1472" y="357166"/>
            <a:ext cx="8072494" cy="6072230"/>
          </a:xfrm>
        </p:spPr>
        <p:style>
          <a:lnRef idx="1">
            <a:schemeClr val="accent6"/>
          </a:lnRef>
          <a:fillRef idx="2">
            <a:schemeClr val="accent6"/>
          </a:fillRef>
          <a:effectRef idx="1">
            <a:schemeClr val="accent6"/>
          </a:effectRef>
          <a:fontRef idx="minor">
            <a:schemeClr val="dk1"/>
          </a:fontRef>
        </p:style>
        <p:txBody>
          <a:bodyPr>
            <a:normAutofit/>
          </a:bodyPr>
          <a:lstStyle/>
          <a:p>
            <a:endParaRPr lang="fa-IR" sz="4400" dirty="0" smtClean="0"/>
          </a:p>
          <a:p>
            <a:endParaRPr lang="fa-IR" sz="4400" dirty="0"/>
          </a:p>
          <a:p>
            <a:r>
              <a:rPr lang="fa-IR" sz="4400" dirty="0" smtClean="0">
                <a:solidFill>
                  <a:schemeClr val="tx1"/>
                </a:solidFill>
              </a:rPr>
              <a:t>دانستنيهايي در باره </a:t>
            </a:r>
          </a:p>
          <a:p>
            <a:endParaRPr lang="fa-IR" sz="4400" dirty="0" smtClean="0"/>
          </a:p>
          <a:p>
            <a:r>
              <a:rPr lang="fa-IR" sz="8000" dirty="0" smtClean="0">
                <a:solidFill>
                  <a:srgbClr val="FF0000"/>
                </a:solidFill>
              </a:rPr>
              <a:t>نخاع</a:t>
            </a:r>
            <a:endParaRPr lang="en-US" sz="80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rtl="1"/>
            <a:r>
              <a:rPr lang="fa-IR" b="1" dirty="0" smtClean="0">
                <a:solidFill>
                  <a:srgbClr val="FF0000"/>
                </a:solidFill>
              </a:rPr>
              <a:t>آسيب نخاعی چيست ؟</a:t>
            </a:r>
            <a:endParaRPr lang="en-US" dirty="0" smtClean="0">
              <a:solidFill>
                <a:srgbClr val="FF0000"/>
              </a:solidFill>
            </a:endParaRPr>
          </a:p>
          <a:p>
            <a:pPr algn="just" rtl="1"/>
            <a:r>
              <a:rPr lang="fa-IR" dirty="0" smtClean="0"/>
              <a:t>نخاع ما درست مثل کابل تلفنی است که بين مغز به عنوان مرکز تلفن و اندامهای حسی و حرکتی به عنوان مشترکين قرار گرفته است . با آسيب ديدن نخاع در محل ضربه، اول خونريزی و تورم در نخاع ايجاد می شود و بعد، بسته به سطح ضايعه، يک حباب در نخاع به وجود می آيد. که باعث قطع شدن مسير و از دست دادن همه يا بخشی از حسها و حرکات می شود. نقطه آسيب در هر کجای نخاع که باشد . بالای آن درست عمل می کند و صدمه ها در نواحی پايين آن ديده می شود. مثلا" کسانی که از آسيبهای گردن رنج می برند، همه يا بخشی از حرکات دستها و پاهايشان را از دست داده اند در حاليکه کسانی که از ناحيه کمر آسيب ديده اند، مشکلی در حس و حرکت دستهايشان ندارند بلکه مشکلات آنها مثلا" در پاهايشان بروز می کند.</a:t>
            </a:r>
            <a:endParaRPr lang="en-US" dirty="0" smtClean="0"/>
          </a:p>
          <a:p>
            <a:pPr algn="just" rtl="1"/>
            <a:r>
              <a:rPr lang="ar-SA" dirty="0" smtClean="0"/>
              <a:t>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راههای پيشگيری از آسيب نخاعی :</a:t>
            </a:r>
            <a:endParaRPr lang="en-US" b="1" dirty="0" smtClean="0">
              <a:solidFill>
                <a:srgbClr val="FF0000"/>
              </a:solidFill>
            </a:endParaRPr>
          </a:p>
          <a:p>
            <a:pPr algn="just" rtl="1">
              <a:buNone/>
            </a:pPr>
            <a:endParaRPr lang="en-US" dirty="0" smtClean="0"/>
          </a:p>
          <a:p>
            <a:pPr algn="just" rtl="1"/>
            <a:r>
              <a:rPr lang="fa-IR" dirty="0" smtClean="0"/>
              <a:t>هميشه پيشگيری بهتر از درمان است. در مورد آسيب نخاعی انجام اقداماتی مثل بستن کمربند ايمنی در خودرو، ورزش کردن و بلند کردن اجسام به روش درست، شيرجه نزدن در جاهايی که عمق آن کافی نيست. موتور سيکلت سوار نشدن و ضربه نزدن با سر از بهترين راههای پيشگيری از آسيب نخاعی است. </a:t>
            </a:r>
            <a:endParaRPr lang="en-US" dirty="0" smtClean="0"/>
          </a:p>
          <a:p>
            <a:pPr algn="just" rtl="1"/>
            <a:r>
              <a:rPr lang="ar-SA" dirty="0" smtClean="0"/>
              <a:t>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آسيب نخاعی با قطع نخاع چه فرقی دارد؟</a:t>
            </a:r>
            <a:endParaRPr lang="en-US" b="1" dirty="0" smtClean="0">
              <a:solidFill>
                <a:srgbClr val="FF0000"/>
              </a:solidFill>
            </a:endParaRPr>
          </a:p>
          <a:p>
            <a:pPr algn="just" rtl="1">
              <a:buNone/>
            </a:pPr>
            <a:endParaRPr lang="en-US" dirty="0" smtClean="0"/>
          </a:p>
          <a:p>
            <a:pPr algn="just" rtl="1"/>
            <a:r>
              <a:rPr lang="fa-IR" dirty="0" smtClean="0"/>
              <a:t>همانطور که پيشتر گفته شد، اگر نخاع را مثل يک کابل تلفن در نظر بگيريم، در آسيب نخاعی بخشی از اين کابل از ميان رفته و عملکرد آن مختل ميشود در حاليکه در قطع نخاع، ارتباط ميان مغز و اندامها به طور کامل قطع شده و کليه حرکات ارادی و غير ارادی و حسهای زير محل آسيب ، از دست داده می رود. </a:t>
            </a:r>
            <a:endParaRPr lang="en-US" dirty="0" smtClean="0"/>
          </a:p>
          <a:p>
            <a:pPr algn="just" rtl="1"/>
            <a:r>
              <a:rPr lang="ar-SA" dirty="0" smtClean="0"/>
              <a:t>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مهره های بدن ما :</a:t>
            </a:r>
            <a:endParaRPr lang="en-US" b="1" dirty="0" smtClean="0">
              <a:solidFill>
                <a:srgbClr val="FF0000"/>
              </a:solidFill>
            </a:endParaRPr>
          </a:p>
          <a:p>
            <a:pPr algn="just" rtl="1"/>
            <a:endParaRPr lang="en-US" dirty="0" smtClean="0"/>
          </a:p>
          <a:p>
            <a:pPr algn="just" rtl="1"/>
            <a:r>
              <a:rPr lang="fa-IR" dirty="0" smtClean="0"/>
              <a:t>مهره ها، استخوانهايی هستند که از نخاع ما محافظت، می کنند و نخاع در وسط آين مهره ها قرار گرفته است. مهره ها به صورت منظم بر روی يکديگر قرار گرفته اند. آنها ستون فقرات را می سازد که در مواقع ستون بدن است ولی حالت انعطاف پذيری دارد. مهره ها به وسيله رباطهايی به هم وصل شده اند که وجود همين رباطها باعث ايستايی ستون فقرات ما می شود.   ما 30 مهره داريم: 7 مهره گردنی، 12 مهره پشتی، 5 مهره کمری، 5 مهره خارجی و يک مهره دنبالچه .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دسته بندی آسيب نخاعی :</a:t>
            </a:r>
            <a:endParaRPr lang="en-US" b="1" dirty="0" smtClean="0">
              <a:solidFill>
                <a:srgbClr val="FF0000"/>
              </a:solidFill>
            </a:endParaRPr>
          </a:p>
          <a:p>
            <a:pPr algn="just" rtl="1">
              <a:buNone/>
            </a:pPr>
            <a:endParaRPr lang="en-US" dirty="0" smtClean="0"/>
          </a:p>
          <a:p>
            <a:pPr algn="just" rtl="1"/>
            <a:r>
              <a:rPr lang="fa-IR" dirty="0" smtClean="0"/>
              <a:t>بطور معمول، بيمارانی که دچار آسيب نخاعی می شوند به دو دسته پاراپلژی و تتراپلژی تقسيم می شوند. بيمار پاراپلژی ، بيماری است که منطقه آسيب نخاعی او در ناحيه سينه، کمر، يا خاجی باشد. اين بيماران حس و حرکت تنه و اندامهای تحتانی خود را از دست داده اند. بيماران تتراپلژی بيمارانی هستند که از ناحيه گردن صدمه ديده اند و کنترل حس و حرکت اندام فوقانی ، تنه و اندام تحتانی خود را از دست داده اند.</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rtl="1">
              <a:buNone/>
            </a:pPr>
            <a:endParaRPr lang="en-US" dirty="0" smtClean="0"/>
          </a:p>
          <a:p>
            <a:pPr algn="just" rtl="1"/>
            <a:r>
              <a:rPr lang="ar-SA" dirty="0" smtClean="0">
                <a:solidFill>
                  <a:srgbClr val="FF0000"/>
                </a:solidFill>
              </a:rPr>
              <a:t> </a:t>
            </a:r>
            <a:r>
              <a:rPr lang="fa-IR" b="1" dirty="0" smtClean="0">
                <a:solidFill>
                  <a:srgbClr val="FF0000"/>
                </a:solidFill>
              </a:rPr>
              <a:t>نخاع ده ميليون ساله :</a:t>
            </a:r>
            <a:endParaRPr lang="en-US" dirty="0" smtClean="0">
              <a:solidFill>
                <a:srgbClr val="FF0000"/>
              </a:solidFill>
            </a:endParaRPr>
          </a:p>
          <a:p>
            <a:pPr algn="just" rtl="1"/>
            <a:r>
              <a:rPr lang="fa-IR" dirty="0" smtClean="0"/>
              <a:t>در بيست و پنجم ماه اوت سال 2006 ميلادی يعنی همين امسال، خبر شگفت آوری منتشر شد. يک ديرين شناس ايرلندی، نخاع حيوانی فسيل شده به قدمت 10 ميليون سال را کشف کرد. به نظر می رسد اين کشف، اطلاعات فراوانی راجع به حيوانات ما قبل تاريخ به انسانها بدهد.   ماريا مکنا مارا، ديرين شناس اين دانشگاه ضمن اعلام اين خبر توضيح داد که اين نخاع در بين رسوبات درياچه منطقه ليبروس واقع در شمال شرقی اسپانيا و در بقايای بدن يک قورباغه و مقدار کمی از آن در بدن يک نوزاد قورباغه و يک سمندر فسيل شده کشف شده است. </a:t>
            </a:r>
            <a:endParaRPr lang="en-US" dirty="0" smtClean="0"/>
          </a:p>
          <a:p>
            <a:pPr algn="just" rtl="1"/>
            <a:r>
              <a:rPr lang="ar-SA" dirty="0" smtClean="0"/>
              <a:t>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a:bodyPr>
          <a:lstStyle/>
          <a:p>
            <a:pPr algn="just" rtl="1"/>
            <a:r>
              <a:rPr lang="fa-IR" b="1" dirty="0" smtClean="0">
                <a:solidFill>
                  <a:srgbClr val="FF0000"/>
                </a:solidFill>
              </a:rPr>
              <a:t>اسپاسم های بيماران آسيب نخاعی چه هستند؟</a:t>
            </a:r>
            <a:endParaRPr lang="en-US" dirty="0" smtClean="0">
              <a:solidFill>
                <a:srgbClr val="FF0000"/>
              </a:solidFill>
            </a:endParaRPr>
          </a:p>
          <a:p>
            <a:pPr algn="just" rtl="1"/>
            <a:r>
              <a:rPr lang="fa-IR" dirty="0" smtClean="0"/>
              <a:t>اسپاسم عضلانی، تعريف ساده ای دارد. به حرکات خود به خود اندامها به صورت انقباض عضلات يا حرکات اندامها، اسپاسم عضلانی می گويند. در بيماران آسيب نخاعی بعد از گذشتن چند هفته تا چند ماه، اسپاسم به وجود می آيد. اين اسپاسم ها به معنی برگشت حرکات اندامها نيست چون تحت کنترل بيمار نيستند. علت اصلی بروز اسپاسم، فرمان های اشتباهی است که از زير ناحيه صدمه ديده نخاع صادر می شوند. اسپاسمها برای بيماران مفيدند چون باعث انقباض عضلات و جلوگيری از لاغر شدن بيش از حد عضلات بيماران می شوند.   اگر اسپاسمها بيش از حد افزايش يابند، اسپاستيسيتی در بيمار رخ داده است. اسپاستيسيتی معمولا" نشانه عفونتهای ادراری يا ساير عفونتهاست.</a:t>
            </a:r>
            <a:endParaRPr lang="en-US" dirty="0" smtClean="0"/>
          </a:p>
          <a:p>
            <a:pPr algn="just" rtl="1"/>
            <a:r>
              <a:rPr lang="ar-SA" dirty="0" smtClean="0"/>
              <a:t>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isaarsci.ir/eduartsci%20folder/eduartsci87pic4.gif"/>
          <p:cNvPicPr>
            <a:picLocks noGrp="1"/>
          </p:cNvPicPr>
          <p:nvPr>
            <p:ph idx="1"/>
          </p:nvPr>
        </p:nvPicPr>
        <p:blipFill>
          <a:blip r:embed="rId2"/>
          <a:srcRect/>
          <a:stretch>
            <a:fillRect/>
          </a:stretch>
        </p:blipFill>
        <p:spPr bwMode="auto">
          <a:xfrm>
            <a:off x="2214546" y="928670"/>
            <a:ext cx="4357718" cy="48577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isaarsci.ir/eduartsci%20folder/eduartsci87pic10.gif"/>
          <p:cNvPicPr>
            <a:picLocks noGrp="1"/>
          </p:cNvPicPr>
          <p:nvPr>
            <p:ph idx="1"/>
          </p:nvPr>
        </p:nvPicPr>
        <p:blipFill>
          <a:blip r:embed="rId2"/>
          <a:srcRect/>
          <a:stretch>
            <a:fillRect/>
          </a:stretch>
        </p:blipFill>
        <p:spPr bwMode="auto">
          <a:xfrm>
            <a:off x="2285985" y="214291"/>
            <a:ext cx="4214841" cy="63579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sportmedicine.ir/files/pics/2a2853251ed113aebbf03da1959cad52spine_full.jpg"/>
          <p:cNvPicPr>
            <a:picLocks noGrp="1"/>
          </p:cNvPicPr>
          <p:nvPr>
            <p:ph idx="1"/>
          </p:nvPr>
        </p:nvPicPr>
        <p:blipFill>
          <a:blip r:embed="rId2"/>
          <a:srcRect/>
          <a:stretch>
            <a:fillRect/>
          </a:stretch>
        </p:blipFill>
        <p:spPr bwMode="auto">
          <a:xfrm>
            <a:off x="1928794" y="357166"/>
            <a:ext cx="5000659" cy="60722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282" y="214290"/>
            <a:ext cx="8715436" cy="6429420"/>
          </a:xfrm>
        </p:spPr>
        <p:style>
          <a:lnRef idx="1">
            <a:schemeClr val="accent6"/>
          </a:lnRef>
          <a:fillRef idx="2">
            <a:schemeClr val="accent6"/>
          </a:fillRef>
          <a:effectRef idx="1">
            <a:schemeClr val="accent6"/>
          </a:effectRef>
          <a:fontRef idx="minor">
            <a:schemeClr val="dk1"/>
          </a:fontRef>
        </p:style>
        <p:txBody>
          <a:bodyPr>
            <a:normAutofit/>
          </a:bodyPr>
          <a:lstStyle/>
          <a:p>
            <a:pPr algn="just" rtl="1"/>
            <a:r>
              <a:rPr lang="fa-IR" b="1" dirty="0" smtClean="0">
                <a:solidFill>
                  <a:srgbClr val="FF0000"/>
                </a:solidFill>
              </a:rPr>
              <a:t>نخاع چيست ؟</a:t>
            </a:r>
            <a:endParaRPr lang="en-US" dirty="0" smtClean="0">
              <a:solidFill>
                <a:srgbClr val="FF0000"/>
              </a:solidFill>
            </a:endParaRPr>
          </a:p>
          <a:p>
            <a:pPr algn="just" rtl="1"/>
            <a:r>
              <a:rPr lang="fa-IR" dirty="0" smtClean="0">
                <a:solidFill>
                  <a:schemeClr val="tx1"/>
                </a:solidFill>
              </a:rPr>
              <a:t>نخاع شبيه يک لوله تو پر است که وقتی آن را به صورت عرضی برش دهيم، در قسمت داخلی آن، ماده خاکستری و در قسمت خارجی آن ماده سفيدی را می بينيم. نخاع پر از سلولهای عصبی است . اين سلولها رابط بين مغز و اعصاب حسی و حرکتی هستند که از ستون فقرات ما منشعب می شوند. جريان عصبی در اعصاب ناحيه نخاع پيامها را از مغز به اندامها می رساند. ما 21 جفت عصب نخاعی داريم که هر کدام از اين اعصاب پس از خروج از نخاع منشعب می شوند. نخاع شامل پرده های سخت شامه، عنکبوتيه،نرم شامه، مايع مغزی نخاعی و سلولهای عصبی است. </a:t>
            </a:r>
            <a:endParaRPr lang="en-US" dirty="0" smtClean="0">
              <a:solidFill>
                <a:schemeClr val="tx1"/>
              </a:solidFill>
            </a:endParaRPr>
          </a:p>
          <a:p>
            <a:pPr algn="just"/>
            <a:endParaRPr lang="en-US"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rtl="1"/>
            <a:r>
              <a:rPr lang="fa-IR" b="1" dirty="0">
                <a:solidFill>
                  <a:srgbClr val="FF0000"/>
                </a:solidFill>
              </a:rPr>
              <a:t>اعصاب نخاع :</a:t>
            </a:r>
            <a:endParaRPr lang="en-US" dirty="0">
              <a:solidFill>
                <a:srgbClr val="FF0000"/>
              </a:solidFill>
            </a:endParaRPr>
          </a:p>
          <a:p>
            <a:pPr algn="just" rtl="1"/>
            <a:r>
              <a:rPr lang="fa-IR" dirty="0"/>
              <a:t>سی و يک جفت عصب از نخاع خارج می شود و عملکرد قسمتهای مختلف بدن را کنترل می کند. اين اعصاب عبارتند از :</a:t>
            </a:r>
            <a:endParaRPr lang="en-US" dirty="0"/>
          </a:p>
          <a:p>
            <a:pPr algn="just" rtl="1"/>
            <a:r>
              <a:rPr lang="fa-IR" dirty="0"/>
              <a:t>8 عصب گردنی که کنترل گردن ، بازو و دستها را به عهده دارند. </a:t>
            </a:r>
            <a:endParaRPr lang="en-US" dirty="0"/>
          </a:p>
          <a:p>
            <a:pPr algn="just" rtl="1"/>
            <a:r>
              <a:rPr lang="fa-IR" dirty="0"/>
              <a:t>12 عصب پشتی که کنترل تنه و عضلات بالايی شکم را به عهده دارند. </a:t>
            </a:r>
            <a:endParaRPr lang="en-US" dirty="0"/>
          </a:p>
          <a:p>
            <a:pPr algn="just" rtl="1"/>
            <a:r>
              <a:rPr lang="fa-IR" dirty="0"/>
              <a:t>5 عصب کمری که کنترل عضلات پايين شکم و اندامهای تحتانی را به عهده دارند.</a:t>
            </a:r>
            <a:endParaRPr lang="en-US" dirty="0"/>
          </a:p>
          <a:p>
            <a:pPr algn="just" rtl="1"/>
            <a:r>
              <a:rPr lang="fa-IR" dirty="0"/>
              <a:t>5 عصب خارجی که کنترل قسمتهای پايينی اندام تحتانی و عملکرد روده و مثانه را کنترل می کنند و يک عصب دنبالچه . </a:t>
            </a:r>
            <a:endParaRPr lang="en-US" dirty="0"/>
          </a:p>
          <a:p>
            <a:pPr algn="just"/>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rtl="1"/>
            <a:r>
              <a:rPr lang="fa-IR" b="1" dirty="0">
                <a:solidFill>
                  <a:srgbClr val="FF0000"/>
                </a:solidFill>
              </a:rPr>
              <a:t>آسيب نخاعی کامل و ناقص :</a:t>
            </a:r>
            <a:endParaRPr lang="en-US" dirty="0">
              <a:solidFill>
                <a:srgbClr val="FF0000"/>
              </a:solidFill>
            </a:endParaRPr>
          </a:p>
          <a:p>
            <a:pPr algn="just" rtl="1"/>
            <a:r>
              <a:rPr lang="fa-IR" dirty="0"/>
              <a:t>بعد از بروز حوادثی که پزشک را به آسيب نخاعی مشکوک می کند، اقدامات اوليه ای برای بيمار صورت می گيرد. از جمله ثابت کردن مهره  با کمک يک عمل جراحی نسبتا" ساده . مرحله بعدی بررسی ميزان آسيب نخاعی است که بر اساس امتحان 10 عضله اصلی در هر طرف بدن و 27 نقطه حسی از پيش تعيين شده است. بعد از اين مرحله، </a:t>
            </a:r>
            <a:r>
              <a:rPr lang="en-US" dirty="0"/>
              <a:t>MRI</a:t>
            </a:r>
            <a:r>
              <a:rPr lang="fa-IR" dirty="0"/>
              <a:t> مقدار آسيب نخاعی را مشخص می کند. پزشک سعی می کند کامل بودن يا ناقص بودن آسيب را بررسی کند. اگر نخاع را به يک کابل تلفن تشبيه کنيم. آسيب کامل به معنی قطع کليه خطوط ارتباطی و آسيب ناقص به معنی صدمه ديدن بخشی از اين کابل است. معمولا" با از بين رفتن تورم و جذب خونمردگی حاصل از ضربه، بخشی از حسها و حرکتهای فرد آسيب ديده باز می گردند ولی با مرور زمان از اين پيشرفتها کاسته شده و بالاخره به    نقطه ای می رسند که وضعيت بيمار تقريبا" ثابت می شود. </a:t>
            </a:r>
            <a:endParaRPr lang="en-US" dirty="0"/>
          </a:p>
          <a:p>
            <a:pPr algn="just"/>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rtl="1"/>
            <a:r>
              <a:rPr lang="fa-IR" b="1" dirty="0">
                <a:solidFill>
                  <a:srgbClr val="FF0000"/>
                </a:solidFill>
              </a:rPr>
              <a:t>ترميم نخاع آسيب ديده در چين :</a:t>
            </a:r>
            <a:endParaRPr lang="en-US" dirty="0">
              <a:solidFill>
                <a:srgbClr val="FF0000"/>
              </a:solidFill>
            </a:endParaRPr>
          </a:p>
          <a:p>
            <a:pPr algn="just" rtl="1"/>
            <a:r>
              <a:rPr lang="fa-IR" dirty="0"/>
              <a:t>در کشور چين از سلولهای بنيادی برای ترميم نخاع آسيب ديده استفاده می شود. سلولهای بنيادی را از مغز استخوان و يا بند ناف جنين می گيرند. سلولهای بنيادی سلولهای بی هويتی هستند يعنی تمايز يافته نيستند و در هر جايی از بدن که قرار بگيرند، خود را مشابه سلولهای بافت همجوار می کنند. در سلول درمانی با کمک سلولهای بنيادی، سلولها در محل ضايعه نخاعی قرار می گيرند و در اثر همجواری با نخاع، به سلولهای عصبی تبديل شده و قسمت قطع شده را ترميم می کنند. اما اين روش معايبی دارد: از جمله آنکه سلولهای بنيادی جنينی از بدن شخص برداشته  نشده اند و امکان رد پيوند وجود دارد.  از سوی ديگر، اين سلولها چنانکه از نام جنينی پيداست در مرحله تکثير قرار دارند و خطر تبديل شدن آنها به بافتهای سرطانی و تومورال هميشه وجود دارد.  نکته بعدی در مورد سلولهای بنيادی ، هويت نداشتن آنهاست که در اثر کوچکترين خطايی در محل قرار گيری سلول، ممکن است به جای سولهای عصبی به سلولهای ديگری تبديل شوند که وضعيت را برای بيمار دشوارتر می کند. </a:t>
            </a:r>
            <a:endParaRPr lang="en-US" dirty="0"/>
          </a:p>
          <a:p>
            <a:pPr algn="just"/>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rtl="1"/>
            <a:r>
              <a:rPr lang="fa-IR" b="1" dirty="0">
                <a:solidFill>
                  <a:srgbClr val="FF0000"/>
                </a:solidFill>
              </a:rPr>
              <a:t>سلول درمانی در کشور روسيه :</a:t>
            </a:r>
            <a:endParaRPr lang="en-US" dirty="0">
              <a:solidFill>
                <a:srgbClr val="FF0000"/>
              </a:solidFill>
            </a:endParaRPr>
          </a:p>
          <a:p>
            <a:pPr algn="just" rtl="1"/>
            <a:r>
              <a:rPr lang="fa-IR" dirty="0"/>
              <a:t>روسيه هم جزو کشورهايی است که برای درمان آسيبهای نخاعی از روش سلول درمانی استفاده می کند. در اين کشور ازکشت و تکثير سلولهای مخاط بينی فرد آسيب ديده برای درمان آسيب نخاعی او استفاده می کنند. آنها متوجه شده اند که سلولهای مخاط بينی، قابليت عملکرد سلولهای عصبی را دارند. اما اين روش هم در نوع خود مخاطره آميز است. چون سلولهای مخاط بينی انسان در معرض عبور هوا قرار دارند و به ويروسهايی آلوده هستند. ويروسها آنقدر ريزند که وارد سلولهای ما می شوند و با کشت سلول، آنها هم تکثير می شوند. بسياری از آسيب ديدگان نخاعی که در روسيه سلول درمانی شده اند از بيماريهای ويروسی مثل مننژيت رنج می برند.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rtl="1"/>
            <a:r>
              <a:rPr lang="fa-IR" b="1" dirty="0">
                <a:solidFill>
                  <a:srgbClr val="FF0000"/>
                </a:solidFill>
              </a:rPr>
              <a:t>يک انسان يک انگيزه :</a:t>
            </a:r>
            <a:endParaRPr lang="en-US" dirty="0">
              <a:solidFill>
                <a:srgbClr val="FF0000"/>
              </a:solidFill>
            </a:endParaRPr>
          </a:p>
          <a:p>
            <a:pPr algn="just" rtl="1"/>
            <a:r>
              <a:rPr lang="fa-IR" dirty="0"/>
              <a:t>گاهی وقتها انگيزه های قوی، ناممکن را ممکن می سازد. خانم فيروزی يکی از کسانی است که با کمک انگيزه ای بسيار قوی، کار بزرگی را برای همه بيماران آسيب نخاعی انجام داد. 12 سال پيش ، او برای زيارت به مسجد جمکران رفت. او در جمکران با تعدادی از جانبازان ضايعه نخاعی مواجه شد. مردانی که به سبب ايمان قوی شان ، روحيه بسيار خوبی داشتند اما از شرايط جسمانی خوبی بهره مند نبودند. خانم فيروزی به شدت غمگين شد. او به خود نهيب زد که با کمک دانش و تخصص، وظيفه دارد برای جانبازان نخاعی کشور کاری کند و کاری کرد کارستان.  او متوجه شد که سلولهای شوان توانايی ترشح ماده به نام </a:t>
            </a:r>
            <a:r>
              <a:rPr lang="en-US" dirty="0"/>
              <a:t>NGF</a:t>
            </a:r>
            <a:r>
              <a:rPr lang="fa-IR" dirty="0"/>
              <a:t> را دارند که اين ماده در محل آسيبهای نخاعی ، می تواند باعث جوانه زدن آکسونهای جديد در محل ضايعه شود و آن را ترميم کند. او برای رسيدن به نتيجه نهايی به همکاری با پزشک مغز و اعصاب نياز داشت تا حاصل آزمايشاتش را بر روی موشهای آزمايشگاهی ببيند. دکتر صابری پزشک مغز و اعصابی بود که با او همکاری کرد. آنها به طور تجربی موشها را دچار آسيب نخاعی کردند و بعد سلولهای شوان خود آنها را به محل آسيب تزريق کردند. نتيجه شگفت آور بود، چون موشهای مورد آزمايش، يک هفته بعد از تزريق سلولهای شوان به محل آسيب، هيچ نشانه ای از بهبودی نداشتند. يک ماه بعد، اندک حرکتی در پاهايشان به وجود آمده بود، 60 روز بعد، موشها راه می رفتند ولی پاهايشان هماهنگ عمل نمی کرد و 240 روز بعد، موشها راه </a:t>
            </a:r>
            <a:r>
              <a:rPr lang="fa-IR" dirty="0" smtClean="0"/>
              <a:t> </a:t>
            </a:r>
            <a:r>
              <a:rPr lang="fa-IR" dirty="0"/>
              <a:t>می رفتند، هماهنگ و باور نکردنی !</a:t>
            </a:r>
            <a:endParaRPr lang="en-US" dirty="0"/>
          </a:p>
          <a:p>
            <a:pPr algn="just"/>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0"/>
            <a:ext cx="8572560" cy="6858000"/>
          </a:xfrm>
        </p:spPr>
        <p:style>
          <a:lnRef idx="1">
            <a:schemeClr val="accent6"/>
          </a:lnRef>
          <a:fillRef idx="2">
            <a:schemeClr val="accent6"/>
          </a:fillRef>
          <a:effectRef idx="1">
            <a:schemeClr val="accent6"/>
          </a:effectRef>
          <a:fontRef idx="minor">
            <a:schemeClr val="dk1"/>
          </a:fontRef>
        </p:style>
        <p:txBody>
          <a:bodyPr>
            <a:noAutofit/>
          </a:bodyPr>
          <a:lstStyle/>
          <a:p>
            <a:pPr algn="just" rtl="1"/>
            <a:r>
              <a:rPr lang="ar-SA" sz="2300" dirty="0">
                <a:solidFill>
                  <a:srgbClr val="FF0000"/>
                </a:solidFill>
              </a:rPr>
              <a:t> </a:t>
            </a:r>
            <a:r>
              <a:rPr lang="fa-IR" sz="2300" b="1" dirty="0">
                <a:solidFill>
                  <a:srgbClr val="FF0000"/>
                </a:solidFill>
              </a:rPr>
              <a:t>سلول درمانی در ايران :</a:t>
            </a:r>
            <a:endParaRPr lang="en-US" sz="2300" dirty="0">
              <a:solidFill>
                <a:srgbClr val="FF0000"/>
              </a:solidFill>
            </a:endParaRPr>
          </a:p>
          <a:p>
            <a:pPr algn="just" rtl="1"/>
            <a:r>
              <a:rPr lang="fa-IR" sz="2300" dirty="0"/>
              <a:t>روش سلول درمانی کشور ما منحصر بفرد و کاملا" بی خطر است. در اين روش که انقلابی در درمان آسيبهای نخاعی به شمار می رود، از سلولهای شوان استفاده می شود. سلول شوان فرد آسيب ديده از عصبی در پشت پای او و طی يک عمل </a:t>
            </a:r>
            <a:r>
              <a:rPr lang="fa-IR" sz="2200" dirty="0"/>
              <a:t>جراحی</a:t>
            </a:r>
            <a:r>
              <a:rPr lang="fa-IR" sz="2300" dirty="0"/>
              <a:t> سرپايی برداشته می شود. اين سلول در محيط کشت بسيار حفاظت شده ای تکثير می شود و معمولا" بعد از دو هفته تا يکماه به غلظت کافی می رسد. عمل جراحی پيوند نخاع در ايران با تزريق سلولهای شوان به محل آسيب صورت می گيرد. اين عمل کاملا" بدون خطر و عارضه است. چون سلولها از بدن خود فرد برداشته شدند، امکان رد پيوند وجود ندارد. سلولهای شوان جزو سلولهای عصبی و بالغ و تمايز يافته اند پس به سلول ديگری تبديل نمی شوند و رشد و تکثير غير طبيعی آنها منتفی است، چرا که در مرحله جنينی نيستند. ضمنا" آين سلولها از بدن خود فرد برداشته  می شوند و ويروس اضافی وارد بدن   نمی کنند. بيماران برای سلول درمانی، بايد دارای شرايط خاصی باشند. يکی از مهمترين اين شرايط، سالم بودن اندامهای تحتانی زير محل آسيب است. در اين موارد بيمارانی که بعد از بروز آسيب نخاعی، اميد خود را از دست نداده اند و با فيزيوتراپی و ورزش از لاغر شدن ماهيچه هايشان جلوگيری کرده اند. حاصل تلاشهايشان را می بينند و نامزدهای بهتری برای سلول درمانی هستند. ( لازم به ذکر است که این روش درمانی در حال حاضر در مرحله آزمایشی است و می بایستی مراحل علمی خود را  طی نماید تا از وزارت بهداشت و درمان و آموزش  پزشکی مجوز نهایی را بگیرد-مرکز ضایعات نخاعی جانبازان )</a:t>
            </a:r>
            <a:endParaRPr lang="en-US" sz="2300" dirty="0"/>
          </a:p>
          <a:p>
            <a:pPr algn="just"/>
            <a:endParaRPr lang="en-US" sz="23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a:solidFill>
                  <a:srgbClr val="FF0000"/>
                </a:solidFill>
              </a:rPr>
              <a:t>وقتی رنج در می زند...</a:t>
            </a:r>
            <a:endParaRPr lang="en-US" dirty="0">
              <a:solidFill>
                <a:srgbClr val="FF0000"/>
              </a:solidFill>
            </a:endParaRPr>
          </a:p>
          <a:p>
            <a:pPr algn="just" rtl="1"/>
            <a:r>
              <a:rPr lang="fa-IR" dirty="0"/>
              <a:t>هيچوقت شده که به بسته شدن پلکهايتان فکر کنيد؟ هيچوقت شده که به راه رفتنتان فکر کنيد؟ هيچوقت شده به پاهايتان فکر کنيد و برايش احترام قائل باشيد؟ وقتی دستتان می سوزد و آن را عقب می کشيد، هيچوقت به جز درد سوختگی به چيز ديگری فکر کرده ايد؟ هيچوقت دلتان برای احساس سردی قطره باران بر روی پاهايتان تنگ شده است؟ باور نمی کنيد، اما... دل من برای همه اينها تنگ شده است.</a:t>
            </a:r>
            <a:endParaRPr lang="en-US" dirty="0"/>
          </a:p>
          <a:p>
            <a:pPr algn="just" rtl="1"/>
            <a:r>
              <a:rPr lang="fa-IR" b="1" i="1" dirty="0">
                <a:solidFill>
                  <a:srgbClr val="0070C0"/>
                </a:solidFill>
              </a:rPr>
              <a:t> از درد دلهای يک دوست آسيب نخاعی</a:t>
            </a:r>
            <a:endParaRPr lang="en-US" dirty="0">
              <a:solidFill>
                <a:srgbClr val="0070C0"/>
              </a:solidFill>
            </a:endParaRPr>
          </a:p>
          <a:p>
            <a:pPr algn="just"/>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a:solidFill>
                  <a:srgbClr val="FF0000"/>
                </a:solidFill>
              </a:rPr>
              <a:t>دسته بندی آسيب نخاعی :</a:t>
            </a:r>
            <a:endParaRPr lang="en-US" dirty="0">
              <a:solidFill>
                <a:srgbClr val="FF0000"/>
              </a:solidFill>
            </a:endParaRPr>
          </a:p>
          <a:p>
            <a:pPr algn="just" rtl="1"/>
            <a:r>
              <a:rPr lang="fa-IR" dirty="0"/>
              <a:t>بطور معمول، بيمارانی که دچار آسيب نخاعی می شوند به دو دسته پاراپلژی و تتراپلژی تقسيم می شوند. بيمار پاراپلژی ، بيماری است که منطقه آسيب نخاعی او در ناحيه سينه، کمر، يا خاجی باشد. اين بيماران حس و حرکت تنه و اندامهای تحتانی خود را از دست داده اند. بيماران تتراپلژی بيمارانی هستند که از ناحيه گردن صدمه ديده اند و کنترل حس و حرکت اندام فوقانی ، تنه و اندام تحتانی خود را از دست داده اند.</a:t>
            </a:r>
            <a:endParaRPr lang="en-US" dirty="0"/>
          </a:p>
          <a:p>
            <a:pPr algn="just" rtl="1"/>
            <a:r>
              <a:rPr lang="ar-SA" dirty="0"/>
              <a:t> </a:t>
            </a:r>
            <a:endParaRPr lang="en-US" dirty="0"/>
          </a:p>
          <a:p>
            <a:pPr algn="just"/>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isaarsci.ir/eduartsci%20folder/eduartsci87pic7.gif"/>
          <p:cNvPicPr>
            <a:picLocks noGrp="1"/>
          </p:cNvPicPr>
          <p:nvPr>
            <p:ph idx="1"/>
          </p:nvPr>
        </p:nvPicPr>
        <p:blipFill>
          <a:blip r:embed="rId2"/>
          <a:srcRect/>
          <a:stretch>
            <a:fillRect/>
          </a:stretch>
        </p:blipFill>
        <p:spPr bwMode="auto">
          <a:xfrm>
            <a:off x="785786" y="571480"/>
            <a:ext cx="7143800" cy="56436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isaarsci.ir/eduartsci%20folder/eduartsci87pic8.gif"/>
          <p:cNvPicPr>
            <a:picLocks noGrp="1"/>
          </p:cNvPicPr>
          <p:nvPr>
            <p:ph idx="1"/>
          </p:nvPr>
        </p:nvPicPr>
        <p:blipFill>
          <a:blip r:embed="rId2"/>
          <a:srcRect/>
          <a:stretch>
            <a:fillRect/>
          </a:stretch>
        </p:blipFill>
        <p:spPr bwMode="auto">
          <a:xfrm>
            <a:off x="1071538" y="285728"/>
            <a:ext cx="7072362" cy="60007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282" y="214290"/>
            <a:ext cx="8715436"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انعکاس نخاعی :</a:t>
            </a:r>
            <a:endParaRPr lang="en-US" dirty="0" smtClean="0">
              <a:solidFill>
                <a:srgbClr val="FF0000"/>
              </a:solidFill>
            </a:endParaRPr>
          </a:p>
          <a:p>
            <a:pPr algn="just" rtl="1"/>
            <a:r>
              <a:rPr lang="fa-IR" dirty="0" smtClean="0">
                <a:solidFill>
                  <a:schemeClr val="tx1"/>
                </a:solidFill>
              </a:rPr>
              <a:t>هيچوقت به اين موضوع فکر کرديد که چرا وقی دستتان با جسم داغی برخورد می کند، قبل از اينکه فرصت فکر کردن داشته باشيد، دستتان را عقب می کشيد؟ واقعيت اين است که در مواقع بروز خطرات ناگهانی، اتفاقی به نام انعکاس نخاعی در بدن رخ می دهد که سرعت عمل آن بسيار بيشتر از واکنشهای ارادی بدن ماست. در روند يک انعکاس نخاعی، موج عصبی که در اثر تحريک يک تار عصبی حسی به وجود آمده به نخاع می آيد و به يک عصب حرکتی منتقل می شود و بلافاصله به اندام درگير می رسد و مثلا" در مثال فوق باعث عقب کشيدن فوری دست ما می شود.</a:t>
            </a:r>
            <a:endParaRPr lang="en-US" dirty="0" smtClean="0">
              <a:solidFill>
                <a:schemeClr val="tx1"/>
              </a:solidFill>
            </a:endParaRPr>
          </a:p>
          <a:p>
            <a:pPr algn="just"/>
            <a:endParaRPr lang="en-US"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r">
              <a:buNone/>
            </a:pPr>
            <a:r>
              <a:rPr lang="ar-SA" sz="4000" b="1" dirty="0" smtClean="0">
                <a:solidFill>
                  <a:srgbClr val="FF0000"/>
                </a:solidFill>
              </a:rPr>
              <a:t>عوارض دستگاه ادراری</a:t>
            </a:r>
            <a:r>
              <a:rPr lang="en-US" sz="4000" dirty="0" smtClean="0">
                <a:solidFill>
                  <a:srgbClr val="FF0000"/>
                </a:solidFill>
              </a:rPr>
              <a:t> </a:t>
            </a:r>
            <a:r>
              <a:rPr lang="en-US" sz="4000" dirty="0" smtClean="0"/>
              <a:t/>
            </a:r>
            <a:br>
              <a:rPr lang="en-US" sz="4000" dirty="0" smtClean="0"/>
            </a:br>
            <a:r>
              <a:rPr lang="ar-SA" sz="4000" dirty="0" smtClean="0"/>
              <a:t>آسیبهای نخاعی با تاثیر بر روی اعصابی که با مثانه مرتبط هستند ، می توانند باعث بروز مشکلات ادراری از جمله ناتوانی در کنترل دفع ادرار شوند. از دست دادن کنترل ادرار ،خطر عفونت های دستگاه ادراری را افزايش می دهد. همچنين ممکن است سبب عفونت کليه و سنگهای کليوی و مثانه گردد. </a:t>
            </a:r>
            <a:r>
              <a:rPr lang="ar-SA" sz="4000" dirty="0" smtClean="0"/>
              <a:t>نوشيدن مقدار </a:t>
            </a:r>
            <a:r>
              <a:rPr lang="ar-SA" sz="4000" dirty="0" smtClean="0"/>
              <a:t>زيادی مايعات و استفاده از سوندهای مناسب ( لوله باريک و نرمی که از طريق مجرای ادرار به مثانه وارد شده تا ادرار به خارج مکش نمايد )بصورت چندين بار در روز می تواند به پیشگیری ازعوارض ادراری کمک نمايد</a:t>
            </a:r>
            <a:r>
              <a:rPr lang="en-US" sz="4000" dirty="0" smtClean="0"/>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58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r">
              <a:buNone/>
            </a:pPr>
            <a:r>
              <a:rPr lang="ar-SA" sz="4000" b="1" dirty="0" smtClean="0">
                <a:solidFill>
                  <a:srgbClr val="FF0000"/>
                </a:solidFill>
              </a:rPr>
              <a:t>زخم های فشاری</a:t>
            </a:r>
            <a:r>
              <a:rPr lang="en-US" sz="4000" dirty="0" smtClean="0">
                <a:solidFill>
                  <a:srgbClr val="FF0000"/>
                </a:solidFill>
              </a:rPr>
              <a:t> </a:t>
            </a:r>
            <a:r>
              <a:rPr lang="en-US" sz="4000" dirty="0" smtClean="0"/>
              <a:t/>
            </a:r>
            <a:br>
              <a:rPr lang="en-US" sz="4000" dirty="0" smtClean="0"/>
            </a:br>
            <a:r>
              <a:rPr lang="ar-SA" sz="4000" dirty="0" smtClean="0"/>
              <a:t>نشستن يا خوابيدن در يک وضعيت ثابت و به مدت طولانی می تواند باعث ايجاد زخمهای فشاری گردد که زخم بستر يا</a:t>
            </a:r>
            <a:r>
              <a:rPr lang="en-US" sz="4000" dirty="0" smtClean="0"/>
              <a:t>  </a:t>
            </a:r>
            <a:r>
              <a:rPr lang="en-US" sz="4000" dirty="0" err="1" smtClean="0"/>
              <a:t>decubitus</a:t>
            </a:r>
            <a:r>
              <a:rPr lang="en-US" sz="4000" dirty="0" smtClean="0"/>
              <a:t> </a:t>
            </a:r>
            <a:r>
              <a:rPr lang="ar-SA" sz="4000" dirty="0" smtClean="0"/>
              <a:t>نيز ناميده می شود. افراد دارای آسيب نخاعی بطور قابل توجهی در معرض زخمهای فشاری قرار دارند ،زيرا آسيب نخاعی،توانائی حس فرد را کاهش و يا از بين می برد و باعث بروز اختلال در درک مشکلات ، هنگام بروز زخم می شود. تغيير دادن مکرر وضعيت بدن ( و در صورت نياز با کمک ديگران ) بهترين راه جلوگيری از بروز اين زخمها می باشد</a:t>
            </a:r>
            <a:r>
              <a:rPr lang="en-US" sz="4000" dirty="0" smtClean="0"/>
              <a:t>. </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r">
              <a:buNone/>
            </a:pPr>
            <a:r>
              <a:rPr lang="ar-SA" sz="4000" b="1" dirty="0" smtClean="0">
                <a:solidFill>
                  <a:srgbClr val="FF0000"/>
                </a:solidFill>
              </a:rPr>
              <a:t>مشکلات کنترل مدفوع</a:t>
            </a:r>
            <a:r>
              <a:rPr lang="en-US" sz="4000" dirty="0" smtClean="0"/>
              <a:t>  </a:t>
            </a:r>
            <a:br>
              <a:rPr lang="en-US" sz="4000" dirty="0" smtClean="0"/>
            </a:br>
            <a:r>
              <a:rPr lang="ar-SA" sz="4000" dirty="0" smtClean="0"/>
              <a:t>بعد از ضايعه نخاعی، کنترل ارادی دفع مدفوع از طريق روده مختل و يا از بين می رود که این مسئله می تواند منجر به بی اختياری دفع مدفوع ( ناتوانی در کنترل دفع) گردد. مصرف رژيم غذايی غنی از فيبر می تواند به تنظيم کارکردروده ها کمک نمايد. داروها و یکسری تجهیزات وجوددارندکه می توانند جهت کنترل دفع مواد زائد ازروده ها مورد استفاده قرار گيرند</a:t>
            </a:r>
            <a:r>
              <a:rPr lang="en-US" sz="4000" dirty="0" smtClean="0"/>
              <a:t>. </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a:bodyPr>
          <a:lstStyle/>
          <a:p>
            <a:pPr algn="r">
              <a:buNone/>
            </a:pPr>
            <a:r>
              <a:rPr lang="ar-SA" sz="4000" b="1" dirty="0" smtClean="0">
                <a:solidFill>
                  <a:srgbClr val="FF0000"/>
                </a:solidFill>
              </a:rPr>
              <a:t>مشکلات ريوی و تنفسی</a:t>
            </a:r>
            <a:r>
              <a:rPr lang="en-US" sz="4000" dirty="0" smtClean="0">
                <a:solidFill>
                  <a:srgbClr val="FF0000"/>
                </a:solidFill>
              </a:rPr>
              <a:t> </a:t>
            </a:r>
            <a:r>
              <a:rPr lang="en-US" sz="4000" dirty="0" smtClean="0"/>
              <a:t/>
            </a:r>
            <a:br>
              <a:rPr lang="en-US" sz="4000" dirty="0" smtClean="0"/>
            </a:br>
            <a:r>
              <a:rPr lang="ar-SA" sz="4000" dirty="0" smtClean="0"/>
              <a:t>ضعيف </a:t>
            </a:r>
            <a:r>
              <a:rPr lang="ar-SA" sz="4000" dirty="0" smtClean="0"/>
              <a:t>شدن عضلات شکم و قفسه سينه درافرادنخاعی، باعث مشکلتر شدن تنفس و سرفه کردن آنان می شود. افرادی که دارای آسیب نخاعی در سطوح گردنی و سينه ای هستند،در معرض پنومونی(عفونت ریه) و ساير عوارض ريوی قرار دارند. استفاده از داروها و روشهای درمانی مختلف می تواند به رفع مشکلات مذکور کمک نمايد</a:t>
            </a:r>
            <a:r>
              <a:rPr lang="en-US" sz="4000" dirty="0" smtClean="0"/>
              <a:t>. </a:t>
            </a:r>
            <a:r>
              <a:rPr lang="ar-SA" sz="4000" dirty="0" smtClean="0"/>
              <a:t>در برخی از موارد، افراد مبتلا به آسيب نخاعی ممکن است به تزريق سالانه واکسن آنفولانزا و ساير روشهای ايمن سازی بدن نياز داشته باشند</a:t>
            </a: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r">
              <a:buNone/>
            </a:pPr>
            <a:r>
              <a:rPr lang="ar-SA" sz="4000" b="1" dirty="0" smtClean="0">
                <a:solidFill>
                  <a:srgbClr val="FF0000"/>
                </a:solidFill>
              </a:rPr>
              <a:t>اتونوميک ديس رفلکسی</a:t>
            </a:r>
            <a:r>
              <a:rPr lang="en-US" sz="4000" dirty="0" smtClean="0">
                <a:solidFill>
                  <a:srgbClr val="FF0000"/>
                </a:solidFill>
              </a:rPr>
              <a:t> </a:t>
            </a:r>
            <a:r>
              <a:rPr lang="en-US" sz="4000" dirty="0" smtClean="0"/>
              <a:t/>
            </a:r>
            <a:br>
              <a:rPr lang="en-US" sz="4000" dirty="0" smtClean="0"/>
            </a:br>
            <a:r>
              <a:rPr lang="ar-SA" sz="4000" dirty="0" smtClean="0"/>
              <a:t>آسيب طناب نخاعی در سطوح بالائی قفسه سينه ،مي تواند منجربه بروز حالاتی شود که اتونوميک ديس رفلکسی ناميده مي شود. اين شرايط خطرناک موقعی ايجاد می گردد که هرگونه تحريک يا درد در ناحيه پائين سطح آسيب، علائمی را صادرمی کند که قادر نيستند به مغز ارسال شوند و در نتيجه یک واکنش انعکاسی ايجاد می شود که ممکن است باعث انقباض عروق خونی گردد. در نتيجه فشار خون افزايش پيدا کرده و ميزان ضربان قلب افت پیدا می کند که این حالت می تواند منجر به سکته يا حمله ناگهانی شود. تغيير دادن وضعيت استقراربدن يا حذف عوامل تحريک که ممکن است چيز ساده ای مانند پر بودن مثانه و يا لباس های تنگ باشند، می تواند به فرد کمک نمايد</a:t>
            </a:r>
            <a:r>
              <a:rPr lang="en-US" sz="4000" dirty="0" smtClean="0"/>
              <a:t>. </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r">
              <a:buNone/>
            </a:pPr>
            <a:r>
              <a:rPr lang="ar-SA" sz="4000" b="1" dirty="0" smtClean="0">
                <a:solidFill>
                  <a:srgbClr val="FF0000"/>
                </a:solidFill>
              </a:rPr>
              <a:t>تشکيل </a:t>
            </a:r>
            <a:r>
              <a:rPr lang="ar-SA" sz="4000" b="1" dirty="0" smtClean="0">
                <a:solidFill>
                  <a:srgbClr val="FF0000"/>
                </a:solidFill>
              </a:rPr>
              <a:t>لخته در وريدهای عمقی و آمبولی ريوی</a:t>
            </a:r>
            <a:r>
              <a:rPr lang="en-US" sz="4000" dirty="0" smtClean="0">
                <a:solidFill>
                  <a:srgbClr val="FF0000"/>
                </a:solidFill>
              </a:rPr>
              <a:t> </a:t>
            </a:r>
            <a:r>
              <a:rPr lang="en-US" sz="4000" dirty="0" smtClean="0"/>
              <a:t/>
            </a:r>
            <a:br>
              <a:rPr lang="en-US" sz="4000" dirty="0" smtClean="0"/>
            </a:br>
            <a:endParaRPr lang="en-US" sz="4000" dirty="0" smtClean="0"/>
          </a:p>
          <a:p>
            <a:pPr algn="r">
              <a:buNone/>
            </a:pPr>
            <a:r>
              <a:rPr lang="ar-SA" sz="4000" dirty="0" smtClean="0"/>
              <a:t>نشستن </a:t>
            </a:r>
            <a:r>
              <a:rPr lang="ar-SA" sz="4000" dirty="0" smtClean="0"/>
              <a:t>به مدت طولانی می تواند باعث کاهش جريان خون در وريدها شده و منجر به تشکيل لخته های خون شود.این لخته های خون می توانند در سياهرگهای عمقی بدن ايجاد گردند(ترمبوزيس وریدهای عمقی) وممکن است عاملی برای انسداد شريانهای موجود در ريه ها باشند ( آمبولی ريوی ). لخته های بزرگ می توانند باعث انسداد جريان خون شده و حتی موجب مرگ افراد گردند. بنابراين افراد مبتلا به آسيب های نخاعی نياز به استفاده از وسايل و داروهايی دارند که بتوانند از تشکيل لخته هاجلوگيری کنند</a:t>
            </a:r>
            <a:r>
              <a:rPr lang="en-US" sz="4000" dirty="0" smtClean="0"/>
              <a:t>.</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r">
              <a:buNone/>
            </a:pPr>
            <a:r>
              <a:rPr lang="ar-SA" sz="4000" b="1" dirty="0" smtClean="0">
                <a:solidFill>
                  <a:srgbClr val="FF0000"/>
                </a:solidFill>
              </a:rPr>
              <a:t>مسئله کنترل وزن</a:t>
            </a:r>
            <a:r>
              <a:rPr lang="en-US" sz="4000" dirty="0" smtClean="0">
                <a:solidFill>
                  <a:srgbClr val="FF0000"/>
                </a:solidFill>
              </a:rPr>
              <a:t> </a:t>
            </a:r>
            <a:r>
              <a:rPr lang="en-US" sz="4000" dirty="0" smtClean="0"/>
              <a:t/>
            </a:r>
            <a:br>
              <a:rPr lang="en-US" sz="4000" dirty="0" smtClean="0"/>
            </a:br>
            <a:r>
              <a:rPr lang="ar-SA" sz="4000" dirty="0" smtClean="0"/>
              <a:t>بعد از ضايعه نخاعی، تا مدتی کاهش وزن و تحليل عضلات شايع هستند. ولی به مرور،تغيير در شيوه زندگی و فعاليت ها ممکن است سرانجام به افزايش وزن منجر شود که می تواند باعث بروز مشکلاتی برای فردگردد. ازجمله جابجايی او</a:t>
            </a:r>
            <a:r>
              <a:rPr lang="en-US" sz="4000" dirty="0" smtClean="0"/>
              <a:t> ( </a:t>
            </a:r>
            <a:r>
              <a:rPr lang="ar-SA" sz="4000" dirty="0" smtClean="0"/>
              <a:t>يا برای بلند کردن او ) از يک جا به جای ديگر با سختی انجام خواهدگرفت و همچنين امکان دارد در معرض خطر بيماريهای قلبی و عوارض دیگری قرار گيرد</a:t>
            </a:r>
            <a:r>
              <a:rPr lang="en-US" sz="4000" dirty="0" smtClean="0"/>
              <a:t>. </a:t>
            </a:r>
            <a:r>
              <a:rPr lang="ar-SA" sz="4000" dirty="0" smtClean="0"/>
              <a:t>بنابراین بهتر است با کمک کارشناسان تغذيه و متخصصين توانبخشی ،برنامه مناسبی برای فعاليتهای ورزشی و رژيم غذايی او تنظيم شود</a:t>
            </a:r>
            <a:r>
              <a:rPr lang="en-US" sz="4000" dirty="0" smtClean="0"/>
              <a:t>. </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ctr">
              <a:buNone/>
            </a:pPr>
            <a:endParaRPr lang="en-US" sz="4000" b="1" dirty="0" smtClean="0">
              <a:solidFill>
                <a:srgbClr val="FF0000"/>
              </a:solidFill>
            </a:endParaRPr>
          </a:p>
          <a:p>
            <a:pPr algn="r">
              <a:buNone/>
            </a:pPr>
            <a:r>
              <a:rPr lang="ar-SA" sz="4000" b="1" dirty="0" smtClean="0">
                <a:solidFill>
                  <a:srgbClr val="FF0000"/>
                </a:solidFill>
              </a:rPr>
              <a:t>اختلالات جنسی</a:t>
            </a:r>
            <a:r>
              <a:rPr lang="en-US" sz="4000" dirty="0" smtClean="0">
                <a:solidFill>
                  <a:srgbClr val="FF0000"/>
                </a:solidFill>
              </a:rPr>
              <a:t> </a:t>
            </a:r>
            <a:r>
              <a:rPr lang="en-US" sz="4000" dirty="0" smtClean="0"/>
              <a:t/>
            </a:r>
            <a:br>
              <a:rPr lang="en-US" sz="4000" dirty="0" smtClean="0"/>
            </a:br>
            <a:r>
              <a:rPr lang="ar-SA" sz="4000" dirty="0" smtClean="0"/>
              <a:t>بسياری از مردان مبتلا به آسيب نخاعی، حتی مردانی که دارای احساس خيلی کمی در ناحيه تناسلی خود می باشند، دارای قدرت نعوظ هستند. ولی ممکن است که قوام آن جهت انجام فعاليت جنسی به اندازه کافی نباشد و يا به مدت کافی دوام نداشته باشد.ازسوی دیگر قدرت باروری نيز تحت تاثير قرار می گيرد</a:t>
            </a:r>
            <a:r>
              <a:rPr lang="en-US" sz="4000" dirty="0" smtClean="0"/>
              <a:t>. </a:t>
            </a:r>
            <a:r>
              <a:rPr lang="ar-SA" sz="4000" dirty="0" smtClean="0"/>
              <a:t>بطورکلی90درصد از مردان مبتلا به آسيب نخاعی ،قادر به انزال در حين آميزش نمی باشند. اما، اين موضوع بدين مفهوم نيست که مردان نخاعی نمی توانند فعاليت جنسی داشته باشند و يا پدر شوند. پزشکان، متخصصين ارولوژی و باروری که در زمينه آسيب های نخاعی نيز تخصص دارند می توانند روشهايی را برای بهبود عملکرد جنسی و باروری بیماران نخاعی ارائه دهند</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r">
              <a:buNone/>
            </a:pPr>
            <a:endParaRPr lang="fa-IR" sz="4000" b="1" dirty="0" smtClean="0">
              <a:solidFill>
                <a:srgbClr val="FF0000"/>
              </a:solidFill>
            </a:endParaRPr>
          </a:p>
          <a:p>
            <a:pPr algn="r">
              <a:buNone/>
            </a:pPr>
            <a:r>
              <a:rPr lang="fa-IR" sz="4000" b="1" dirty="0" smtClean="0">
                <a:solidFill>
                  <a:srgbClr val="FF0000"/>
                </a:solidFill>
              </a:rPr>
              <a:t>ادامه</a:t>
            </a:r>
            <a:endParaRPr lang="fa-IR" sz="4000" b="1" dirty="0" smtClean="0">
              <a:solidFill>
                <a:srgbClr val="FF0000"/>
              </a:solidFill>
            </a:endParaRPr>
          </a:p>
          <a:p>
            <a:pPr algn="r">
              <a:buNone/>
            </a:pPr>
            <a:r>
              <a:rPr lang="ar-SA" sz="4000" dirty="0" smtClean="0"/>
              <a:t>زنان مبتلا به آسيب نخاعی نيز می توانند در مورد تغييرات فعاليت های جنسی و قدرت باروری خود با پزشکان مشورت نمايند. معمولا" در زنان نخاعی ،هيچگونه تغييرات فيزيکی که مانع از آميزش جنسی يا بارداری شود، دیده نمی شود. ولی ممکن است ميزان ترشحات مهبل و رسيدن به اوج لذت جنسی در آنها کاهش پيدا کند .همچنين درنتیجه آسیب نخاعی، تغييرات زيادی در شکل بدن ايجاد می شود که بر روی فعاليت جنسی آنان تاثير می گذارند. بعلاوه احتمال دارد که بارداری با خطر زيادی همراه باشد. بنابراين خيلی مهم است که زنان نخاعی قبل از باردار شدن با يک پزشک مشورت نمایند</a:t>
            </a:r>
            <a:r>
              <a:rPr lang="en-US" sz="4000" dirty="0" smtClean="0"/>
              <a:t>. </a:t>
            </a:r>
          </a:p>
          <a:p>
            <a:pPr algn="r">
              <a:buNone/>
            </a:pPr>
            <a:r>
              <a:rPr lang="fa-IR"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r">
              <a:buNone/>
            </a:pPr>
            <a:r>
              <a:rPr lang="ar-SA" sz="4000" b="1" dirty="0" smtClean="0">
                <a:solidFill>
                  <a:srgbClr val="FF0000"/>
                </a:solidFill>
              </a:rPr>
              <a:t>درد</a:t>
            </a:r>
            <a:r>
              <a:rPr lang="en-US" sz="4000" dirty="0" smtClean="0"/>
              <a:t/>
            </a:r>
            <a:br>
              <a:rPr lang="en-US" sz="4000" dirty="0" smtClean="0"/>
            </a:br>
            <a:r>
              <a:rPr lang="ar-SA" sz="4000" dirty="0" smtClean="0"/>
              <a:t>بیماران نخاعی، در نتيجه آسيب نخاع و يا صدمات حاصل ازساير قسمتهای بدن که درجريان حادثه ايجاد شده اند، ممکن است دردزیادی را تجربه کنند.دراین راستا ، حتی احتمال دارد که درد در مناطقی از بدن احساس شود که فاقد حس بوده و يا حس کمی دارند. همچنين ممکن است که درد بواسطه استفاده بيش از حد بعضی ازعضلات، در قسمتی از بدن بوجود آيد. برای مثال، خيلی از افرادی که به مدت طولانی ، جهت حرکت خود از ويلچرهای دستی استفاده می نمايند، دچار آسيب تاندونهای قسمت شانه  می گردند. بطورکلی هر نوع دردی، می تواند بر روی فعاليتهای روزمره فردتاثير منفی داشته باشد. مصرف داروها و اصلاح فعاليتهای جسمی می توانند به کنترل درد کمک کنند</a:t>
            </a:r>
            <a:r>
              <a:rPr lang="en-US" sz="4000" dirty="0" smtClean="0"/>
              <a:t>. </a:t>
            </a:r>
          </a:p>
          <a:p>
            <a:pPr algn="r">
              <a:buNone/>
            </a:pPr>
            <a:r>
              <a:rPr lang="en-US" sz="4000" b="1" dirty="0" smtClean="0">
                <a:solidFill>
                  <a:srgbClr val="FF0000"/>
                </a:solidFill>
              </a:rPr>
              <a:t> </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ar-SA" dirty="0" smtClean="0">
                <a:solidFill>
                  <a:srgbClr val="FF0000"/>
                </a:solidFill>
              </a:rPr>
              <a:t> </a:t>
            </a:r>
            <a:r>
              <a:rPr lang="fa-IR" b="1" dirty="0" smtClean="0">
                <a:solidFill>
                  <a:srgbClr val="FF0000"/>
                </a:solidFill>
              </a:rPr>
              <a:t>اندازه نخاع :</a:t>
            </a:r>
            <a:endParaRPr lang="en-US" dirty="0" smtClean="0">
              <a:solidFill>
                <a:srgbClr val="FF0000"/>
              </a:solidFill>
            </a:endParaRPr>
          </a:p>
          <a:p>
            <a:pPr algn="just" rtl="1"/>
            <a:r>
              <a:rPr lang="en-US" dirty="0" smtClean="0"/>
              <a:t> </a:t>
            </a:r>
            <a:r>
              <a:rPr lang="fa-IR" dirty="0" smtClean="0"/>
              <a:t>نخاع ما 38-45 سانتی متر طول و حدود 30-40 گرم وزن دارد!</a:t>
            </a:r>
            <a:endParaRPr lang="en-US" dirty="0" smtClean="0"/>
          </a:p>
          <a:p>
            <a:pPr algn="just" rtl="1"/>
            <a:r>
              <a:rPr lang="ar-SA" dirty="0" smtClean="0"/>
              <a:t> </a:t>
            </a:r>
            <a:r>
              <a:rPr lang="fa-IR" b="1" dirty="0" smtClean="0">
                <a:solidFill>
                  <a:srgbClr val="FF0000"/>
                </a:solidFill>
              </a:rPr>
              <a:t>عوارض آسيب های نخاعی:</a:t>
            </a:r>
            <a:endParaRPr lang="en-US" dirty="0" smtClean="0">
              <a:solidFill>
                <a:srgbClr val="FF0000"/>
              </a:solidFill>
            </a:endParaRPr>
          </a:p>
          <a:p>
            <a:pPr algn="just" rtl="1"/>
            <a:r>
              <a:rPr lang="fa-IR" dirty="0" smtClean="0"/>
              <a:t>بيمارانی که دچار آسيب نخاعی يا مسائلی چون عفونت ريه ها و عفونتها و مشکلات مجاری ادراری می شوند، کنترل ادرار و مدفوع خود را از دست می دهند و در اغلب موارد به دليل بی تحرکی، از زخمهای بستر شديد و عفونی رنج می برند . به جز اين عوارض فرعی، بسته به نوع و سطح آسيب نخاعی، مصدومين ، همه يا بخشی از حسها و حرکات ارادی خود را برای هميشه از دست می دهند.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r">
              <a:buNone/>
            </a:pPr>
            <a:r>
              <a:rPr lang="ar-SA" sz="4000" b="1" dirty="0" smtClean="0">
                <a:solidFill>
                  <a:srgbClr val="FF0000"/>
                </a:solidFill>
              </a:rPr>
              <a:t>آسيب </a:t>
            </a:r>
            <a:r>
              <a:rPr lang="ar-SA" sz="4000" b="1" dirty="0" smtClean="0">
                <a:solidFill>
                  <a:srgbClr val="FF0000"/>
                </a:solidFill>
              </a:rPr>
              <a:t>های جدید</a:t>
            </a:r>
            <a:r>
              <a:rPr lang="en-US" sz="4000" dirty="0" smtClean="0">
                <a:solidFill>
                  <a:srgbClr val="FF0000"/>
                </a:solidFill>
              </a:rPr>
              <a:t> </a:t>
            </a:r>
            <a:r>
              <a:rPr lang="en-US" sz="4000" dirty="0" smtClean="0"/>
              <a:t/>
            </a:r>
            <a:br>
              <a:rPr lang="en-US" sz="4000" dirty="0" smtClean="0"/>
            </a:br>
            <a:r>
              <a:rPr lang="ar-SA" sz="4000" dirty="0" smtClean="0"/>
              <a:t>داشتن ضایعه نخاعی،می تواند فرد را برای آسيب هر يک از قسمتهای بدن که دارای ضعف و يا عدم حس هستند، مستعد نمايد. اين افراد ممکن است بدون اينکه متوجه شوند دچار حوادثی مانندسوختگی و يا بريدگی وازاین قبیل شوند</a:t>
            </a:r>
            <a:r>
              <a:rPr lang="ar-SA" sz="4000" dirty="0" smtClean="0"/>
              <a:t>.</a:t>
            </a:r>
            <a:endParaRPr lang="fa-IR" sz="4000" dirty="0" smtClean="0"/>
          </a:p>
          <a:p>
            <a:pPr algn="r">
              <a:buNone/>
            </a:pPr>
            <a:r>
              <a:rPr lang="ar-SA" sz="4000" dirty="0" smtClean="0"/>
              <a:t>بنابراین </a:t>
            </a:r>
            <a:r>
              <a:rPr lang="ar-SA" sz="4000" dirty="0" smtClean="0"/>
              <a:t>افرادنخاعی بایستی اقدامات لازم برای پيشگيری از آسيب های جديد راپیش بینی کنند.دراین خصوص بهتراست که </a:t>
            </a:r>
            <a:r>
              <a:rPr lang="ar-SA" sz="4000" dirty="0" smtClean="0"/>
              <a:t>افراد</a:t>
            </a:r>
            <a:r>
              <a:rPr lang="fa-IR" sz="4000" dirty="0" smtClean="0"/>
              <a:t> </a:t>
            </a:r>
            <a:r>
              <a:rPr lang="ar-SA" sz="4000" dirty="0" smtClean="0"/>
              <a:t>نخاعی </a:t>
            </a:r>
            <a:r>
              <a:rPr lang="ar-SA" sz="4000" dirty="0" smtClean="0"/>
              <a:t>بدن خود را از حیث هر نوع بريدگی و يا زخمی که نيازمند توجه پزشکی است، معاينه </a:t>
            </a:r>
            <a:r>
              <a:rPr lang="ar-SA" sz="4000" dirty="0" smtClean="0"/>
              <a:t>نمائيد</a:t>
            </a:r>
            <a:r>
              <a:rPr lang="fa-IR" sz="4000" dirty="0" smtClean="0"/>
              <a:t> </a:t>
            </a:r>
            <a:r>
              <a:rPr lang="en-US" sz="4000" dirty="0" smtClean="0"/>
              <a:t> </a:t>
            </a:r>
            <a:endParaRPr lang="en-US" sz="4000" dirty="0" smtClean="0"/>
          </a:p>
          <a:p>
            <a:pPr algn="r">
              <a:buNone/>
            </a:pP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857232"/>
            <a:ext cx="7143800" cy="5357850"/>
          </a:xfrm>
        </p:spPr>
        <p:style>
          <a:lnRef idx="1">
            <a:schemeClr val="accent6"/>
          </a:lnRef>
          <a:fillRef idx="2">
            <a:schemeClr val="accent6"/>
          </a:fillRef>
          <a:effectRef idx="1">
            <a:schemeClr val="accent6"/>
          </a:effectRef>
          <a:fontRef idx="minor">
            <a:schemeClr val="dk1"/>
          </a:fontRef>
        </p:style>
        <p:txBody>
          <a:bodyPr>
            <a:normAutofit/>
          </a:bodyPr>
          <a:lstStyle/>
          <a:p>
            <a:pPr algn="ctr">
              <a:buNone/>
            </a:pPr>
            <a:endParaRPr lang="fa-IR" sz="4000" b="1" dirty="0" smtClean="0">
              <a:solidFill>
                <a:srgbClr val="FF0000"/>
              </a:solidFill>
            </a:endParaRPr>
          </a:p>
          <a:p>
            <a:pPr algn="ctr">
              <a:buNone/>
            </a:pPr>
            <a:endParaRPr lang="fa-IR" sz="4000" b="1" dirty="0">
              <a:solidFill>
                <a:srgbClr val="FF0000"/>
              </a:solidFill>
            </a:endParaRPr>
          </a:p>
          <a:p>
            <a:pPr algn="ctr">
              <a:buNone/>
            </a:pPr>
            <a:endParaRPr lang="fa-IR" sz="4000" b="1" dirty="0" smtClean="0">
              <a:solidFill>
                <a:srgbClr val="FF0000"/>
              </a:solidFill>
            </a:endParaRPr>
          </a:p>
          <a:p>
            <a:pPr algn="ctr">
              <a:buNone/>
            </a:pPr>
            <a:r>
              <a:rPr lang="fa-IR" sz="4000" b="1" dirty="0" smtClean="0">
                <a:solidFill>
                  <a:srgbClr val="FF0000"/>
                </a:solidFill>
              </a:rPr>
              <a:t>پيروز </a:t>
            </a:r>
            <a:r>
              <a:rPr lang="fa-IR" sz="4000" b="1" dirty="0" smtClean="0">
                <a:solidFill>
                  <a:srgbClr val="FF0000"/>
                </a:solidFill>
              </a:rPr>
              <a:t>باشيد</a:t>
            </a:r>
          </a:p>
          <a:p>
            <a:pPr algn="ctr">
              <a:buNone/>
            </a:pPr>
            <a:r>
              <a:rPr lang="fa-IR" sz="4000" b="1" dirty="0" smtClean="0">
                <a:solidFill>
                  <a:srgbClr val="FF0000"/>
                </a:solidFill>
              </a:rPr>
              <a:t>سيد رسول زارع</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just" rtl="1"/>
            <a:r>
              <a:rPr lang="fa-IR" b="1" dirty="0" smtClean="0">
                <a:solidFill>
                  <a:srgbClr val="FF0000"/>
                </a:solidFill>
              </a:rPr>
              <a:t>مايع نخاع:</a:t>
            </a:r>
            <a:endParaRPr lang="en-US" dirty="0" smtClean="0">
              <a:solidFill>
                <a:srgbClr val="FF0000"/>
              </a:solidFill>
            </a:endParaRPr>
          </a:p>
          <a:p>
            <a:pPr algn="just" rtl="1"/>
            <a:r>
              <a:rPr lang="fa-IR" dirty="0" smtClean="0"/>
              <a:t>مايع نخاع يا ال پی، مايعی است که در نخاع ما وجود دارد و يکی از مهمترين خواص آن، ضربه گيری برای سلسله اعصاب ارزشمندی است که در نخاع قرار دارند. مننژيت يا سرسام، بيماری خطرناکی است که اگر به موقع به دادش نرسند، باعث عوارضی چون کری، کوری، فلج اندامها، عقب ماندگی ذهنی، صرع و حتی مرگ می شود. مطمئن ترين راه تشخيص بيماری مننژيت، آزمايشی است که بر روی مايع نخاع انجام می شود. برای اين آزمايش سوزن مخصوصی از فضای بين مهره های تحتانی کمری وارد حفره ميانی ستون مهره ها که در آن مايع نخاعی وجود دارد می شود و مقدار کمی از اين مايع برای بررسی عفونت و کشت خارج می شود. در هر دقيقه حدود 5 ميلی متر مايع نخاعی در بدن ما توليد می شود و خارج کردن کمی از اين مايع برای آزمايشات ، هيچ خطری ندارد. اين موضوع اهميت زيادی دارد چون خيلی از افراد از صدمه ديدن نخاع در اين آزمايش وحشت دارند و با ممانعت از انجام آن خطرات زيادی را برای خود يا فرزند بيمارشان ايجاد می کنند در حاليکه مايع نخاعی از حد فاصل مهره های تحتانی کمری بيرون کشيده می شود و در اين محل نخاع وجود ندارد.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rtl="1"/>
            <a:r>
              <a:rPr lang="ar-SA" dirty="0" smtClean="0">
                <a:solidFill>
                  <a:srgbClr val="FF0000"/>
                </a:solidFill>
              </a:rPr>
              <a:t> </a:t>
            </a:r>
            <a:r>
              <a:rPr lang="fa-IR" b="1" dirty="0" smtClean="0">
                <a:solidFill>
                  <a:srgbClr val="FF0000"/>
                </a:solidFill>
              </a:rPr>
              <a:t>سانحه خبر نمی کند:</a:t>
            </a:r>
            <a:endParaRPr lang="en-US" dirty="0" smtClean="0">
              <a:solidFill>
                <a:srgbClr val="FF0000"/>
              </a:solidFill>
            </a:endParaRPr>
          </a:p>
          <a:p>
            <a:pPr algn="just" rtl="1"/>
            <a:r>
              <a:rPr lang="fa-IR" dirty="0" smtClean="0"/>
              <a:t>ببينيد سانحه خبر نمی کند و هر کدام از ما ممکن است با مصدومين مواجه شويم. در مورد آسيبهای ناحيه نخاع، يک نکته را به خاطر بسپاريد . ما فرض را بر آسيب ديدگی نخاع می گذاريم. البته تا زمانی که عکس آن ثابت شود. اين فرضيه اوليه يادمان می آورد که مريض مشکوک به آسيب نخاعی را نبايد به هيچ قيمتی حتی به اندازه سر سوزنی تکان دهيم، مگر وقتی که جانش در خطر مرگ باشد و مثلا" در ماشينی اسير شده باشد که آتش گرفته است . در غير اين موارد حاد، تا حد امکان به مصدوم دست نزنيدو او را تکان ندهيد چون بسياری از چرخ نشينان امروز، کسانی هستند که در اثر نابلدی رهگذران ، دچار آسيب جدی نخاعی شده اند . آسيبی که شايد با جابجايی درست و با کمک متخصص ، هرگز آنقدر جدی نمی شد.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مراقب باشيم اگر :</a:t>
            </a:r>
            <a:endParaRPr lang="en-US" dirty="0" smtClean="0">
              <a:solidFill>
                <a:srgbClr val="FF0000"/>
              </a:solidFill>
            </a:endParaRPr>
          </a:p>
          <a:p>
            <a:pPr lvl="0" algn="just" rtl="1"/>
            <a:r>
              <a:rPr lang="fa-IR" dirty="0" smtClean="0"/>
              <a:t>با مصدومی مواجه شديم که در ناحيه کمر يا گردن مورد حمايت اصابت گلوله يا چاقو قرار گرفته بود. </a:t>
            </a:r>
            <a:endParaRPr lang="en-US" dirty="0" smtClean="0"/>
          </a:p>
          <a:p>
            <a:pPr lvl="0" algn="just" rtl="1"/>
            <a:r>
              <a:rPr lang="fa-IR" dirty="0" smtClean="0"/>
              <a:t>با مصدومی مواجه شديم که در اثر تصادف، سقوط از بلندی يا هر سانحه ديگری در ناحيه گردن و يا کمر آسيب ديده بود. </a:t>
            </a:r>
            <a:endParaRPr lang="en-US" dirty="0" smtClean="0"/>
          </a:p>
          <a:p>
            <a:pPr lvl="0" algn="just" rtl="1"/>
            <a:r>
              <a:rPr lang="fa-IR" dirty="0" smtClean="0"/>
              <a:t>مصدومی که موقع شيرجه زدن صدمه ديده بود. </a:t>
            </a:r>
            <a:endParaRPr lang="en-US" dirty="0" smtClean="0"/>
          </a:p>
          <a:p>
            <a:pPr lvl="0" algn="just" rtl="1"/>
            <a:r>
              <a:rPr lang="fa-IR" dirty="0" smtClean="0"/>
              <a:t>مصدومی که به شدت زمين خورده بود. </a:t>
            </a:r>
            <a:endParaRPr lang="en-US" dirty="0" smtClean="0"/>
          </a:p>
          <a:p>
            <a:pPr lvl="0" algn="just" rtl="1"/>
            <a:r>
              <a:rPr lang="fa-IR" dirty="0" smtClean="0"/>
              <a:t>مصدومی که در اثر چرخش سريع و ناگهانی بدن آسيب ديده بود. </a:t>
            </a:r>
            <a:endParaRPr lang="en-US" dirty="0" smtClean="0"/>
          </a:p>
          <a:p>
            <a:pPr lvl="0" algn="just" rtl="1"/>
            <a:r>
              <a:rPr lang="fa-IR" dirty="0" smtClean="0"/>
              <a:t>مصدومی که در حين ورزش صدمه ديده بود.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علائم اصلی آسيب به نخاع:</a:t>
            </a:r>
            <a:endParaRPr lang="en-US" dirty="0" smtClean="0">
              <a:solidFill>
                <a:srgbClr val="FF0000"/>
              </a:solidFill>
            </a:endParaRPr>
          </a:p>
          <a:p>
            <a:pPr algn="just" rtl="1"/>
            <a:r>
              <a:rPr lang="fa-IR" dirty="0" smtClean="0"/>
              <a:t>خشک شدن و بی حرکت ماندن گردن، ماندن سر در وضعيتی غیر معمولی، مشکل داشتن يا ناتوان بودن از راه رفتن، فلج شدن ، سردرد، گردن درد يا کمر درد، کرختی و سوزن سوزن شدن پا، ناتوانی در کنترل ادرار و بی هوشی و علائم شوک مثل رنگ پريدگی، سرد شدن پوست ، کبودی ناخنها و لبها و کاهش هشياری ، از علائم هشدار دهنده ای هستند که در سوانح می توانند نشانه ای از بروز آسيبهای نخاعی باشند و دقت بيشتری را می طلبند. </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style>
          <a:lnRef idx="1">
            <a:schemeClr val="accent6"/>
          </a:lnRef>
          <a:fillRef idx="2">
            <a:schemeClr val="accent6"/>
          </a:fillRef>
          <a:effectRef idx="1">
            <a:schemeClr val="accent6"/>
          </a:effectRef>
          <a:fontRef idx="minor">
            <a:schemeClr val="dk1"/>
          </a:fontRef>
        </p:style>
        <p:txBody>
          <a:bodyPr/>
          <a:lstStyle/>
          <a:p>
            <a:pPr algn="just" rtl="1"/>
            <a:r>
              <a:rPr lang="fa-IR" b="1" dirty="0" smtClean="0">
                <a:solidFill>
                  <a:srgbClr val="FF0000"/>
                </a:solidFill>
              </a:rPr>
              <a:t>کمک های اوليه برای مصدومين گردن و کمر :</a:t>
            </a:r>
            <a:endParaRPr lang="en-US" dirty="0" smtClean="0">
              <a:solidFill>
                <a:srgbClr val="FF0000"/>
              </a:solidFill>
            </a:endParaRPr>
          </a:p>
          <a:p>
            <a:pPr lvl="0" algn="just" rtl="1"/>
            <a:r>
              <a:rPr lang="fa-IR" dirty="0" smtClean="0"/>
              <a:t>سر و تنه مصدوم را کاملا" بی حرکت نگهداريد. </a:t>
            </a:r>
            <a:endParaRPr lang="en-US" dirty="0" smtClean="0"/>
          </a:p>
          <a:p>
            <a:pPr lvl="0" algn="just" rtl="1"/>
            <a:r>
              <a:rPr lang="fa-IR" dirty="0" smtClean="0"/>
              <a:t>اگر حرکت دادن مصدوم ضروری است ، از چندين نفر کمک بگيريد که يکی از آنها فقط بايد سر و گردن بيمار را نگهدارد. همه گروه بايد بدن مصدوم را در حاليکه سر و گردن و کمر او کاملا" ثابت است ، روی برانکارد قرار دهند. </a:t>
            </a:r>
            <a:endParaRPr lang="en-US" dirty="0" smtClean="0"/>
          </a:p>
          <a:p>
            <a:pPr lvl="0" algn="just" rtl="1"/>
            <a:r>
              <a:rPr lang="fa-IR" dirty="0" smtClean="0"/>
              <a:t>در اطراف سر و بدن بيمار، حوله، پارچه و پتو قرار دهيد و بيمار را به برانکارد ببنديد تا موقع جابجايی، کوچکترين تکانی نخورد. </a:t>
            </a:r>
            <a:endParaRPr lang="en-US" dirty="0" smtClean="0"/>
          </a:p>
          <a:p>
            <a:pPr lvl="0" algn="just" rtl="1"/>
            <a:r>
              <a:rPr lang="fa-IR" dirty="0" smtClean="0"/>
              <a:t>لباسها و يا کلاه بيمار را از تنش در نياوريد. </a:t>
            </a:r>
            <a:endParaRPr lang="en-US" dirty="0" smtClean="0"/>
          </a:p>
          <a:p>
            <a:pPr algn="just"/>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2134</Words>
  <Application>Microsoft Office PowerPoint</Application>
  <PresentationFormat>On-screen Show (4:3)</PresentationFormat>
  <Paragraphs>105</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vector>
  </TitlesOfParts>
  <Company>rcs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13962</dc:creator>
  <cp:lastModifiedBy>13962</cp:lastModifiedBy>
  <cp:revision>10</cp:revision>
  <dcterms:created xsi:type="dcterms:W3CDTF">2011-09-24T06:31:58Z</dcterms:created>
  <dcterms:modified xsi:type="dcterms:W3CDTF">2011-09-24T07:57:45Z</dcterms:modified>
</cp:coreProperties>
</file>