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slides/slide142.xml" ContentType="application/vnd.openxmlformats-officedocument.presentationml.slide+xml"/>
  <Override PartName="/ppt/notesSlides/notesSlide2.xml" ContentType="application/vnd.openxmlformats-officedocument.presentationml.notesSlide+xml"/>
  <Override PartName="/ppt/notesSlides/notesSlide105.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s/slide120.xml" ContentType="application/vnd.openxmlformats-officedocument.presentationml.slide+xml"/>
  <Override PartName="/ppt/slides/slide131.xml" ContentType="application/vnd.openxmlformats-officedocument.presentationml.slid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notesSlides/notesSlide85.xml" ContentType="application/vnd.openxmlformats-officedocument.presentationml.notesSlide+xml"/>
  <Override PartName="/ppt/notesSlides/notesSlide96.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74.xml" ContentType="application/vnd.openxmlformats-officedocument.presentationml.notesSlide+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63.xml" ContentType="application/vnd.openxmlformats-officedocument.presentationml.notesSlide+xml"/>
  <Override PartName="/ppt/slides/slide169.xml" ContentType="application/vnd.openxmlformats-officedocument.presentationml.slide+xml"/>
  <Override PartName="/ppt/tableStyles.xml" ContentType="application/vnd.openxmlformats-officedocument.presentationml.tableStyles+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slides/slide147.xml" ContentType="application/vnd.openxmlformats-officedocument.presentationml.slide+xml"/>
  <Override PartName="/ppt/slides/slide158.xml" ContentType="application/vnd.openxmlformats-officedocument.presentationml.slide+xml"/>
  <Override PartName="/ppt/slides/slide194.xml" ContentType="application/vnd.openxmlformats-officedocument.presentationml.slide+xml"/>
  <Override PartName="/ppt/notesSlides/notesSlide30.xml" ContentType="application/vnd.openxmlformats-officedocument.presentationml.notesSlide+xml"/>
  <Override PartName="/ppt/slides/slide99.xml" ContentType="application/vnd.openxmlformats-officedocument.presentationml.slide+xml"/>
  <Override PartName="/ppt/slides/slide136.xml" ContentType="application/vnd.openxmlformats-officedocument.presentationml.slide+xml"/>
  <Override PartName="/ppt/slides/slide183.xml" ContentType="application/vnd.openxmlformats-officedocument.presentationml.slide+xml"/>
  <Override PartName="/ppt/notesSlides/notesSlide7.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slides/slide77.xml" ContentType="application/vnd.openxmlformats-officedocument.presentationml.slide+xml"/>
  <Override PartName="/ppt/slides/slide88.xml" ContentType="application/vnd.openxmlformats-officedocument.presentationml.slide+xml"/>
  <Override PartName="/ppt/slides/slide125.xml" ContentType="application/vnd.openxmlformats-officedocument.presentationml.slide+xml"/>
  <Override PartName="/ppt/slides/slide172.xml" ContentType="application/vnd.openxmlformats-officedocument.presentationml.slide+xml"/>
  <Override PartName="/ppt/diagrams/colors4.xml" ContentType="application/vnd.openxmlformats-officedocument.drawingml.diagramColors+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s/slide150.xml" ContentType="application/vnd.openxmlformats-officedocument.presentationml.slide+xml"/>
  <Override PartName="/ppt/slides/slide161.xml" ContentType="application/vnd.openxmlformats-officedocument.presentationml.slide+xml"/>
  <Override PartName="/ppt/slideLayouts/slideLayout7.xml" ContentType="application/vnd.openxmlformats-officedocument.presentationml.slideLayout+xml"/>
  <Default Extension="png" ContentType="image/png"/>
  <Override PartName="/ppt/diagrams/drawing3.xml" ContentType="application/vnd.ms-office.drawingml.diagramDrawing+xml"/>
  <Override PartName="/ppt/notesSlides/notesSlide68.xml" ContentType="application/vnd.openxmlformats-officedocument.presentationml.notesSlide+xml"/>
  <Override PartName="/ppt/notesSlides/notesSlide79.xml" ContentType="application/vnd.openxmlformats-officedocument.presentationml.notesSlide+xml"/>
  <Override PartName="/ppt/slides/slide55.xml" ContentType="application/vnd.openxmlformats-officedocument.presentationml.slide+xml"/>
  <Override PartName="/ppt/theme/theme2.xml" ContentType="application/vnd.openxmlformats-officedocument.theme+xml"/>
  <Override PartName="/ppt/notesSlides/notesSlide57.xml" ContentType="application/vnd.openxmlformats-officedocument.presentationml.notesSlide+xml"/>
  <Override PartName="/ppt/diagrams/quickStyle3.xml" ContentType="application/vnd.openxmlformats-officedocument.drawingml.diagramStyle+xml"/>
  <Override PartName="/ppt/notesSlides/notesSlide102.xml" ContentType="application/vnd.openxmlformats-officedocument.presentationml.notesSlide+xml"/>
  <Override PartName="/ppt/notesSlides/notesSlide113.xml" ContentType="application/vnd.openxmlformats-officedocument.presentationml.notesSlide+xml"/>
  <Override PartName="/ppt/slides/slide33.xml" ContentType="application/vnd.openxmlformats-officedocument.presentationml.slide+xml"/>
  <Override PartName="/ppt/slides/slide44.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notesSlides/notesSlide46.xml" ContentType="application/vnd.openxmlformats-officedocument.presentationml.notesSlide+xml"/>
  <Override PartName="/ppt/notesSlides/notesSlide93.xml" ContentType="application/vnd.openxmlformats-officedocument.presentationml.notesSlide+xml"/>
  <Override PartName="/ppt/presentation.xml" ContentType="application/vnd.openxmlformats-officedocument.presentationml.slideshow.main+xml"/>
  <Override PartName="/ppt/slides/slide22.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71.xml" ContentType="application/vnd.openxmlformats-officedocument.presentationml.notesSlide+xml"/>
  <Override PartName="/ppt/notesSlides/notesSlide82.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188.xml" ContentType="application/vnd.openxmlformats-officedocument.presentationml.slide+xml"/>
  <Override PartName="/ppt/notesSlides/notesSlide13.xml" ContentType="application/vnd.openxmlformats-officedocument.presentationml.notesSlide+xml"/>
  <Override PartName="/ppt/notesSlides/notesSlide60.xml" ContentType="application/vnd.openxmlformats-officedocument.presentationml.notesSlide+xml"/>
  <Override PartName="/ppt/slides/slide119.xml" ContentType="application/vnd.openxmlformats-officedocument.presentationml.slide+xml"/>
  <Override PartName="/ppt/slides/slide166.xml" ContentType="application/vnd.openxmlformats-officedocument.presentationml.slide+xml"/>
  <Override PartName="/ppt/slides/slide177.xml" ContentType="application/vnd.openxmlformats-officedocument.presentationml.slide+xml"/>
  <Override PartName="/ppt/slideLayouts/slideLayout10.xml" ContentType="application/vnd.openxmlformats-officedocument.presentationml.slideLayout+xml"/>
  <Override PartName="/ppt/slides/slide108.xml" ContentType="application/vnd.openxmlformats-officedocument.presentationml.slide+xml"/>
  <Override PartName="/ppt/slides/slide155.xml" ContentType="application/vnd.openxmlformats-officedocument.presentationml.slide+xml"/>
  <Override PartName="/ppt/notesSlides/notesSlide118.xml" ContentType="application/vnd.openxmlformats-officedocument.presentationml.notesSlide+xml"/>
  <Override PartName="/ppt/slides/slide49.xml" ContentType="application/vnd.openxmlformats-officedocument.presentationml.slide+xml"/>
  <Override PartName="/ppt/slides/slide96.xml" ContentType="application/vnd.openxmlformats-officedocument.presentationml.slide+xml"/>
  <Override PartName="/ppt/slides/slide144.xml" ContentType="application/vnd.openxmlformats-officedocument.presentationml.slide+xml"/>
  <Override PartName="/ppt/slides/slide191.xml" ContentType="application/vnd.openxmlformats-officedocument.presentationml.slide+xml"/>
  <Override PartName="/ppt/notesSlides/notesSlide4.xml" ContentType="application/vnd.openxmlformats-officedocument.presentationml.notesSlide+xml"/>
  <Override PartName="/ppt/notesSlides/notesSlide107.xml" ContentType="application/vnd.openxmlformats-officedocument.presentationml.notesSlide+xml"/>
  <Override PartName="/ppt/slides/slide38.xml" ContentType="application/vnd.openxmlformats-officedocument.presentationml.slide+xml"/>
  <Override PartName="/ppt/slides/slide85.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slides/slide180.xml" ContentType="application/vnd.openxmlformats-officedocument.presentationml.slide+xml"/>
  <Override PartName="/ppt/diagrams/colors1.xml" ContentType="application/vnd.openxmlformats-officedocument.drawingml.diagramColors+xml"/>
  <Override PartName="/ppt/notesSlides/notesSlide87.xml" ContentType="application/vnd.openxmlformats-officedocument.presentationml.notesSlide+xml"/>
  <Override PartName="/ppt/notesSlides/notesSlide98.xml" ContentType="application/vnd.openxmlformats-officedocument.presentationml.notesSlide+xml"/>
  <Override PartName="/ppt/slides/slide27.xml" ContentType="application/vnd.openxmlformats-officedocument.presentationml.slide+xml"/>
  <Override PartName="/ppt/slides/slide74.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76.xml" ContentType="application/vnd.openxmlformats-officedocument.presentationml.notesSlide+xml"/>
  <Override PartName="/ppt/notesSlides/notesSlide121.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100.xml" ContentType="application/vnd.openxmlformats-officedocument.presentationml.slide+xml"/>
  <Override PartName="/ppt/notesSlides/notesSlide18.xml" ContentType="application/vnd.openxmlformats-officedocument.presentationml.notesSlide+xml"/>
  <Override PartName="/ppt/notesSlides/notesSlide65.xml" ContentType="application/vnd.openxmlformats-officedocument.presentationml.notesSlide+xml"/>
  <Override PartName="/ppt/notesSlides/notesSlide110.xml" ContentType="application/vnd.openxmlformats-officedocument.presentationml.notesSlide+xml"/>
  <Override PartName="/ppt/slides/slide41.xml" ContentType="application/vnd.openxmlformats-officedocument.presentationml.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notesSlides/notesSlide90.xml" ContentType="application/vnd.openxmlformats-officedocument.presentationml.notesSlide+xml"/>
  <Override PartName="/ppt/slides/slide30.xml" ContentType="application/vnd.openxmlformats-officedocument.presentationml.slide+xml"/>
  <Override PartName="/ppt/slides/slide149.xml" ContentType="application/vnd.openxmlformats-officedocument.presentationml.slide+xml"/>
  <Override PartName="/ppt/notesSlides/notesSlide32.xml" ContentType="application/vnd.openxmlformats-officedocument.presentationml.notesSlide+xml"/>
  <Override PartName="/ppt/slides/slide138.xml" ContentType="application/vnd.openxmlformats-officedocument.presentationml.slide+xml"/>
  <Override PartName="/ppt/slides/slide185.xml" ContentType="application/vnd.openxmlformats-officedocument.presentationml.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diagrams/layout3.xml" ContentType="application/vnd.openxmlformats-officedocument.drawingml.diagramLayout+xml"/>
  <Override PartName="/ppt/diagrams/data4.xml" ContentType="application/vnd.openxmlformats-officedocument.drawingml.diagramData+xml"/>
  <Override PartName="/ppt/slides/slide79.xml" ContentType="application/vnd.openxmlformats-officedocument.presentationml.slide+xml"/>
  <Override PartName="/ppt/slides/slide127.xml" ContentType="application/vnd.openxmlformats-officedocument.presentationml.slide+xml"/>
  <Override PartName="/ppt/slides/slide174.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116.xml" ContentType="application/vnd.openxmlformats-officedocument.presentationml.slide+xml"/>
  <Override PartName="/ppt/slides/slide163.xml" ContentType="application/vnd.openxmlformats-officedocument.presentationml.slide+xml"/>
  <Override PartName="/ppt/slideLayouts/slideLayout9.xml" ContentType="application/vnd.openxmlformats-officedocument.presentationml.slideLayout+xml"/>
  <Override PartName="/ppt/slides/slide57.xml" ContentType="application/vnd.openxmlformats-officedocument.presentationml.slide+xml"/>
  <Override PartName="/ppt/slides/slide105.xml" ContentType="application/vnd.openxmlformats-officedocument.presentationml.slide+xml"/>
  <Override PartName="/ppt/slides/slide141.xml" ContentType="application/vnd.openxmlformats-officedocument.presentationml.slide+xml"/>
  <Override PartName="/ppt/slides/slide152.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notesSlides/notesSlide104.xml" ContentType="application/vnd.openxmlformats-officedocument.presentationml.notesSlide+xml"/>
  <Override PartName="/ppt/notesSlides/notesSlide115.xml" ContentType="application/vnd.openxmlformats-officedocument.presentationml.notesSlide+xml"/>
  <Override PartName="/ppt/slides/slide46.xml" ContentType="application/vnd.openxmlformats-officedocument.presentationml.slide+xml"/>
  <Override PartName="/ppt/slides/slide93.xml" ContentType="application/vnd.openxmlformats-officedocument.presentationml.slide+xml"/>
  <Override PartName="/ppt/slides/slide130.xml" ContentType="application/vnd.openxmlformats-officedocument.presentationml.slide+xml"/>
  <Override PartName="/ppt/notesSlides/notesSlide48.xml" ContentType="application/vnd.openxmlformats-officedocument.presentationml.notesSlide+xml"/>
  <Override PartName="/ppt/notesSlides/notesSlide95.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notesSlides/notesSlide37.xml" ContentType="application/vnd.openxmlformats-officedocument.presentationml.notesSlide+xml"/>
  <Override PartName="/ppt/notesSlides/notesSlide84.xml" ContentType="application/vnd.openxmlformats-officedocument.presentationml.notesSlide+xml"/>
  <Override PartName="/ppt/slides/slide13.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slides/slide168.xml" ContentType="application/vnd.openxmlformats-officedocument.presentationml.slide+xml"/>
  <Override PartName="/ppt/slides/slide179.xml" ContentType="application/vnd.openxmlformats-officedocument.presentationml.slide+xml"/>
  <Override PartName="/ppt/slideLayouts/slideLayout12.xml" ContentType="application/vnd.openxmlformats-officedocument.presentationml.slideLayout+xml"/>
  <Override PartName="/ppt/notesSlides/notesSlide51.xml" ContentType="application/vnd.openxmlformats-officedocument.presentationml.notesSlide+xml"/>
  <Override PartName="/ppt/slides/slide139.xml" ContentType="application/vnd.openxmlformats-officedocument.presentationml.slide+xml"/>
  <Override PartName="/ppt/slides/slide157.xml" ContentType="application/vnd.openxmlformats-officedocument.presentationml.slide+xml"/>
  <Override PartName="/ppt/slides/slide186.xml" ContentType="application/vnd.openxmlformats-officedocument.presentationml.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slides/slide98.xml" ContentType="application/vnd.openxmlformats-officedocument.presentationml.slide+xml"/>
  <Override PartName="/ppt/slides/slide117.xml" ContentType="application/vnd.openxmlformats-officedocument.presentationml.slide+xml"/>
  <Override PartName="/ppt/slides/slide128.xml" ContentType="application/vnd.openxmlformats-officedocument.presentationml.slide+xml"/>
  <Override PartName="/ppt/slides/slide146.xml" ContentType="application/vnd.openxmlformats-officedocument.presentationml.slide+xml"/>
  <Override PartName="/ppt/slides/slide164.xml" ContentType="application/vnd.openxmlformats-officedocument.presentationml.slide+xml"/>
  <Override PartName="/ppt/slides/slide175.xml" ContentType="application/vnd.openxmlformats-officedocument.presentationml.slide+xml"/>
  <Override PartName="/ppt/slides/slide193.xml" ContentType="application/vnd.openxmlformats-officedocument.presentationml.slide+xml"/>
  <Override PartName="/ppt/notesSlides/notesSlide6.xml" ContentType="application/vnd.openxmlformats-officedocument.presentationml.notesSlide+xml"/>
  <Override PartName="/ppt/notesSlides/notesSlide109.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106.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ppt/slides/slide153.xml" ContentType="application/vnd.openxmlformats-officedocument.presentationml.slide+xml"/>
  <Override PartName="/ppt/slides/slide171.xml" ContentType="application/vnd.openxmlformats-officedocument.presentationml.slide+xml"/>
  <Override PartName="/ppt/slides/slide182.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notesSlides/notesSlide89.xml" ContentType="application/vnd.openxmlformats-officedocument.presentationml.notesSlide+xml"/>
  <Override PartName="/ppt/notesSlides/notesSlide116.xml" ContentType="application/vnd.openxmlformats-officedocument.presentationml.notesSlide+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slides/slide160.xml" ContentType="application/vnd.openxmlformats-officedocument.presentationml.slide+xml"/>
  <Override PartName="/ppt/diagrams/drawing2.xml" ContentType="application/vnd.ms-office.drawingml.diagramDrawing+xml"/>
  <Override PartName="/ppt/notesSlides/notesSlide78.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notesSlides/notesSlide67.xml" ContentType="application/vnd.openxmlformats-officedocument.presentationml.notesSlide+xml"/>
  <Override PartName="/ppt/notesSlides/notesSlide112.xml" ContentType="application/vnd.openxmlformats-officedocument.presentationml.notesSlid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notesSlides/notesSlide92.xml" ContentType="application/vnd.openxmlformats-officedocument.presentationml.notesSlide+xml"/>
  <Override PartName="/ppt/notesSlides/notesSlide101.xml" ContentType="application/vnd.openxmlformats-officedocument.presentationml.notesSlide+xml"/>
  <Override PartName="/ppt/slides/slide32.xml" ContentType="application/vnd.openxmlformats-officedocument.presentationml.slide+xml"/>
  <Override PartName="/ppt/notesSlides/notesSlide34.xml" ContentType="application/vnd.openxmlformats-officedocument.presentationml.notesSlide+xml"/>
  <Override PartName="/ppt/notesSlides/notesSlide81.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slides/slide187.xml" ContentType="application/vnd.openxmlformats-officedocument.presentationml.slide+xml"/>
  <Override PartName="/ppt/notesSlides/notesSlide23.xml" ContentType="application/vnd.openxmlformats-officedocument.presentationml.notesSlide+xml"/>
  <Override PartName="/ppt/notesSlides/notesSlide70.xml" ContentType="application/vnd.openxmlformats-officedocument.presentationml.notesSlide+xml"/>
  <Override PartName="/ppt/slides/slide129.xml" ContentType="application/vnd.openxmlformats-officedocument.presentationml.slide+xml"/>
  <Override PartName="/ppt/slides/slide176.xml" ContentType="application/vnd.openxmlformats-officedocument.presentationml.slide+xml"/>
  <Override PartName="/ppt/notesSlides/notesSlide12.xml" ContentType="application/vnd.openxmlformats-officedocument.presentationml.notesSlide+xml"/>
  <Override PartName="/ppt/slides/slide118.xml" ContentType="application/vnd.openxmlformats-officedocument.presentationml.slide+xml"/>
  <Override PartName="/ppt/slides/slide165.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slides/slide143.xml" ContentType="application/vnd.openxmlformats-officedocument.presentationml.slide+xml"/>
  <Override PartName="/ppt/slides/slide154.xml" ContentType="application/vnd.openxmlformats-officedocument.presentationml.slide+xml"/>
  <Override PartName="/ppt/slides/slide190.xml" ContentType="application/vnd.openxmlformats-officedocument.presentationml.slide+xml"/>
  <Override PartName="/ppt/viewProps.xml" ContentType="application/vnd.openxmlformats-officedocument.presentationml.viewProps+xml"/>
  <Override PartName="/ppt/notesSlides/notesSlide106.xml" ContentType="application/vnd.openxmlformats-officedocument.presentationml.notesSlide+xml"/>
  <Override PartName="/ppt/notesSlides/notesSlide117.xml" ContentType="application/vnd.openxmlformats-officedocument.presentationml.notesSlide+xml"/>
  <Override PartName="/ppt/slides/slide48.xml" ContentType="application/vnd.openxmlformats-officedocument.presentationml.slide+xml"/>
  <Override PartName="/ppt/slides/slide95.xml" ContentType="application/vnd.openxmlformats-officedocument.presentationml.slide+xml"/>
  <Override PartName="/ppt/slides/slide132.xml" ContentType="application/vnd.openxmlformats-officedocument.presentationml.slide+xml"/>
  <Override PartName="/ppt/notesSlides/notesSlide3.xml" ContentType="application/vnd.openxmlformats-officedocument.presentationml.notesSlide+xml"/>
  <Override PartName="/ppt/notesSlides/notesSlide97.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notesSlides/notesSlide39.xml" ContentType="application/vnd.openxmlformats-officedocument.presentationml.notesSlide+xml"/>
  <Override PartName="/ppt/notesSlides/notesSlide86.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notesSlides/notesSlide120.xml" ContentType="application/vnd.openxmlformats-officedocument.presentationml.notesSlide+xml"/>
  <Override PartName="/ppt/slides/slide51.xml" ContentType="application/vnd.openxmlformats-officedocument.presentationml.slide+xml"/>
  <Override PartName="/ppt/notesSlides/notesSlide53.xml" ContentType="application/vnd.openxmlformats-officedocument.presentationml.notesSlide+xml"/>
  <Override PartName="/ppt/slides/slide40.xml" ContentType="application/vnd.openxmlformats-officedocument.presentationml.slide+xml"/>
  <Override PartName="/ppt/slides/slide159.xml" ContentType="application/vnd.openxmlformats-officedocument.presentationml.slide+xml"/>
  <Override PartName="/ppt/notesSlides/notesSlide42.xml" ContentType="application/vnd.openxmlformats-officedocument.presentationml.notesSlide+xml"/>
  <Override PartName="/ppt/slides/slide148.xml" ContentType="application/vnd.openxmlformats-officedocument.presentationml.slide+xml"/>
  <Override PartName="/ppt/slides/slide195.xml" ContentType="application/vnd.openxmlformats-officedocument.presentationml.slide+xml"/>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diagrams/layout2.xml" ContentType="application/vnd.openxmlformats-officedocument.drawingml.diagramLayout+xml"/>
  <Override PartName="/ppt/slides/slide89.xml" ContentType="application/vnd.openxmlformats-officedocument.presentationml.slide+xml"/>
  <Override PartName="/ppt/slides/slide126.xml" ContentType="application/vnd.openxmlformats-officedocument.presentationml.slide+xml"/>
  <Override PartName="/ppt/slides/slide137.xml" ContentType="application/vnd.openxmlformats-officedocument.presentationml.slide+xml"/>
  <Override PartName="/ppt/slides/slide173.xml" ContentType="application/vnd.openxmlformats-officedocument.presentationml.slide+xml"/>
  <Override PartName="/ppt/slides/slide184.xml" ContentType="application/vnd.openxmlformats-officedocument.presentationml.slide+xml"/>
  <Override PartName="/ppt/diagrams/data3.xml" ContentType="application/vnd.openxmlformats-officedocument.drawingml.diagramData+xml"/>
  <Override PartName="/ppt/slides/slide78.xml" ContentType="application/vnd.openxmlformats-officedocument.presentationml.slide+xml"/>
  <Override PartName="/ppt/slides/slide115.xml" ContentType="application/vnd.openxmlformats-officedocument.presentationml.slide+xml"/>
  <Override PartName="/ppt/slides/slide162.xml" ContentType="application/vnd.openxmlformats-officedocument.presentationml.slide+xml"/>
  <Override PartName="/ppt/diagrams/drawing4.xml" ContentType="application/vnd.ms-office.drawingml.diagramDrawing+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104.xml" ContentType="application/vnd.openxmlformats-officedocument.presentationml.slide+xml"/>
  <Override PartName="/ppt/slides/slide151.xml" ContentType="application/vnd.openxmlformats-officedocument.presentationml.slide+xml"/>
  <Override PartName="/ppt/slideLayouts/slideLayout8.xml" ContentType="application/vnd.openxmlformats-officedocument.presentationml.slideLayout+xml"/>
  <Override PartName="/ppt/diagrams/quickStyle4.xml" ContentType="application/vnd.openxmlformats-officedocument.drawingml.diagramStyle+xml"/>
  <Override PartName="/ppt/notesSlides/notesSlide69.xml" ContentType="application/vnd.openxmlformats-officedocument.presentationml.notesSlide+xml"/>
  <Override PartName="/ppt/notesSlides/notesSlide114.xml" ContentType="application/vnd.openxmlformats-officedocument.presentationml.notesSlide+xml"/>
  <Override PartName="/ppt/slideMasters/slideMaster1.xml" ContentType="application/vnd.openxmlformats-officedocument.presentationml.slideMaster+xml"/>
  <Override PartName="/ppt/slides/slide45.xml" ContentType="application/vnd.openxmlformats-officedocument.presentationml.slide+xml"/>
  <Override PartName="/ppt/slides/slide92.xml" ContentType="application/vnd.openxmlformats-officedocument.presentationml.slide+xml"/>
  <Override PartName="/ppt/slides/slide140.xml" ContentType="application/vnd.openxmlformats-officedocument.presentationml.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notesSlides/notesSlide94.xml" ContentType="application/vnd.openxmlformats-officedocument.presentationml.notesSlide+xml"/>
  <Override PartName="/ppt/notesSlides/notesSlide103.xml" ContentType="application/vnd.openxmlformats-officedocument.presentationml.notesSlide+xml"/>
  <Override PartName="/ppt/slides/slide34.xml" ContentType="application/vnd.openxmlformats-officedocument.presentationml.slide+xml"/>
  <Override PartName="/ppt/slides/slide81.xml" ContentType="application/vnd.openxmlformats-officedocument.presentationml.slide+xml"/>
  <Override PartName="/ppt/notesSlides/notesSlide36.xml" ContentType="application/vnd.openxmlformats-officedocument.presentationml.notesSlide+xml"/>
  <Override PartName="/ppt/notesSlides/notesSlide83.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70.xml" ContentType="application/vnd.openxmlformats-officedocument.presentationml.slide+xml"/>
  <Override PartName="/ppt/slides/slide189.xml" ContentType="application/vnd.openxmlformats-officedocument.presentationml.slide+xml"/>
  <Override PartName="/ppt/notesSlides/notesSlide25.xml" ContentType="application/vnd.openxmlformats-officedocument.presentationml.notesSlide+xml"/>
  <Override PartName="/ppt/notesSlides/notesSlide72.xml" ContentType="application/vnd.openxmlformats-officedocument.presentationml.notesSlide+xml"/>
  <Override PartName="/ppt/slides/slide12.xml" ContentType="application/vnd.openxmlformats-officedocument.presentationml.slide+xml"/>
  <Override PartName="/ppt/slides/slide178.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61.xml" ContentType="application/vnd.openxmlformats-officedocument.presentationml.notesSlide+xml"/>
  <Override PartName="/ppt/slides/slide167.xml" ContentType="application/vnd.openxmlformats-officedocument.presentationml.slide+xml"/>
  <Override PartName="/ppt/notesSlides/notesSlide50.xml" ContentType="application/vnd.openxmlformats-officedocument.presentationml.notesSlide+xml"/>
  <Override PartName="/ppt/slides/slide109.xml" ContentType="application/vnd.openxmlformats-officedocument.presentationml.slide+xml"/>
  <Override PartName="/ppt/slides/slide145.xml" ContentType="application/vnd.openxmlformats-officedocument.presentationml.slide+xml"/>
  <Override PartName="/ppt/slides/slide156.xml" ContentType="application/vnd.openxmlformats-officedocument.presentationml.slide+xml"/>
  <Override PartName="/ppt/slides/slide192.xml" ContentType="application/vnd.openxmlformats-officedocument.presentationml.slide+xml"/>
  <Override PartName="/ppt/notesSlides/notesSlide108.xml" ContentType="application/vnd.openxmlformats-officedocument.presentationml.notesSlide+xml"/>
  <Override PartName="/ppt/notesSlides/notesSlide119.xml" ContentType="application/vnd.openxmlformats-officedocument.presentationml.notesSlide+xml"/>
  <Override PartName="/ppt/slides/slide97.xml" ContentType="application/vnd.openxmlformats-officedocument.presentationml.slide+xml"/>
  <Override PartName="/ppt/slides/slide134.xml" ContentType="application/vnd.openxmlformats-officedocument.presentationml.slide+xml"/>
  <Override PartName="/ppt/slides/slide181.xml" ContentType="application/vnd.openxmlformats-officedocument.presentationml.slide+xml"/>
  <Override PartName="/ppt/notesSlides/notesSlide5.xml" ContentType="application/vnd.openxmlformats-officedocument.presentationml.notesSlide+xml"/>
  <Override PartName="/ppt/notesSlides/notesSlide99.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23.xml" ContentType="application/vnd.openxmlformats-officedocument.presentationml.slide+xml"/>
  <Override PartName="/ppt/slides/slide170.xml" ContentType="application/vnd.openxmlformats-officedocument.presentationml.slide+xml"/>
  <Override PartName="/ppt/diagrams/colors2.xml" ContentType="application/vnd.openxmlformats-officedocument.drawingml.diagramColors+xml"/>
  <Override PartName="/ppt/notesSlides/notesSlide88.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64.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Layouts/slideLayout5.xml" ContentType="application/vnd.openxmlformats-officedocument.presentationml.slideLayout+xml"/>
  <Override PartName="/ppt/diagrams/drawing1.xml" ContentType="application/vnd.ms-office.drawingml.diagramDrawing+xml"/>
  <Override PartName="/ppt/notesSlides/notesSlide19.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notesSlides/notesSlide122.xml" ContentType="application/vnd.openxmlformats-officedocument.presentationml.notesSlide+xml"/>
  <Override PartName="/ppt/slides/slide53.xml" ContentType="application/vnd.openxmlformats-officedocument.presentationml.slide+xml"/>
  <Default Extension="jpeg" ContentType="image/jpeg"/>
  <Override PartName="/ppt/diagrams/quickStyle1.xml" ContentType="application/vnd.openxmlformats-officedocument.drawingml.diagramStyle+xml"/>
  <Override PartName="/ppt/notesSlides/notesSlide55.xml" ContentType="application/vnd.openxmlformats-officedocument.presentationml.notesSlide+xml"/>
  <Override PartName="/ppt/notesSlides/notesSlide100.xml" ContentType="application/vnd.openxmlformats-officedocument.presentationml.notesSlide+xml"/>
  <Override PartName="/ppt/notesSlides/notesSlide111.xml" ContentType="application/vnd.openxmlformats-officedocument.presentationml.notesSlide+xml"/>
  <Override PartName="/ppt/slides/slide31.xml" ContentType="application/vnd.openxmlformats-officedocument.presentationml.slide+xml"/>
  <Override PartName="/ppt/slides/slide42.xml" ContentType="application/vnd.openxmlformats-officedocument.presentationml.slide+xml"/>
  <Override PartName="/ppt/notesSlides/notesSlide44.xml" ContentType="application/vnd.openxmlformats-officedocument.presentationml.notesSlide+xml"/>
  <Override PartName="/ppt/notesSlides/notesSlide91.xml" ContentType="application/vnd.openxmlformats-officedocument.presentationml.notesSlide+xml"/>
  <Override PartName="/ppt/slides/slide20.xml" ContentType="application/vnd.openxmlformats-officedocument.presentationml.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diagrams/layout4.xml" ContentType="application/vnd.openxmlformats-officedocument.drawingml.diagramLayout+xml"/>
  <Override PartName="/ppt/notesSlides/notesSlide8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4369" r:id="rId1"/>
  </p:sldMasterIdLst>
  <p:notesMasterIdLst>
    <p:notesMasterId r:id="rId197"/>
  </p:notesMasterIdLst>
  <p:sldIdLst>
    <p:sldId id="257" r:id="rId2"/>
    <p:sldId id="453" r:id="rId3"/>
    <p:sldId id="476" r:id="rId4"/>
    <p:sldId id="272" r:id="rId5"/>
    <p:sldId id="273" r:id="rId6"/>
    <p:sldId id="274" r:id="rId7"/>
    <p:sldId id="275" r:id="rId8"/>
    <p:sldId id="276" r:id="rId9"/>
    <p:sldId id="392" r:id="rId10"/>
    <p:sldId id="391" r:id="rId11"/>
    <p:sldId id="393" r:id="rId12"/>
    <p:sldId id="394" r:id="rId13"/>
    <p:sldId id="395" r:id="rId14"/>
    <p:sldId id="491" r:id="rId15"/>
    <p:sldId id="492" r:id="rId16"/>
    <p:sldId id="493" r:id="rId17"/>
    <p:sldId id="494" r:id="rId18"/>
    <p:sldId id="495" r:id="rId19"/>
    <p:sldId id="496" r:id="rId20"/>
    <p:sldId id="497" r:id="rId21"/>
    <p:sldId id="523" r:id="rId22"/>
    <p:sldId id="524" r:id="rId23"/>
    <p:sldId id="505" r:id="rId24"/>
    <p:sldId id="506" r:id="rId25"/>
    <p:sldId id="507" r:id="rId26"/>
    <p:sldId id="508" r:id="rId27"/>
    <p:sldId id="509" r:id="rId28"/>
    <p:sldId id="510" r:id="rId29"/>
    <p:sldId id="511" r:id="rId30"/>
    <p:sldId id="512" r:id="rId31"/>
    <p:sldId id="513" r:id="rId32"/>
    <p:sldId id="514" r:id="rId33"/>
    <p:sldId id="515" r:id="rId34"/>
    <p:sldId id="516" r:id="rId35"/>
    <p:sldId id="517" r:id="rId36"/>
    <p:sldId id="340" r:id="rId37"/>
    <p:sldId id="341" r:id="rId38"/>
    <p:sldId id="342" r:id="rId39"/>
    <p:sldId id="343" r:id="rId40"/>
    <p:sldId id="344" r:id="rId41"/>
    <p:sldId id="345" r:id="rId42"/>
    <p:sldId id="346" r:id="rId43"/>
    <p:sldId id="347" r:id="rId44"/>
    <p:sldId id="348" r:id="rId45"/>
    <p:sldId id="358" r:id="rId46"/>
    <p:sldId id="359" r:id="rId47"/>
    <p:sldId id="360" r:id="rId48"/>
    <p:sldId id="361" r:id="rId49"/>
    <p:sldId id="499" r:id="rId50"/>
    <p:sldId id="362" r:id="rId51"/>
    <p:sldId id="500" r:id="rId52"/>
    <p:sldId id="363" r:id="rId53"/>
    <p:sldId id="364" r:id="rId54"/>
    <p:sldId id="501" r:id="rId55"/>
    <p:sldId id="365" r:id="rId56"/>
    <p:sldId id="502" r:id="rId57"/>
    <p:sldId id="503" r:id="rId58"/>
    <p:sldId id="366" r:id="rId59"/>
    <p:sldId id="367" r:id="rId60"/>
    <p:sldId id="504" r:id="rId61"/>
    <p:sldId id="368" r:id="rId62"/>
    <p:sldId id="369" r:id="rId63"/>
    <p:sldId id="370" r:id="rId64"/>
    <p:sldId id="371" r:id="rId65"/>
    <p:sldId id="372" r:id="rId66"/>
    <p:sldId id="373" r:id="rId67"/>
    <p:sldId id="374" r:id="rId68"/>
    <p:sldId id="375" r:id="rId69"/>
    <p:sldId id="376" r:id="rId70"/>
    <p:sldId id="377" r:id="rId71"/>
    <p:sldId id="378" r:id="rId72"/>
    <p:sldId id="379" r:id="rId73"/>
    <p:sldId id="380" r:id="rId74"/>
    <p:sldId id="381" r:id="rId75"/>
    <p:sldId id="382" r:id="rId76"/>
    <p:sldId id="383" r:id="rId77"/>
    <p:sldId id="384" r:id="rId78"/>
    <p:sldId id="385" r:id="rId79"/>
    <p:sldId id="386" r:id="rId80"/>
    <p:sldId id="387" r:id="rId81"/>
    <p:sldId id="388" r:id="rId82"/>
    <p:sldId id="389" r:id="rId83"/>
    <p:sldId id="390" r:id="rId84"/>
    <p:sldId id="525" r:id="rId85"/>
    <p:sldId id="526" r:id="rId86"/>
    <p:sldId id="527" r:id="rId87"/>
    <p:sldId id="528" r:id="rId88"/>
    <p:sldId id="529" r:id="rId89"/>
    <p:sldId id="530" r:id="rId90"/>
    <p:sldId id="285" r:id="rId91"/>
    <p:sldId id="463" r:id="rId92"/>
    <p:sldId id="286" r:id="rId93"/>
    <p:sldId id="287" r:id="rId94"/>
    <p:sldId id="288" r:id="rId95"/>
    <p:sldId id="289" r:id="rId96"/>
    <p:sldId id="290" r:id="rId97"/>
    <p:sldId id="291" r:id="rId98"/>
    <p:sldId id="292" r:id="rId99"/>
    <p:sldId id="293" r:id="rId100"/>
    <p:sldId id="294" r:id="rId101"/>
    <p:sldId id="295" r:id="rId102"/>
    <p:sldId id="296" r:id="rId103"/>
    <p:sldId id="297" r:id="rId104"/>
    <p:sldId id="298" r:id="rId105"/>
    <p:sldId id="299" r:id="rId106"/>
    <p:sldId id="300" r:id="rId107"/>
    <p:sldId id="301" r:id="rId108"/>
    <p:sldId id="277" r:id="rId109"/>
    <p:sldId id="278" r:id="rId110"/>
    <p:sldId id="279" r:id="rId111"/>
    <p:sldId id="280" r:id="rId112"/>
    <p:sldId id="281" r:id="rId113"/>
    <p:sldId id="282" r:id="rId114"/>
    <p:sldId id="283" r:id="rId115"/>
    <p:sldId id="284" r:id="rId116"/>
    <p:sldId id="323" r:id="rId117"/>
    <p:sldId id="324" r:id="rId118"/>
    <p:sldId id="325" r:id="rId119"/>
    <p:sldId id="326" r:id="rId120"/>
    <p:sldId id="327" r:id="rId121"/>
    <p:sldId id="328" r:id="rId122"/>
    <p:sldId id="329" r:id="rId123"/>
    <p:sldId id="330" r:id="rId124"/>
    <p:sldId id="331" r:id="rId125"/>
    <p:sldId id="332" r:id="rId126"/>
    <p:sldId id="333" r:id="rId127"/>
    <p:sldId id="334" r:id="rId128"/>
    <p:sldId id="335" r:id="rId129"/>
    <p:sldId id="336" r:id="rId130"/>
    <p:sldId id="337" r:id="rId131"/>
    <p:sldId id="338" r:id="rId132"/>
    <p:sldId id="536" r:id="rId133"/>
    <p:sldId id="534" r:id="rId134"/>
    <p:sldId id="535" r:id="rId135"/>
    <p:sldId id="397" r:id="rId136"/>
    <p:sldId id="401" r:id="rId137"/>
    <p:sldId id="396" r:id="rId138"/>
    <p:sldId id="398" r:id="rId139"/>
    <p:sldId id="403" r:id="rId140"/>
    <p:sldId id="402" r:id="rId141"/>
    <p:sldId id="399" r:id="rId142"/>
    <p:sldId id="400" r:id="rId143"/>
    <p:sldId id="404" r:id="rId144"/>
    <p:sldId id="462" r:id="rId145"/>
    <p:sldId id="410" r:id="rId146"/>
    <p:sldId id="458" r:id="rId147"/>
    <p:sldId id="457" r:id="rId148"/>
    <p:sldId id="459" r:id="rId149"/>
    <p:sldId id="456" r:id="rId150"/>
    <p:sldId id="461" r:id="rId151"/>
    <p:sldId id="460" r:id="rId152"/>
    <p:sldId id="454" r:id="rId153"/>
    <p:sldId id="455" r:id="rId154"/>
    <p:sldId id="411" r:id="rId155"/>
    <p:sldId id="412" r:id="rId156"/>
    <p:sldId id="452" r:id="rId157"/>
    <p:sldId id="413" r:id="rId158"/>
    <p:sldId id="415" r:id="rId159"/>
    <p:sldId id="414" r:id="rId160"/>
    <p:sldId id="418" r:id="rId161"/>
    <p:sldId id="417" r:id="rId162"/>
    <p:sldId id="416" r:id="rId163"/>
    <p:sldId id="420" r:id="rId164"/>
    <p:sldId id="451" r:id="rId165"/>
    <p:sldId id="419" r:id="rId166"/>
    <p:sldId id="421" r:id="rId167"/>
    <p:sldId id="423" r:id="rId168"/>
    <p:sldId id="424" r:id="rId169"/>
    <p:sldId id="422" r:id="rId170"/>
    <p:sldId id="425" r:id="rId171"/>
    <p:sldId id="426" r:id="rId172"/>
    <p:sldId id="427" r:id="rId173"/>
    <p:sldId id="450" r:id="rId174"/>
    <p:sldId id="428" r:id="rId175"/>
    <p:sldId id="430" r:id="rId176"/>
    <p:sldId id="431" r:id="rId177"/>
    <p:sldId id="432" r:id="rId178"/>
    <p:sldId id="433" r:id="rId179"/>
    <p:sldId id="436" r:id="rId180"/>
    <p:sldId id="434" r:id="rId181"/>
    <p:sldId id="438" r:id="rId182"/>
    <p:sldId id="439" r:id="rId183"/>
    <p:sldId id="440" r:id="rId184"/>
    <p:sldId id="437" r:id="rId185"/>
    <p:sldId id="435" r:id="rId186"/>
    <p:sldId id="441" r:id="rId187"/>
    <p:sldId id="443" r:id="rId188"/>
    <p:sldId id="449" r:id="rId189"/>
    <p:sldId id="444" r:id="rId190"/>
    <p:sldId id="442" r:id="rId191"/>
    <p:sldId id="448" r:id="rId192"/>
    <p:sldId id="445" r:id="rId193"/>
    <p:sldId id="447" r:id="rId194"/>
    <p:sldId id="446" r:id="rId195"/>
    <p:sldId id="464" r:id="rId196"/>
  </p:sldIdLst>
  <p:sldSz cx="9144000" cy="6858000" type="screen4x3"/>
  <p:notesSz cx="6858000" cy="9144000"/>
  <p:defaultTextStyle>
    <a:defPPr>
      <a:defRPr lang="fa-IR"/>
    </a:defPPr>
    <a:lvl1pPr algn="r" rtl="1" fontAlgn="base">
      <a:spcBef>
        <a:spcPct val="0"/>
      </a:spcBef>
      <a:spcAft>
        <a:spcPct val="0"/>
      </a:spcAft>
      <a:defRPr kern="1200">
        <a:solidFill>
          <a:schemeClr val="tx1"/>
        </a:solidFill>
        <a:latin typeface="Franklin Gothic Book" pitchFamily="34" charset="0"/>
        <a:ea typeface="+mn-ea"/>
        <a:cs typeface="Arial" pitchFamily="34" charset="0"/>
      </a:defRPr>
    </a:lvl1pPr>
    <a:lvl2pPr marL="457200" algn="r" rtl="1" fontAlgn="base">
      <a:spcBef>
        <a:spcPct val="0"/>
      </a:spcBef>
      <a:spcAft>
        <a:spcPct val="0"/>
      </a:spcAft>
      <a:defRPr kern="1200">
        <a:solidFill>
          <a:schemeClr val="tx1"/>
        </a:solidFill>
        <a:latin typeface="Franklin Gothic Book" pitchFamily="34" charset="0"/>
        <a:ea typeface="+mn-ea"/>
        <a:cs typeface="Arial" pitchFamily="34" charset="0"/>
      </a:defRPr>
    </a:lvl2pPr>
    <a:lvl3pPr marL="914400" algn="r" rtl="1" fontAlgn="base">
      <a:spcBef>
        <a:spcPct val="0"/>
      </a:spcBef>
      <a:spcAft>
        <a:spcPct val="0"/>
      </a:spcAft>
      <a:defRPr kern="1200">
        <a:solidFill>
          <a:schemeClr val="tx1"/>
        </a:solidFill>
        <a:latin typeface="Franklin Gothic Book" pitchFamily="34" charset="0"/>
        <a:ea typeface="+mn-ea"/>
        <a:cs typeface="Arial" pitchFamily="34" charset="0"/>
      </a:defRPr>
    </a:lvl3pPr>
    <a:lvl4pPr marL="1371600" algn="r" rtl="1" fontAlgn="base">
      <a:spcBef>
        <a:spcPct val="0"/>
      </a:spcBef>
      <a:spcAft>
        <a:spcPct val="0"/>
      </a:spcAft>
      <a:defRPr kern="1200">
        <a:solidFill>
          <a:schemeClr val="tx1"/>
        </a:solidFill>
        <a:latin typeface="Franklin Gothic Book" pitchFamily="34" charset="0"/>
        <a:ea typeface="+mn-ea"/>
        <a:cs typeface="Arial" pitchFamily="34" charset="0"/>
      </a:defRPr>
    </a:lvl4pPr>
    <a:lvl5pPr marL="1828800" algn="r" rtl="1" fontAlgn="base">
      <a:spcBef>
        <a:spcPct val="0"/>
      </a:spcBef>
      <a:spcAft>
        <a:spcPct val="0"/>
      </a:spcAft>
      <a:defRPr kern="1200">
        <a:solidFill>
          <a:schemeClr val="tx1"/>
        </a:solidFill>
        <a:latin typeface="Franklin Gothic Book" pitchFamily="34" charset="0"/>
        <a:ea typeface="+mn-ea"/>
        <a:cs typeface="Arial" pitchFamily="34" charset="0"/>
      </a:defRPr>
    </a:lvl5pPr>
    <a:lvl6pPr marL="2286000" algn="r" defTabSz="914400" rtl="1" eaLnBrk="1" latinLnBrk="0" hangingPunct="1">
      <a:defRPr kern="1200">
        <a:solidFill>
          <a:schemeClr val="tx1"/>
        </a:solidFill>
        <a:latin typeface="Franklin Gothic Book" pitchFamily="34" charset="0"/>
        <a:ea typeface="+mn-ea"/>
        <a:cs typeface="Arial" pitchFamily="34" charset="0"/>
      </a:defRPr>
    </a:lvl6pPr>
    <a:lvl7pPr marL="2743200" algn="r" defTabSz="914400" rtl="1" eaLnBrk="1" latinLnBrk="0" hangingPunct="1">
      <a:defRPr kern="1200">
        <a:solidFill>
          <a:schemeClr val="tx1"/>
        </a:solidFill>
        <a:latin typeface="Franklin Gothic Book" pitchFamily="34" charset="0"/>
        <a:ea typeface="+mn-ea"/>
        <a:cs typeface="Arial" pitchFamily="34" charset="0"/>
      </a:defRPr>
    </a:lvl7pPr>
    <a:lvl8pPr marL="3200400" algn="r" defTabSz="914400" rtl="1" eaLnBrk="1" latinLnBrk="0" hangingPunct="1">
      <a:defRPr kern="1200">
        <a:solidFill>
          <a:schemeClr val="tx1"/>
        </a:solidFill>
        <a:latin typeface="Franklin Gothic Book" pitchFamily="34" charset="0"/>
        <a:ea typeface="+mn-ea"/>
        <a:cs typeface="Arial" pitchFamily="34" charset="0"/>
      </a:defRPr>
    </a:lvl8pPr>
    <a:lvl9pPr marL="3657600" algn="r" defTabSz="914400" rtl="1" eaLnBrk="1" latinLnBrk="0" hangingPunct="1">
      <a:defRPr kern="1200">
        <a:solidFill>
          <a:schemeClr val="tx1"/>
        </a:solidFill>
        <a:latin typeface="Franklin Gothic Book"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636" y="-9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196" Type="http://schemas.openxmlformats.org/officeDocument/2006/relationships/slide" Target="slides/slide195.xml"/><Relationship Id="rId200" Type="http://schemas.openxmlformats.org/officeDocument/2006/relationships/theme" Target="theme/theme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165" Type="http://schemas.openxmlformats.org/officeDocument/2006/relationships/slide" Target="slides/slide164.xml"/><Relationship Id="rId181" Type="http://schemas.openxmlformats.org/officeDocument/2006/relationships/slide" Target="slides/slide180.xml"/><Relationship Id="rId186" Type="http://schemas.openxmlformats.org/officeDocument/2006/relationships/slide" Target="slides/slide185.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71" Type="http://schemas.openxmlformats.org/officeDocument/2006/relationships/slide" Target="slides/slide170.xml"/><Relationship Id="rId176" Type="http://schemas.openxmlformats.org/officeDocument/2006/relationships/slide" Target="slides/slide175.xml"/><Relationship Id="rId192" Type="http://schemas.openxmlformats.org/officeDocument/2006/relationships/slide" Target="slides/slide191.xml"/><Relationship Id="rId197" Type="http://schemas.openxmlformats.org/officeDocument/2006/relationships/notesMaster" Target="notesMasters/notesMaster1.xml"/><Relationship Id="rId201" Type="http://schemas.openxmlformats.org/officeDocument/2006/relationships/tableStyles" Target="tableStyles.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82" Type="http://schemas.openxmlformats.org/officeDocument/2006/relationships/slide" Target="slides/slide181.xml"/><Relationship Id="rId187" Type="http://schemas.openxmlformats.org/officeDocument/2006/relationships/slide" Target="slides/slide186.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presProps" Target="presProps.xml"/><Relationship Id="rId172" Type="http://schemas.openxmlformats.org/officeDocument/2006/relationships/slide" Target="slides/slide171.xml"/><Relationship Id="rId193" Type="http://schemas.openxmlformats.org/officeDocument/2006/relationships/slide" Target="slides/slide192.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190" Type="http://schemas.openxmlformats.org/officeDocument/2006/relationships/slide" Target="slides/slide189.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5">
  <dgm:title val=""/>
  <dgm:desc val=""/>
  <dgm:catLst>
    <dgm:cat type="accent6" pri="11500"/>
  </dgm:catLst>
  <dgm:styleLbl name="node0">
    <dgm:fillClrLst meth="cycle">
      <a:schemeClr val="accent6">
        <a:alpha val="80000"/>
      </a:schemeClr>
    </dgm:fillClrLst>
    <dgm:linClrLst meth="repeat">
      <a:schemeClr val="lt1"/>
    </dgm:linClrLst>
    <dgm:effectClrLst/>
    <dgm:txLinClrLst/>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5_5">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6_5">
  <dgm:title val=""/>
  <dgm:desc val=""/>
  <dgm:catLst>
    <dgm:cat type="accent6" pri="11500"/>
  </dgm:catLst>
  <dgm:styleLbl name="node0">
    <dgm:fillClrLst meth="cycle">
      <a:schemeClr val="accent6">
        <a:alpha val="80000"/>
      </a:schemeClr>
    </dgm:fillClrLst>
    <dgm:linClrLst meth="repeat">
      <a:schemeClr val="lt1"/>
    </dgm:linClrLst>
    <dgm:effectClrLst/>
    <dgm:txLinClrLst/>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B9ADA82-BA63-4DCD-BA50-A7B68E5116AD}" type="doc">
      <dgm:prSet loTypeId="urn:microsoft.com/office/officeart/2009/layout/CircleArrowProcess" loCatId="cycle" qsTypeId="urn:microsoft.com/office/officeart/2005/8/quickstyle/simple1" qsCatId="simple" csTypeId="urn:microsoft.com/office/officeart/2005/8/colors/colorful4" csCatId="colorful" phldr="1"/>
      <dgm:spPr/>
      <dgm:t>
        <a:bodyPr/>
        <a:lstStyle/>
        <a:p>
          <a:endParaRPr lang="en-US"/>
        </a:p>
      </dgm:t>
    </dgm:pt>
    <dgm:pt modelId="{71DDABBE-B309-4676-982F-4ED850759593}">
      <dgm:prSet phldrT="[Text]" custT="1"/>
      <dgm:spPr/>
      <dgm:t>
        <a:bodyPr/>
        <a:lstStyle/>
        <a:p>
          <a:r>
            <a:rPr lang="fa-IR" sz="1800" dirty="0" smtClean="0">
              <a:cs typeface="B Titr" pitchFamily="2" charset="-78"/>
            </a:rPr>
            <a:t>حسابداری  </a:t>
          </a:r>
        </a:p>
        <a:p>
          <a:r>
            <a:rPr lang="fa-IR" sz="1800" dirty="0" smtClean="0">
              <a:cs typeface="B Titr" pitchFamily="2" charset="-78"/>
            </a:rPr>
            <a:t>بهای تمام شده </a:t>
          </a:r>
        </a:p>
        <a:p>
          <a:endParaRPr lang="en-US" sz="1800" dirty="0">
            <a:cs typeface="B Titr" pitchFamily="2" charset="-78"/>
          </a:endParaRPr>
        </a:p>
      </dgm:t>
    </dgm:pt>
    <dgm:pt modelId="{F6845758-D583-447C-B620-97A394277FD3}" type="parTrans" cxnId="{BE8D9804-24E3-4ADF-BE9D-9E7F25F04EFB}">
      <dgm:prSet/>
      <dgm:spPr/>
      <dgm:t>
        <a:bodyPr/>
        <a:lstStyle/>
        <a:p>
          <a:endParaRPr lang="en-US"/>
        </a:p>
      </dgm:t>
    </dgm:pt>
    <dgm:pt modelId="{089AE229-F920-496C-A1A7-15326D7AB5F7}" type="sibTrans" cxnId="{BE8D9804-24E3-4ADF-BE9D-9E7F25F04EFB}">
      <dgm:prSet/>
      <dgm:spPr/>
      <dgm:t>
        <a:bodyPr/>
        <a:lstStyle/>
        <a:p>
          <a:endParaRPr lang="en-US"/>
        </a:p>
      </dgm:t>
    </dgm:pt>
    <dgm:pt modelId="{9E5181A9-EAA1-4A09-B809-4C9074D5ADD6}">
      <dgm:prSet phldrT="[Text]" custT="1"/>
      <dgm:spPr/>
      <dgm:t>
        <a:bodyPr/>
        <a:lstStyle/>
        <a:p>
          <a:r>
            <a:rPr lang="fa-IR" sz="1800" dirty="0" smtClean="0">
              <a:cs typeface="B Titr" pitchFamily="2" charset="-78"/>
            </a:rPr>
            <a:t>بودجه ریزی مبتنی بر عملکرد</a:t>
          </a:r>
          <a:endParaRPr lang="en-US" sz="1800" dirty="0">
            <a:cs typeface="B Titr" pitchFamily="2" charset="-78"/>
          </a:endParaRPr>
        </a:p>
      </dgm:t>
    </dgm:pt>
    <dgm:pt modelId="{BA904CC0-5973-47EB-9B26-411082ADBB1B}" type="parTrans" cxnId="{C2D7CB47-4942-4675-87E4-7E3B81A7ECE6}">
      <dgm:prSet/>
      <dgm:spPr/>
      <dgm:t>
        <a:bodyPr/>
        <a:lstStyle/>
        <a:p>
          <a:endParaRPr lang="en-US"/>
        </a:p>
      </dgm:t>
    </dgm:pt>
    <dgm:pt modelId="{B14319BB-F7FA-4791-837D-A5D7D0327640}" type="sibTrans" cxnId="{C2D7CB47-4942-4675-87E4-7E3B81A7ECE6}">
      <dgm:prSet/>
      <dgm:spPr/>
      <dgm:t>
        <a:bodyPr/>
        <a:lstStyle/>
        <a:p>
          <a:endParaRPr lang="en-US"/>
        </a:p>
      </dgm:t>
    </dgm:pt>
    <dgm:pt modelId="{2F8238D3-3F41-4783-821F-6EAB79A6E340}">
      <dgm:prSet phldrT="[Text]" custT="1"/>
      <dgm:spPr/>
      <dgm:t>
        <a:bodyPr/>
        <a:lstStyle/>
        <a:p>
          <a:r>
            <a:rPr lang="fa-IR" sz="1800" dirty="0" smtClean="0">
              <a:cs typeface="B Titr" pitchFamily="2" charset="-78"/>
            </a:rPr>
            <a:t>حسابداری بر مبنای تعهدی</a:t>
          </a:r>
        </a:p>
        <a:p>
          <a:endParaRPr lang="en-US" sz="1800" dirty="0">
            <a:cs typeface="B Titr" pitchFamily="2" charset="-78"/>
          </a:endParaRPr>
        </a:p>
      </dgm:t>
    </dgm:pt>
    <dgm:pt modelId="{C3FEB174-9374-4DB7-98C2-6E7B183771FE}" type="sibTrans" cxnId="{E387C8AB-8494-4B06-8E2C-CFBEA249654C}">
      <dgm:prSet/>
      <dgm:spPr/>
      <dgm:t>
        <a:bodyPr/>
        <a:lstStyle/>
        <a:p>
          <a:endParaRPr lang="en-US"/>
        </a:p>
      </dgm:t>
    </dgm:pt>
    <dgm:pt modelId="{2894E2DC-5112-4BF0-8BBB-6CAE6F26525E}" type="parTrans" cxnId="{E387C8AB-8494-4B06-8E2C-CFBEA249654C}">
      <dgm:prSet/>
      <dgm:spPr/>
      <dgm:t>
        <a:bodyPr/>
        <a:lstStyle/>
        <a:p>
          <a:endParaRPr lang="en-US"/>
        </a:p>
      </dgm:t>
    </dgm:pt>
    <dgm:pt modelId="{0AB66874-0D07-4E8E-AAA6-508672FA0D21}" type="pres">
      <dgm:prSet presAssocID="{EB9ADA82-BA63-4DCD-BA50-A7B68E5116AD}" presName="Name0" presStyleCnt="0">
        <dgm:presLayoutVars>
          <dgm:chMax val="7"/>
          <dgm:chPref val="7"/>
          <dgm:dir/>
          <dgm:animLvl val="lvl"/>
        </dgm:presLayoutVars>
      </dgm:prSet>
      <dgm:spPr/>
      <dgm:t>
        <a:bodyPr/>
        <a:lstStyle/>
        <a:p>
          <a:endParaRPr lang="en-US"/>
        </a:p>
      </dgm:t>
    </dgm:pt>
    <dgm:pt modelId="{1CA809BB-ED1E-488A-A403-1CB843B2E7EF}" type="pres">
      <dgm:prSet presAssocID="{71DDABBE-B309-4676-982F-4ED850759593}" presName="Accent1" presStyleCnt="0"/>
      <dgm:spPr/>
    </dgm:pt>
    <dgm:pt modelId="{1688CBEB-6177-4169-93F4-DD3EF1A7C954}" type="pres">
      <dgm:prSet presAssocID="{71DDABBE-B309-4676-982F-4ED850759593}" presName="Accent" presStyleLbl="node1" presStyleIdx="0" presStyleCnt="3" custLinFactNeighborX="2462"/>
      <dgm:spPr>
        <a:solidFill>
          <a:srgbClr val="00B050"/>
        </a:solidFill>
      </dgm:spPr>
      <dgm:t>
        <a:bodyPr/>
        <a:lstStyle/>
        <a:p>
          <a:pPr rtl="1"/>
          <a:endParaRPr lang="fa-IR"/>
        </a:p>
      </dgm:t>
    </dgm:pt>
    <dgm:pt modelId="{E6A54A3D-546F-4343-8F22-12A3E589D5DC}" type="pres">
      <dgm:prSet presAssocID="{71DDABBE-B309-4676-982F-4ED850759593}" presName="Parent1" presStyleLbl="revTx" presStyleIdx="0" presStyleCnt="3" custLinFactNeighborX="5064" custLinFactNeighborY="-4236">
        <dgm:presLayoutVars>
          <dgm:chMax val="1"/>
          <dgm:chPref val="1"/>
          <dgm:bulletEnabled val="1"/>
        </dgm:presLayoutVars>
      </dgm:prSet>
      <dgm:spPr/>
      <dgm:t>
        <a:bodyPr/>
        <a:lstStyle/>
        <a:p>
          <a:endParaRPr lang="en-US"/>
        </a:p>
      </dgm:t>
    </dgm:pt>
    <dgm:pt modelId="{E6407CC9-4BED-4AF0-A1EF-D1251982C390}" type="pres">
      <dgm:prSet presAssocID="{2F8238D3-3F41-4783-821F-6EAB79A6E340}" presName="Accent2" presStyleCnt="0"/>
      <dgm:spPr/>
    </dgm:pt>
    <dgm:pt modelId="{D1EE2BA2-87A9-4473-93BE-7E5013FA1145}" type="pres">
      <dgm:prSet presAssocID="{2F8238D3-3F41-4783-821F-6EAB79A6E340}" presName="Accent" presStyleLbl="node1" presStyleIdx="1" presStyleCnt="3"/>
      <dgm:spPr>
        <a:solidFill>
          <a:srgbClr val="7030A0"/>
        </a:solidFill>
      </dgm:spPr>
      <dgm:t>
        <a:bodyPr/>
        <a:lstStyle/>
        <a:p>
          <a:pPr rtl="1"/>
          <a:endParaRPr lang="fa-IR"/>
        </a:p>
      </dgm:t>
    </dgm:pt>
    <dgm:pt modelId="{6E6FDEE6-5A7D-44E8-A8A3-4B39C2FF87F2}" type="pres">
      <dgm:prSet presAssocID="{2F8238D3-3F41-4783-821F-6EAB79A6E340}" presName="Parent2" presStyleLbl="revTx" presStyleIdx="1" presStyleCnt="3">
        <dgm:presLayoutVars>
          <dgm:chMax val="1"/>
          <dgm:chPref val="1"/>
          <dgm:bulletEnabled val="1"/>
        </dgm:presLayoutVars>
      </dgm:prSet>
      <dgm:spPr/>
      <dgm:t>
        <a:bodyPr/>
        <a:lstStyle/>
        <a:p>
          <a:endParaRPr lang="en-US"/>
        </a:p>
      </dgm:t>
    </dgm:pt>
    <dgm:pt modelId="{EBEAD1F9-6551-4351-8DBE-B18902627415}" type="pres">
      <dgm:prSet presAssocID="{9E5181A9-EAA1-4A09-B809-4C9074D5ADD6}" presName="Accent3" presStyleCnt="0"/>
      <dgm:spPr/>
    </dgm:pt>
    <dgm:pt modelId="{63B5F74F-B20E-4B36-AA75-0C8CC2621A6C}" type="pres">
      <dgm:prSet presAssocID="{9E5181A9-EAA1-4A09-B809-4C9074D5ADD6}" presName="Accent" presStyleLbl="node1" presStyleIdx="2" presStyleCnt="3"/>
      <dgm:spPr>
        <a:solidFill>
          <a:srgbClr val="65D7FF"/>
        </a:solidFill>
      </dgm:spPr>
      <dgm:t>
        <a:bodyPr/>
        <a:lstStyle/>
        <a:p>
          <a:pPr rtl="1"/>
          <a:endParaRPr lang="fa-IR"/>
        </a:p>
      </dgm:t>
    </dgm:pt>
    <dgm:pt modelId="{F94AC39C-04A1-46E5-95D1-C79759F5294E}" type="pres">
      <dgm:prSet presAssocID="{9E5181A9-EAA1-4A09-B809-4C9074D5ADD6}" presName="Parent3" presStyleLbl="revTx" presStyleIdx="2" presStyleCnt="3">
        <dgm:presLayoutVars>
          <dgm:chMax val="1"/>
          <dgm:chPref val="1"/>
          <dgm:bulletEnabled val="1"/>
        </dgm:presLayoutVars>
      </dgm:prSet>
      <dgm:spPr/>
      <dgm:t>
        <a:bodyPr/>
        <a:lstStyle/>
        <a:p>
          <a:endParaRPr lang="en-US"/>
        </a:p>
      </dgm:t>
    </dgm:pt>
  </dgm:ptLst>
  <dgm:cxnLst>
    <dgm:cxn modelId="{27749F03-05F3-4E89-A3DF-926E2626AD94}" type="presOf" srcId="{EB9ADA82-BA63-4DCD-BA50-A7B68E5116AD}" destId="{0AB66874-0D07-4E8E-AAA6-508672FA0D21}" srcOrd="0" destOrd="0" presId="urn:microsoft.com/office/officeart/2009/layout/CircleArrowProcess"/>
    <dgm:cxn modelId="{8A315E53-F476-4788-A706-06C59AFD7090}" type="presOf" srcId="{9E5181A9-EAA1-4A09-B809-4C9074D5ADD6}" destId="{F94AC39C-04A1-46E5-95D1-C79759F5294E}" srcOrd="0" destOrd="0" presId="urn:microsoft.com/office/officeart/2009/layout/CircleArrowProcess"/>
    <dgm:cxn modelId="{BE8D9804-24E3-4ADF-BE9D-9E7F25F04EFB}" srcId="{EB9ADA82-BA63-4DCD-BA50-A7B68E5116AD}" destId="{71DDABBE-B309-4676-982F-4ED850759593}" srcOrd="0" destOrd="0" parTransId="{F6845758-D583-447C-B620-97A394277FD3}" sibTransId="{089AE229-F920-496C-A1A7-15326D7AB5F7}"/>
    <dgm:cxn modelId="{C2D7CB47-4942-4675-87E4-7E3B81A7ECE6}" srcId="{EB9ADA82-BA63-4DCD-BA50-A7B68E5116AD}" destId="{9E5181A9-EAA1-4A09-B809-4C9074D5ADD6}" srcOrd="2" destOrd="0" parTransId="{BA904CC0-5973-47EB-9B26-411082ADBB1B}" sibTransId="{B14319BB-F7FA-4791-837D-A5D7D0327640}"/>
    <dgm:cxn modelId="{FAA6A416-4DC5-41C5-A575-7D32291FCD23}" type="presOf" srcId="{2F8238D3-3F41-4783-821F-6EAB79A6E340}" destId="{6E6FDEE6-5A7D-44E8-A8A3-4B39C2FF87F2}" srcOrd="0" destOrd="0" presId="urn:microsoft.com/office/officeart/2009/layout/CircleArrowProcess"/>
    <dgm:cxn modelId="{E387C8AB-8494-4B06-8E2C-CFBEA249654C}" srcId="{EB9ADA82-BA63-4DCD-BA50-A7B68E5116AD}" destId="{2F8238D3-3F41-4783-821F-6EAB79A6E340}" srcOrd="1" destOrd="0" parTransId="{2894E2DC-5112-4BF0-8BBB-6CAE6F26525E}" sibTransId="{C3FEB174-9374-4DB7-98C2-6E7B183771FE}"/>
    <dgm:cxn modelId="{79A3FB34-90B1-4AD6-A0BE-2E9CA0C63333}" type="presOf" srcId="{71DDABBE-B309-4676-982F-4ED850759593}" destId="{E6A54A3D-546F-4343-8F22-12A3E589D5DC}" srcOrd="0" destOrd="0" presId="urn:microsoft.com/office/officeart/2009/layout/CircleArrowProcess"/>
    <dgm:cxn modelId="{A5C1A59D-DCE7-4675-BB9D-B7057B04DDAE}" type="presParOf" srcId="{0AB66874-0D07-4E8E-AAA6-508672FA0D21}" destId="{1CA809BB-ED1E-488A-A403-1CB843B2E7EF}" srcOrd="0" destOrd="0" presId="urn:microsoft.com/office/officeart/2009/layout/CircleArrowProcess"/>
    <dgm:cxn modelId="{B64804C3-3965-416A-9E47-DC47B91F47C0}" type="presParOf" srcId="{1CA809BB-ED1E-488A-A403-1CB843B2E7EF}" destId="{1688CBEB-6177-4169-93F4-DD3EF1A7C954}" srcOrd="0" destOrd="0" presId="urn:microsoft.com/office/officeart/2009/layout/CircleArrowProcess"/>
    <dgm:cxn modelId="{C809357C-4BE9-4BFF-8E6D-1AA28FCFD708}" type="presParOf" srcId="{0AB66874-0D07-4E8E-AAA6-508672FA0D21}" destId="{E6A54A3D-546F-4343-8F22-12A3E589D5DC}" srcOrd="1" destOrd="0" presId="urn:microsoft.com/office/officeart/2009/layout/CircleArrowProcess"/>
    <dgm:cxn modelId="{3D0F89E4-5C22-44D4-93B8-5A854C8DF373}" type="presParOf" srcId="{0AB66874-0D07-4E8E-AAA6-508672FA0D21}" destId="{E6407CC9-4BED-4AF0-A1EF-D1251982C390}" srcOrd="2" destOrd="0" presId="urn:microsoft.com/office/officeart/2009/layout/CircleArrowProcess"/>
    <dgm:cxn modelId="{B869BDAB-6B2A-4A01-8D28-5096B010312F}" type="presParOf" srcId="{E6407CC9-4BED-4AF0-A1EF-D1251982C390}" destId="{D1EE2BA2-87A9-4473-93BE-7E5013FA1145}" srcOrd="0" destOrd="0" presId="urn:microsoft.com/office/officeart/2009/layout/CircleArrowProcess"/>
    <dgm:cxn modelId="{4C7D113D-FBE8-4600-9436-76BF891F22FF}" type="presParOf" srcId="{0AB66874-0D07-4E8E-AAA6-508672FA0D21}" destId="{6E6FDEE6-5A7D-44E8-A8A3-4B39C2FF87F2}" srcOrd="3" destOrd="0" presId="urn:microsoft.com/office/officeart/2009/layout/CircleArrowProcess"/>
    <dgm:cxn modelId="{3439AE39-A3E0-4E8B-B6FC-C65A802698E4}" type="presParOf" srcId="{0AB66874-0D07-4E8E-AAA6-508672FA0D21}" destId="{EBEAD1F9-6551-4351-8DBE-B18902627415}" srcOrd="4" destOrd="0" presId="urn:microsoft.com/office/officeart/2009/layout/CircleArrowProcess"/>
    <dgm:cxn modelId="{D169E07D-0046-4F76-AD01-CF2E8096EB1D}" type="presParOf" srcId="{EBEAD1F9-6551-4351-8DBE-B18902627415}" destId="{63B5F74F-B20E-4B36-AA75-0C8CC2621A6C}" srcOrd="0" destOrd="0" presId="urn:microsoft.com/office/officeart/2009/layout/CircleArrowProcess"/>
    <dgm:cxn modelId="{CB8284E4-6BFA-47E5-96D5-BFD1B1A8B84F}" type="presParOf" srcId="{0AB66874-0D07-4E8E-AAA6-508672FA0D21}" destId="{F94AC39C-04A1-46E5-95D1-C79759F5294E}" srcOrd="5" destOrd="0" presId="urn:microsoft.com/office/officeart/2009/layout/CircleArrowProcess"/>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7D87C56-2AB9-4982-BB09-4E182D169C89}" type="doc">
      <dgm:prSet loTypeId="urn:microsoft.com/office/officeart/2005/8/layout/venn3" loCatId="relationship" qsTypeId="urn:microsoft.com/office/officeart/2005/8/quickstyle/simple5" qsCatId="simple" csTypeId="urn:microsoft.com/office/officeart/2005/8/colors/accent6_5" csCatId="accent6" phldr="1"/>
      <dgm:spPr/>
      <dgm:t>
        <a:bodyPr/>
        <a:lstStyle/>
        <a:p>
          <a:pPr rtl="1"/>
          <a:endParaRPr lang="fa-IR"/>
        </a:p>
      </dgm:t>
    </dgm:pt>
    <dgm:pt modelId="{F15C634B-0396-4FBD-A8DF-A0AF5BE2C76D}">
      <dgm:prSet phldrT="[Text]" custT="1"/>
      <dgm:spPr>
        <a:solidFill>
          <a:srgbClr val="92D050"/>
        </a:solidFill>
      </dgm:spPr>
      <dgm:t>
        <a:bodyPr/>
        <a:lstStyle/>
        <a:p>
          <a:pPr rtl="1"/>
          <a:r>
            <a:rPr lang="fa-IR" sz="3200" b="1" dirty="0" smtClean="0">
              <a:cs typeface="B Lotus" pitchFamily="2" charset="-78"/>
            </a:rPr>
            <a:t>مقامات اجرایی</a:t>
          </a:r>
          <a:endParaRPr lang="fa-IR" sz="3200" b="1" dirty="0">
            <a:cs typeface="B Lotus" pitchFamily="2" charset="-78"/>
          </a:endParaRPr>
        </a:p>
      </dgm:t>
    </dgm:pt>
    <dgm:pt modelId="{1D863710-1A7D-442A-A5AD-272EE1078074}" type="parTrans" cxnId="{831126E2-1365-4ADC-9399-064E5F0BF625}">
      <dgm:prSet/>
      <dgm:spPr/>
      <dgm:t>
        <a:bodyPr/>
        <a:lstStyle/>
        <a:p>
          <a:pPr rtl="1"/>
          <a:endParaRPr lang="fa-IR"/>
        </a:p>
      </dgm:t>
    </dgm:pt>
    <dgm:pt modelId="{D304EC28-6D7D-4ADA-938E-9A1CD496346C}" type="sibTrans" cxnId="{831126E2-1365-4ADC-9399-064E5F0BF625}">
      <dgm:prSet/>
      <dgm:spPr/>
      <dgm:t>
        <a:bodyPr/>
        <a:lstStyle/>
        <a:p>
          <a:pPr rtl="1"/>
          <a:endParaRPr lang="fa-IR"/>
        </a:p>
      </dgm:t>
    </dgm:pt>
    <dgm:pt modelId="{3D37A1AF-0184-466C-8BD0-383E12EE38B9}">
      <dgm:prSet phldrT="[Text]" custT="1"/>
      <dgm:spPr>
        <a:solidFill>
          <a:srgbClr val="00B0F0"/>
        </a:solidFill>
      </dgm:spPr>
      <dgm:t>
        <a:bodyPr/>
        <a:lstStyle/>
        <a:p>
          <a:pPr rtl="1"/>
          <a:r>
            <a:rPr lang="fa-IR" sz="3200" b="1" dirty="0" smtClean="0">
              <a:cs typeface="B Lotus" pitchFamily="2" charset="-78"/>
            </a:rPr>
            <a:t>مجلس شورای اسلامی</a:t>
          </a:r>
          <a:endParaRPr lang="fa-IR" sz="3200" b="1" dirty="0">
            <a:cs typeface="B Lotus" pitchFamily="2" charset="-78"/>
          </a:endParaRPr>
        </a:p>
      </dgm:t>
    </dgm:pt>
    <dgm:pt modelId="{2B296999-E37A-40DE-B2D8-6DF1A0551A5D}" type="parTrans" cxnId="{85920904-6847-4BDF-9907-44781A390B0C}">
      <dgm:prSet/>
      <dgm:spPr/>
      <dgm:t>
        <a:bodyPr/>
        <a:lstStyle/>
        <a:p>
          <a:pPr rtl="1"/>
          <a:endParaRPr lang="fa-IR"/>
        </a:p>
      </dgm:t>
    </dgm:pt>
    <dgm:pt modelId="{765EA3BB-0F1B-4742-98D3-5696542B5C33}" type="sibTrans" cxnId="{85920904-6847-4BDF-9907-44781A390B0C}">
      <dgm:prSet/>
      <dgm:spPr/>
      <dgm:t>
        <a:bodyPr/>
        <a:lstStyle/>
        <a:p>
          <a:pPr rtl="1"/>
          <a:endParaRPr lang="fa-IR"/>
        </a:p>
      </dgm:t>
    </dgm:pt>
    <dgm:pt modelId="{574D6EEB-D12D-4370-8112-91B201624AB0}">
      <dgm:prSet phldrT="[Text]" custT="1"/>
      <dgm:spPr>
        <a:solidFill>
          <a:srgbClr val="FF0000"/>
        </a:solidFill>
      </dgm:spPr>
      <dgm:t>
        <a:bodyPr/>
        <a:lstStyle/>
        <a:p>
          <a:pPr rtl="1"/>
          <a:r>
            <a:rPr lang="fa-IR" sz="3200" b="1" dirty="0" smtClean="0">
              <a:cs typeface="B Lotus" pitchFamily="2" charset="-78"/>
            </a:rPr>
            <a:t>شوراها</a:t>
          </a:r>
          <a:endParaRPr lang="fa-IR" sz="3200" b="1" dirty="0">
            <a:cs typeface="B Lotus" pitchFamily="2" charset="-78"/>
          </a:endParaRPr>
        </a:p>
      </dgm:t>
    </dgm:pt>
    <dgm:pt modelId="{CF25CF0C-0CA7-4033-9842-333450675FFF}" type="parTrans" cxnId="{B864A6BF-4FD9-4491-91ED-59EF49833D39}">
      <dgm:prSet/>
      <dgm:spPr/>
      <dgm:t>
        <a:bodyPr/>
        <a:lstStyle/>
        <a:p>
          <a:pPr rtl="1"/>
          <a:endParaRPr lang="fa-IR"/>
        </a:p>
      </dgm:t>
    </dgm:pt>
    <dgm:pt modelId="{68AD2930-0C43-4707-A608-C75887E97C18}" type="sibTrans" cxnId="{B864A6BF-4FD9-4491-91ED-59EF49833D39}">
      <dgm:prSet/>
      <dgm:spPr/>
      <dgm:t>
        <a:bodyPr/>
        <a:lstStyle/>
        <a:p>
          <a:pPr rtl="1"/>
          <a:endParaRPr lang="fa-IR"/>
        </a:p>
      </dgm:t>
    </dgm:pt>
    <dgm:pt modelId="{4FC21C34-8612-4124-8DF1-D66163571BE2}">
      <dgm:prSet phldrT="[Text]" custT="1"/>
      <dgm:spPr>
        <a:solidFill>
          <a:schemeClr val="accent5">
            <a:lumMod val="75000"/>
          </a:schemeClr>
        </a:solidFill>
      </dgm:spPr>
      <dgm:t>
        <a:bodyPr/>
        <a:lstStyle/>
        <a:p>
          <a:pPr rtl="1"/>
          <a:r>
            <a:rPr lang="fa-IR" sz="3200" b="1" dirty="0" smtClean="0">
              <a:cs typeface="B Lotus" pitchFamily="2" charset="-78"/>
            </a:rPr>
            <a:t>شهروندان</a:t>
          </a:r>
          <a:endParaRPr lang="fa-IR" sz="3200" b="1" dirty="0">
            <a:cs typeface="B Lotus" pitchFamily="2" charset="-78"/>
          </a:endParaRPr>
        </a:p>
      </dgm:t>
    </dgm:pt>
    <dgm:pt modelId="{E8E37530-C1C4-454C-B747-420FC10576F2}" type="parTrans" cxnId="{2C2FFB58-D623-467A-9BCE-CE21DBEA04AC}">
      <dgm:prSet/>
      <dgm:spPr/>
      <dgm:t>
        <a:bodyPr/>
        <a:lstStyle/>
        <a:p>
          <a:pPr rtl="1"/>
          <a:endParaRPr lang="fa-IR"/>
        </a:p>
      </dgm:t>
    </dgm:pt>
    <dgm:pt modelId="{FAB80429-A43D-4C86-808F-0E0BB96D0BC5}" type="sibTrans" cxnId="{2C2FFB58-D623-467A-9BCE-CE21DBEA04AC}">
      <dgm:prSet/>
      <dgm:spPr/>
      <dgm:t>
        <a:bodyPr/>
        <a:lstStyle/>
        <a:p>
          <a:pPr rtl="1"/>
          <a:endParaRPr lang="fa-IR"/>
        </a:p>
      </dgm:t>
    </dgm:pt>
    <dgm:pt modelId="{9A909220-6463-43B1-BC5F-A406AD4BC889}">
      <dgm:prSet custT="1"/>
      <dgm:spPr>
        <a:solidFill>
          <a:srgbClr val="FFFF00"/>
        </a:solidFill>
      </dgm:spPr>
      <dgm:t>
        <a:bodyPr/>
        <a:lstStyle/>
        <a:p>
          <a:pPr rtl="1"/>
          <a:r>
            <a:rPr lang="fa-IR" sz="3200" b="1" dirty="0" smtClean="0">
              <a:cs typeface="B Lotus" pitchFamily="2" charset="-78"/>
            </a:rPr>
            <a:t>رهبر</a:t>
          </a:r>
        </a:p>
      </dgm:t>
    </dgm:pt>
    <dgm:pt modelId="{20BADD2A-F7B3-4FD1-A336-505B62E40BAB}" type="parTrans" cxnId="{C1C6F533-1892-4145-9BF1-8BEC18BC14D8}">
      <dgm:prSet/>
      <dgm:spPr/>
      <dgm:t>
        <a:bodyPr/>
        <a:lstStyle/>
        <a:p>
          <a:pPr rtl="1"/>
          <a:endParaRPr lang="fa-IR"/>
        </a:p>
      </dgm:t>
    </dgm:pt>
    <dgm:pt modelId="{3EEFC0C7-792D-42FA-87D9-3C0661E0183E}" type="sibTrans" cxnId="{C1C6F533-1892-4145-9BF1-8BEC18BC14D8}">
      <dgm:prSet/>
      <dgm:spPr/>
      <dgm:t>
        <a:bodyPr/>
        <a:lstStyle/>
        <a:p>
          <a:pPr rtl="1"/>
          <a:endParaRPr lang="fa-IR"/>
        </a:p>
      </dgm:t>
    </dgm:pt>
    <dgm:pt modelId="{8120FD1A-ABF7-4C2D-8529-1A084C6380F1}" type="pres">
      <dgm:prSet presAssocID="{37D87C56-2AB9-4982-BB09-4E182D169C89}" presName="Name0" presStyleCnt="0">
        <dgm:presLayoutVars>
          <dgm:dir/>
          <dgm:resizeHandles val="exact"/>
        </dgm:presLayoutVars>
      </dgm:prSet>
      <dgm:spPr/>
      <dgm:t>
        <a:bodyPr/>
        <a:lstStyle/>
        <a:p>
          <a:pPr rtl="1"/>
          <a:endParaRPr lang="fa-IR"/>
        </a:p>
      </dgm:t>
    </dgm:pt>
    <dgm:pt modelId="{667EF54E-3F36-4F73-BCCA-09FC5D106542}" type="pres">
      <dgm:prSet presAssocID="{F15C634B-0396-4FBD-A8DF-A0AF5BE2C76D}" presName="Name5" presStyleLbl="vennNode1" presStyleIdx="0" presStyleCnt="5">
        <dgm:presLayoutVars>
          <dgm:bulletEnabled val="1"/>
        </dgm:presLayoutVars>
      </dgm:prSet>
      <dgm:spPr/>
      <dgm:t>
        <a:bodyPr/>
        <a:lstStyle/>
        <a:p>
          <a:pPr rtl="1"/>
          <a:endParaRPr lang="fa-IR"/>
        </a:p>
      </dgm:t>
    </dgm:pt>
    <dgm:pt modelId="{61FAF4A6-DF2E-4585-8FA6-11D06A9131C4}" type="pres">
      <dgm:prSet presAssocID="{D304EC28-6D7D-4ADA-938E-9A1CD496346C}" presName="space" presStyleCnt="0"/>
      <dgm:spPr/>
    </dgm:pt>
    <dgm:pt modelId="{559D6C2F-6C3A-4055-A172-F389D8D63920}" type="pres">
      <dgm:prSet presAssocID="{9A909220-6463-43B1-BC5F-A406AD4BC889}" presName="Name5" presStyleLbl="vennNode1" presStyleIdx="1" presStyleCnt="5" custLinFactNeighborX="-14313" custLinFactNeighborY="616">
        <dgm:presLayoutVars>
          <dgm:bulletEnabled val="1"/>
        </dgm:presLayoutVars>
      </dgm:prSet>
      <dgm:spPr/>
      <dgm:t>
        <a:bodyPr/>
        <a:lstStyle/>
        <a:p>
          <a:pPr rtl="1"/>
          <a:endParaRPr lang="fa-IR"/>
        </a:p>
      </dgm:t>
    </dgm:pt>
    <dgm:pt modelId="{F87C1BAB-DC83-4539-802E-A75F6CA1205E}" type="pres">
      <dgm:prSet presAssocID="{3EEFC0C7-792D-42FA-87D9-3C0661E0183E}" presName="space" presStyleCnt="0"/>
      <dgm:spPr/>
    </dgm:pt>
    <dgm:pt modelId="{5C310249-1F15-43A6-9CAF-A6D24EC1049A}" type="pres">
      <dgm:prSet presAssocID="{3D37A1AF-0184-466C-8BD0-383E12EE38B9}" presName="Name5" presStyleLbl="vennNode1" presStyleIdx="2" presStyleCnt="5" custLinFactNeighborX="-65358" custLinFactNeighborY="616">
        <dgm:presLayoutVars>
          <dgm:bulletEnabled val="1"/>
        </dgm:presLayoutVars>
      </dgm:prSet>
      <dgm:spPr/>
      <dgm:t>
        <a:bodyPr/>
        <a:lstStyle/>
        <a:p>
          <a:pPr rtl="1"/>
          <a:endParaRPr lang="fa-IR"/>
        </a:p>
      </dgm:t>
    </dgm:pt>
    <dgm:pt modelId="{9D168097-0082-49B0-B756-BE997A90CD24}" type="pres">
      <dgm:prSet presAssocID="{765EA3BB-0F1B-4742-98D3-5696542B5C33}" presName="space" presStyleCnt="0"/>
      <dgm:spPr/>
    </dgm:pt>
    <dgm:pt modelId="{A2C04661-AB56-4BC7-90F2-316963E72296}" type="pres">
      <dgm:prSet presAssocID="{574D6EEB-D12D-4370-8112-91B201624AB0}" presName="Name5" presStyleLbl="vennNode1" presStyleIdx="3" presStyleCnt="5">
        <dgm:presLayoutVars>
          <dgm:bulletEnabled val="1"/>
        </dgm:presLayoutVars>
      </dgm:prSet>
      <dgm:spPr/>
      <dgm:t>
        <a:bodyPr/>
        <a:lstStyle/>
        <a:p>
          <a:pPr rtl="1"/>
          <a:endParaRPr lang="fa-IR"/>
        </a:p>
      </dgm:t>
    </dgm:pt>
    <dgm:pt modelId="{BCE6F4B8-1BB3-4F70-96AE-AC7D259100FF}" type="pres">
      <dgm:prSet presAssocID="{68AD2930-0C43-4707-A608-C75887E97C18}" presName="space" presStyleCnt="0"/>
      <dgm:spPr/>
    </dgm:pt>
    <dgm:pt modelId="{A8A75957-AC9F-4320-AC8E-D68CCD18DD38}" type="pres">
      <dgm:prSet presAssocID="{4FC21C34-8612-4124-8DF1-D66163571BE2}" presName="Name5" presStyleLbl="vennNode1" presStyleIdx="4" presStyleCnt="5" custScaleX="113439" custScaleY="106113">
        <dgm:presLayoutVars>
          <dgm:bulletEnabled val="1"/>
        </dgm:presLayoutVars>
      </dgm:prSet>
      <dgm:spPr/>
      <dgm:t>
        <a:bodyPr/>
        <a:lstStyle/>
        <a:p>
          <a:pPr rtl="1"/>
          <a:endParaRPr lang="fa-IR"/>
        </a:p>
      </dgm:t>
    </dgm:pt>
  </dgm:ptLst>
  <dgm:cxnLst>
    <dgm:cxn modelId="{CF7F08BF-65AC-43C0-A0B3-FA5760C508CE}" type="presOf" srcId="{F15C634B-0396-4FBD-A8DF-A0AF5BE2C76D}" destId="{667EF54E-3F36-4F73-BCCA-09FC5D106542}" srcOrd="0" destOrd="0" presId="urn:microsoft.com/office/officeart/2005/8/layout/venn3"/>
    <dgm:cxn modelId="{B864A6BF-4FD9-4491-91ED-59EF49833D39}" srcId="{37D87C56-2AB9-4982-BB09-4E182D169C89}" destId="{574D6EEB-D12D-4370-8112-91B201624AB0}" srcOrd="3" destOrd="0" parTransId="{CF25CF0C-0CA7-4033-9842-333450675FFF}" sibTransId="{68AD2930-0C43-4707-A608-C75887E97C18}"/>
    <dgm:cxn modelId="{8424BAE3-A168-4E14-9608-58EAB731AE99}" type="presOf" srcId="{37D87C56-2AB9-4982-BB09-4E182D169C89}" destId="{8120FD1A-ABF7-4C2D-8529-1A084C6380F1}" srcOrd="0" destOrd="0" presId="urn:microsoft.com/office/officeart/2005/8/layout/venn3"/>
    <dgm:cxn modelId="{52BE512F-7E78-4225-94FF-F437B35C53CC}" type="presOf" srcId="{3D37A1AF-0184-466C-8BD0-383E12EE38B9}" destId="{5C310249-1F15-43A6-9CAF-A6D24EC1049A}" srcOrd="0" destOrd="0" presId="urn:microsoft.com/office/officeart/2005/8/layout/venn3"/>
    <dgm:cxn modelId="{831126E2-1365-4ADC-9399-064E5F0BF625}" srcId="{37D87C56-2AB9-4982-BB09-4E182D169C89}" destId="{F15C634B-0396-4FBD-A8DF-A0AF5BE2C76D}" srcOrd="0" destOrd="0" parTransId="{1D863710-1A7D-442A-A5AD-272EE1078074}" sibTransId="{D304EC28-6D7D-4ADA-938E-9A1CD496346C}"/>
    <dgm:cxn modelId="{C1C6F533-1892-4145-9BF1-8BEC18BC14D8}" srcId="{37D87C56-2AB9-4982-BB09-4E182D169C89}" destId="{9A909220-6463-43B1-BC5F-A406AD4BC889}" srcOrd="1" destOrd="0" parTransId="{20BADD2A-F7B3-4FD1-A336-505B62E40BAB}" sibTransId="{3EEFC0C7-792D-42FA-87D9-3C0661E0183E}"/>
    <dgm:cxn modelId="{8CACC024-D41E-436D-AF65-FEEA5B23DF75}" type="presOf" srcId="{9A909220-6463-43B1-BC5F-A406AD4BC889}" destId="{559D6C2F-6C3A-4055-A172-F389D8D63920}" srcOrd="0" destOrd="0" presId="urn:microsoft.com/office/officeart/2005/8/layout/venn3"/>
    <dgm:cxn modelId="{85920904-6847-4BDF-9907-44781A390B0C}" srcId="{37D87C56-2AB9-4982-BB09-4E182D169C89}" destId="{3D37A1AF-0184-466C-8BD0-383E12EE38B9}" srcOrd="2" destOrd="0" parTransId="{2B296999-E37A-40DE-B2D8-6DF1A0551A5D}" sibTransId="{765EA3BB-0F1B-4742-98D3-5696542B5C33}"/>
    <dgm:cxn modelId="{2C2FFB58-D623-467A-9BCE-CE21DBEA04AC}" srcId="{37D87C56-2AB9-4982-BB09-4E182D169C89}" destId="{4FC21C34-8612-4124-8DF1-D66163571BE2}" srcOrd="4" destOrd="0" parTransId="{E8E37530-C1C4-454C-B747-420FC10576F2}" sibTransId="{FAB80429-A43D-4C86-808F-0E0BB96D0BC5}"/>
    <dgm:cxn modelId="{ED9C0290-A78B-40D7-98F9-71FDF4BBA542}" type="presOf" srcId="{574D6EEB-D12D-4370-8112-91B201624AB0}" destId="{A2C04661-AB56-4BC7-90F2-316963E72296}" srcOrd="0" destOrd="0" presId="urn:microsoft.com/office/officeart/2005/8/layout/venn3"/>
    <dgm:cxn modelId="{D5CB3287-F94F-4D80-AAD5-008BF2B7F516}" type="presOf" srcId="{4FC21C34-8612-4124-8DF1-D66163571BE2}" destId="{A8A75957-AC9F-4320-AC8E-D68CCD18DD38}" srcOrd="0" destOrd="0" presId="urn:microsoft.com/office/officeart/2005/8/layout/venn3"/>
    <dgm:cxn modelId="{3433E45E-86B2-439C-BC6B-BEDED0BF4048}" type="presParOf" srcId="{8120FD1A-ABF7-4C2D-8529-1A084C6380F1}" destId="{667EF54E-3F36-4F73-BCCA-09FC5D106542}" srcOrd="0" destOrd="0" presId="urn:microsoft.com/office/officeart/2005/8/layout/venn3"/>
    <dgm:cxn modelId="{10EB7BA4-12ED-4410-B14A-E70A0A887117}" type="presParOf" srcId="{8120FD1A-ABF7-4C2D-8529-1A084C6380F1}" destId="{61FAF4A6-DF2E-4585-8FA6-11D06A9131C4}" srcOrd="1" destOrd="0" presId="urn:microsoft.com/office/officeart/2005/8/layout/venn3"/>
    <dgm:cxn modelId="{5635493C-3AD6-4CFF-9E2B-295F18DAAAF8}" type="presParOf" srcId="{8120FD1A-ABF7-4C2D-8529-1A084C6380F1}" destId="{559D6C2F-6C3A-4055-A172-F389D8D63920}" srcOrd="2" destOrd="0" presId="urn:microsoft.com/office/officeart/2005/8/layout/venn3"/>
    <dgm:cxn modelId="{4841D182-7396-4114-8257-95218A40B45A}" type="presParOf" srcId="{8120FD1A-ABF7-4C2D-8529-1A084C6380F1}" destId="{F87C1BAB-DC83-4539-802E-A75F6CA1205E}" srcOrd="3" destOrd="0" presId="urn:microsoft.com/office/officeart/2005/8/layout/venn3"/>
    <dgm:cxn modelId="{D1095899-08A4-446B-8E1A-297212FC83DE}" type="presParOf" srcId="{8120FD1A-ABF7-4C2D-8529-1A084C6380F1}" destId="{5C310249-1F15-43A6-9CAF-A6D24EC1049A}" srcOrd="4" destOrd="0" presId="urn:microsoft.com/office/officeart/2005/8/layout/venn3"/>
    <dgm:cxn modelId="{67F9EBCE-0E5E-4096-B4B9-4D71FA01BABA}" type="presParOf" srcId="{8120FD1A-ABF7-4C2D-8529-1A084C6380F1}" destId="{9D168097-0082-49B0-B756-BE997A90CD24}" srcOrd="5" destOrd="0" presId="urn:microsoft.com/office/officeart/2005/8/layout/venn3"/>
    <dgm:cxn modelId="{F69A18E0-9388-482C-8878-64C53EF91C66}" type="presParOf" srcId="{8120FD1A-ABF7-4C2D-8529-1A084C6380F1}" destId="{A2C04661-AB56-4BC7-90F2-316963E72296}" srcOrd="6" destOrd="0" presId="urn:microsoft.com/office/officeart/2005/8/layout/venn3"/>
    <dgm:cxn modelId="{182D589F-6DA7-46DC-A07D-848ED9E508BA}" type="presParOf" srcId="{8120FD1A-ABF7-4C2D-8529-1A084C6380F1}" destId="{BCE6F4B8-1BB3-4F70-96AE-AC7D259100FF}" srcOrd="7" destOrd="0" presId="urn:microsoft.com/office/officeart/2005/8/layout/venn3"/>
    <dgm:cxn modelId="{B1FFEFE2-F6DD-4105-AB7F-F6AE3F30BB6C}" type="presParOf" srcId="{8120FD1A-ABF7-4C2D-8529-1A084C6380F1}" destId="{A8A75957-AC9F-4320-AC8E-D68CCD18DD38}" srcOrd="8" destOrd="0" presId="urn:microsoft.com/office/officeart/2005/8/layout/venn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6873863-BF54-4E3E-B992-24954E734F0A}" type="doc">
      <dgm:prSet loTypeId="urn:microsoft.com/office/officeart/2005/8/layout/list1" loCatId="list" qsTypeId="urn:microsoft.com/office/officeart/2005/8/quickstyle/simple1" qsCatId="simple" csTypeId="urn:microsoft.com/office/officeart/2005/8/colors/accent5_5" csCatId="accent5" phldr="1"/>
      <dgm:spPr/>
      <dgm:t>
        <a:bodyPr/>
        <a:lstStyle/>
        <a:p>
          <a:pPr rtl="1"/>
          <a:endParaRPr lang="fa-IR"/>
        </a:p>
      </dgm:t>
    </dgm:pt>
    <dgm:pt modelId="{A89CFB4C-8BCD-4A8C-9A6A-C3E0BB44B4D2}">
      <dgm:prSet custT="1"/>
      <dgm:spPr>
        <a:solidFill>
          <a:srgbClr val="92D050"/>
        </a:solidFill>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fa-IR" sz="2800" b="1" cap="none" spc="0" dirty="0" smtClean="0">
              <a:ln w="11430"/>
              <a:solidFill>
                <a:schemeClr val="tx1"/>
              </a:solidFill>
              <a:effectLst/>
              <a:cs typeface="B Lotus" pitchFamily="2" charset="-78"/>
            </a:rPr>
            <a:t>مقایسه بودجه اولیه و نهایی</a:t>
          </a:r>
          <a:endParaRPr lang="fa-IR" sz="2800" b="1" cap="none" spc="0" dirty="0">
            <a:ln w="11430"/>
            <a:solidFill>
              <a:schemeClr val="tx1"/>
            </a:solidFill>
            <a:effectLst/>
            <a:cs typeface="B Lotus" pitchFamily="2" charset="-78"/>
          </a:endParaRPr>
        </a:p>
      </dgm:t>
    </dgm:pt>
    <dgm:pt modelId="{3CF7DA80-20D5-4E2D-B4AF-54B3DB19AE91}" type="parTrans" cxnId="{8F5512C3-F304-4FC2-8105-68CA221A4BF2}">
      <dgm:prSet/>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pPr rtl="1"/>
          <a:endParaRPr lang="fa-IR" b="1" cap="none" spc="0">
            <a:ln w="11430"/>
            <a:solidFill>
              <a:schemeClr val="tx1"/>
            </a:solidFill>
            <a:effectLst>
              <a:outerShdw blurRad="50800" dist="39000" dir="5460000" algn="tl">
                <a:srgbClr val="000000">
                  <a:alpha val="38000"/>
                </a:srgbClr>
              </a:outerShdw>
            </a:effectLst>
          </a:endParaRPr>
        </a:p>
      </dgm:t>
    </dgm:pt>
    <dgm:pt modelId="{464E24B7-F072-4FB5-A460-D310BD3BB1E2}" type="sibTrans" cxnId="{8F5512C3-F304-4FC2-8105-68CA221A4BF2}">
      <dgm:prSet/>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pPr rtl="1"/>
          <a:endParaRPr lang="fa-IR" b="1" cap="none" spc="0">
            <a:ln w="11430"/>
            <a:solidFill>
              <a:schemeClr val="tx1"/>
            </a:solidFill>
            <a:effectLst>
              <a:outerShdw blurRad="50800" dist="39000" dir="5460000" algn="tl">
                <a:srgbClr val="000000">
                  <a:alpha val="38000"/>
                </a:srgbClr>
              </a:outerShdw>
            </a:effectLst>
          </a:endParaRPr>
        </a:p>
      </dgm:t>
    </dgm:pt>
    <dgm:pt modelId="{8CB46651-13EC-4E2C-8C89-860DA09C6535}">
      <dgm:prSet custT="1"/>
      <dgm:spPr>
        <a:solidFill>
          <a:srgbClr val="92D050"/>
        </a:solidFill>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fa-IR" sz="2800" b="1" cap="none" spc="0" dirty="0" smtClean="0">
              <a:ln w="11430"/>
              <a:solidFill>
                <a:schemeClr val="tx1"/>
              </a:solidFill>
              <a:effectLst/>
              <a:cs typeface="B Lotus" pitchFamily="2" charset="-78"/>
            </a:rPr>
            <a:t>مقایسه بودجه نهایی و عملکرد براساس یک مبنای قابل مقایسه</a:t>
          </a:r>
          <a:endParaRPr lang="fa-IR" sz="2800" b="1" cap="none" spc="0" dirty="0">
            <a:ln w="11430"/>
            <a:solidFill>
              <a:schemeClr val="tx1"/>
            </a:solidFill>
            <a:effectLst/>
            <a:cs typeface="B Lotus" pitchFamily="2" charset="-78"/>
          </a:endParaRPr>
        </a:p>
      </dgm:t>
    </dgm:pt>
    <dgm:pt modelId="{553F14A7-513F-4392-BBFC-9E815A7FF2FD}" type="parTrans" cxnId="{349A5BEC-24C5-4BCA-82B5-D63D30D31664}">
      <dgm:prSet/>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pPr rtl="1"/>
          <a:endParaRPr lang="fa-IR" b="1" cap="none" spc="0">
            <a:ln w="11430"/>
            <a:solidFill>
              <a:schemeClr val="tx1"/>
            </a:solidFill>
            <a:effectLst>
              <a:outerShdw blurRad="50800" dist="39000" dir="5460000" algn="tl">
                <a:srgbClr val="000000">
                  <a:alpha val="38000"/>
                </a:srgbClr>
              </a:outerShdw>
            </a:effectLst>
          </a:endParaRPr>
        </a:p>
      </dgm:t>
    </dgm:pt>
    <dgm:pt modelId="{E3F52CE3-3148-48CD-AEE5-9CF727BCA6A7}" type="sibTrans" cxnId="{349A5BEC-24C5-4BCA-82B5-D63D30D31664}">
      <dgm:prSet/>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pPr rtl="1"/>
          <a:endParaRPr lang="fa-IR" b="1" cap="none" spc="0">
            <a:ln w="11430"/>
            <a:solidFill>
              <a:schemeClr val="tx1"/>
            </a:solidFill>
            <a:effectLst>
              <a:outerShdw blurRad="50800" dist="39000" dir="5460000" algn="tl">
                <a:srgbClr val="000000">
                  <a:alpha val="38000"/>
                </a:srgbClr>
              </a:outerShdw>
            </a:effectLst>
          </a:endParaRPr>
        </a:p>
      </dgm:t>
    </dgm:pt>
    <dgm:pt modelId="{D41EA8A6-B0A2-434A-B80F-45422356F3EE}">
      <dgm:prSet custT="1"/>
      <dgm:spPr>
        <a:solidFill>
          <a:srgbClr val="92D050"/>
        </a:solidFill>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pPr rtl="1"/>
          <a:r>
            <a:rPr lang="fa-IR" sz="2800" b="1" cap="none" spc="0" dirty="0" smtClean="0">
              <a:ln w="11430"/>
              <a:solidFill>
                <a:schemeClr val="tx1"/>
              </a:solidFill>
              <a:effectLst/>
              <a:cs typeface="B Lotus" pitchFamily="2" charset="-78"/>
            </a:rPr>
            <a:t>افشای دلایل تفاوتهای با اهمیت بین بودجه نهایی با بودجه اولیه و عملکرد در یادداشتهای توضیحی</a:t>
          </a:r>
          <a:endParaRPr lang="fa-IR" sz="2800" b="1" cap="none" spc="0" dirty="0">
            <a:ln w="11430"/>
            <a:solidFill>
              <a:schemeClr val="tx1"/>
            </a:solidFill>
            <a:effectLst/>
            <a:cs typeface="B Lotus" pitchFamily="2" charset="-78"/>
          </a:endParaRPr>
        </a:p>
      </dgm:t>
    </dgm:pt>
    <dgm:pt modelId="{9AF69CC0-EC48-46A9-B4D9-36FE3227F9B8}" type="parTrans" cxnId="{8179A6A3-85E1-4CC8-8334-BD95D035FC58}">
      <dgm:prSet/>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pPr rtl="1"/>
          <a:endParaRPr lang="fa-IR" b="1" cap="none" spc="0">
            <a:ln w="11430"/>
            <a:solidFill>
              <a:schemeClr val="tx1"/>
            </a:solidFill>
            <a:effectLst>
              <a:outerShdw blurRad="50800" dist="39000" dir="5460000" algn="tl">
                <a:srgbClr val="000000">
                  <a:alpha val="38000"/>
                </a:srgbClr>
              </a:outerShdw>
            </a:effectLst>
          </a:endParaRPr>
        </a:p>
      </dgm:t>
    </dgm:pt>
    <dgm:pt modelId="{8C762BB4-DCD2-4181-8495-1263C643AFB6}" type="sibTrans" cxnId="{8179A6A3-85E1-4CC8-8334-BD95D035FC58}">
      <dgm:prSet/>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pPr rtl="1"/>
          <a:endParaRPr lang="fa-IR" b="1" cap="none" spc="0">
            <a:ln w="11430"/>
            <a:solidFill>
              <a:schemeClr val="tx1"/>
            </a:solidFill>
            <a:effectLst>
              <a:outerShdw blurRad="50800" dist="39000" dir="5460000" algn="tl">
                <a:srgbClr val="000000">
                  <a:alpha val="38000"/>
                </a:srgbClr>
              </a:outerShdw>
            </a:effectLst>
          </a:endParaRPr>
        </a:p>
      </dgm:t>
    </dgm:pt>
    <dgm:pt modelId="{EA3EDC95-158D-4B23-A454-71CEC347E267}" type="pres">
      <dgm:prSet presAssocID="{26873863-BF54-4E3E-B992-24954E734F0A}" presName="linear" presStyleCnt="0">
        <dgm:presLayoutVars>
          <dgm:dir val="rev"/>
          <dgm:animLvl val="lvl"/>
          <dgm:resizeHandles val="exact"/>
        </dgm:presLayoutVars>
      </dgm:prSet>
      <dgm:spPr/>
      <dgm:t>
        <a:bodyPr/>
        <a:lstStyle/>
        <a:p>
          <a:pPr rtl="1"/>
          <a:endParaRPr lang="fa-IR"/>
        </a:p>
      </dgm:t>
    </dgm:pt>
    <dgm:pt modelId="{FAC6DE42-1776-4091-8974-5EA57F792DA0}" type="pres">
      <dgm:prSet presAssocID="{A89CFB4C-8BCD-4A8C-9A6A-C3E0BB44B4D2}" presName="parentLin" presStyleCnt="0"/>
      <dgm:spPr/>
      <dgm:t>
        <a:bodyPr/>
        <a:lstStyle/>
        <a:p>
          <a:endParaRPr lang="en-US"/>
        </a:p>
      </dgm:t>
    </dgm:pt>
    <dgm:pt modelId="{75DF484E-9B31-474E-844C-D0A7A449113C}" type="pres">
      <dgm:prSet presAssocID="{A89CFB4C-8BCD-4A8C-9A6A-C3E0BB44B4D2}" presName="parentLeftMargin" presStyleLbl="node1" presStyleIdx="0" presStyleCnt="3"/>
      <dgm:spPr/>
      <dgm:t>
        <a:bodyPr/>
        <a:lstStyle/>
        <a:p>
          <a:pPr rtl="1"/>
          <a:endParaRPr lang="fa-IR"/>
        </a:p>
      </dgm:t>
    </dgm:pt>
    <dgm:pt modelId="{6DB2C98E-7F39-4C7A-A3C2-B1F39A516669}" type="pres">
      <dgm:prSet presAssocID="{A89CFB4C-8BCD-4A8C-9A6A-C3E0BB44B4D2}" presName="parentText" presStyleLbl="node1" presStyleIdx="0" presStyleCnt="3" custScaleX="140000" custLinFactNeighborX="29776" custLinFactNeighborY="-3604">
        <dgm:presLayoutVars>
          <dgm:chMax val="0"/>
          <dgm:bulletEnabled val="1"/>
        </dgm:presLayoutVars>
      </dgm:prSet>
      <dgm:spPr/>
      <dgm:t>
        <a:bodyPr/>
        <a:lstStyle/>
        <a:p>
          <a:pPr rtl="1"/>
          <a:endParaRPr lang="fa-IR"/>
        </a:p>
      </dgm:t>
    </dgm:pt>
    <dgm:pt modelId="{38F59090-2650-4F19-9F5F-8EF9C75BF761}" type="pres">
      <dgm:prSet presAssocID="{A89CFB4C-8BCD-4A8C-9A6A-C3E0BB44B4D2}" presName="negativeSpace" presStyleCnt="0"/>
      <dgm:spPr/>
      <dgm:t>
        <a:bodyPr/>
        <a:lstStyle/>
        <a:p>
          <a:endParaRPr lang="en-US"/>
        </a:p>
      </dgm:t>
    </dgm:pt>
    <dgm:pt modelId="{041A4DEA-DAE6-4635-8632-122F34ACA44B}" type="pres">
      <dgm:prSet presAssocID="{A89CFB4C-8BCD-4A8C-9A6A-C3E0BB44B4D2}" presName="childText" presStyleLbl="conFgAcc1" presStyleIdx="0" presStyleCnt="3">
        <dgm:presLayoutVars>
          <dgm:bulletEnabled val="1"/>
        </dgm:presLayoutVars>
      </dgm:prSet>
      <dgm:spPr/>
      <dgm:t>
        <a:bodyPr/>
        <a:lstStyle/>
        <a:p>
          <a:endParaRPr lang="en-US"/>
        </a:p>
      </dgm:t>
    </dgm:pt>
    <dgm:pt modelId="{5E92AA60-D67E-4D50-8A8C-ABB901B361B9}" type="pres">
      <dgm:prSet presAssocID="{464E24B7-F072-4FB5-A460-D310BD3BB1E2}" presName="spaceBetweenRectangles" presStyleCnt="0"/>
      <dgm:spPr/>
      <dgm:t>
        <a:bodyPr/>
        <a:lstStyle/>
        <a:p>
          <a:endParaRPr lang="en-US"/>
        </a:p>
      </dgm:t>
    </dgm:pt>
    <dgm:pt modelId="{40367214-3970-4C4D-A551-52224ADB1C7A}" type="pres">
      <dgm:prSet presAssocID="{8CB46651-13EC-4E2C-8C89-860DA09C6535}" presName="parentLin" presStyleCnt="0"/>
      <dgm:spPr/>
      <dgm:t>
        <a:bodyPr/>
        <a:lstStyle/>
        <a:p>
          <a:endParaRPr lang="en-US"/>
        </a:p>
      </dgm:t>
    </dgm:pt>
    <dgm:pt modelId="{A0551EB2-972A-4B2A-B82A-3BC59D87AEF6}" type="pres">
      <dgm:prSet presAssocID="{8CB46651-13EC-4E2C-8C89-860DA09C6535}" presName="parentLeftMargin" presStyleLbl="node1" presStyleIdx="0" presStyleCnt="3"/>
      <dgm:spPr/>
      <dgm:t>
        <a:bodyPr/>
        <a:lstStyle/>
        <a:p>
          <a:pPr rtl="1"/>
          <a:endParaRPr lang="fa-IR"/>
        </a:p>
      </dgm:t>
    </dgm:pt>
    <dgm:pt modelId="{6A333BBF-9851-45C1-BEF6-D1EC727D6572}" type="pres">
      <dgm:prSet presAssocID="{8CB46651-13EC-4E2C-8C89-860DA09C6535}" presName="parentText" presStyleLbl="node1" presStyleIdx="1" presStyleCnt="3" custScaleX="151955" custScaleY="182830">
        <dgm:presLayoutVars>
          <dgm:chMax val="0"/>
          <dgm:bulletEnabled val="1"/>
        </dgm:presLayoutVars>
      </dgm:prSet>
      <dgm:spPr/>
      <dgm:t>
        <a:bodyPr/>
        <a:lstStyle/>
        <a:p>
          <a:pPr rtl="1"/>
          <a:endParaRPr lang="fa-IR"/>
        </a:p>
      </dgm:t>
    </dgm:pt>
    <dgm:pt modelId="{AA6B76AB-36E6-42AA-8C9B-88D33197D341}" type="pres">
      <dgm:prSet presAssocID="{8CB46651-13EC-4E2C-8C89-860DA09C6535}" presName="negativeSpace" presStyleCnt="0"/>
      <dgm:spPr/>
      <dgm:t>
        <a:bodyPr/>
        <a:lstStyle/>
        <a:p>
          <a:endParaRPr lang="en-US"/>
        </a:p>
      </dgm:t>
    </dgm:pt>
    <dgm:pt modelId="{1A30E1F8-C1BF-4479-9BF4-DC369702ED98}" type="pres">
      <dgm:prSet presAssocID="{8CB46651-13EC-4E2C-8C89-860DA09C6535}" presName="childText" presStyleLbl="conFgAcc1" presStyleIdx="1" presStyleCnt="3">
        <dgm:presLayoutVars>
          <dgm:bulletEnabled val="1"/>
        </dgm:presLayoutVars>
      </dgm:prSet>
      <dgm:spPr/>
      <dgm:t>
        <a:bodyPr/>
        <a:lstStyle/>
        <a:p>
          <a:endParaRPr lang="en-US"/>
        </a:p>
      </dgm:t>
    </dgm:pt>
    <dgm:pt modelId="{9107A51B-F7B6-41DD-BCA0-83849ED7E742}" type="pres">
      <dgm:prSet presAssocID="{E3F52CE3-3148-48CD-AEE5-9CF727BCA6A7}" presName="spaceBetweenRectangles" presStyleCnt="0"/>
      <dgm:spPr/>
      <dgm:t>
        <a:bodyPr/>
        <a:lstStyle/>
        <a:p>
          <a:endParaRPr lang="en-US"/>
        </a:p>
      </dgm:t>
    </dgm:pt>
    <dgm:pt modelId="{2E7540E5-3495-4E64-964A-FF1A81D02BBF}" type="pres">
      <dgm:prSet presAssocID="{D41EA8A6-B0A2-434A-B80F-45422356F3EE}" presName="parentLin" presStyleCnt="0"/>
      <dgm:spPr/>
      <dgm:t>
        <a:bodyPr/>
        <a:lstStyle/>
        <a:p>
          <a:endParaRPr lang="en-US"/>
        </a:p>
      </dgm:t>
    </dgm:pt>
    <dgm:pt modelId="{5C1FB026-96C2-4AB7-BA1F-6CA99622EEC8}" type="pres">
      <dgm:prSet presAssocID="{D41EA8A6-B0A2-434A-B80F-45422356F3EE}" presName="parentLeftMargin" presStyleLbl="node1" presStyleIdx="1" presStyleCnt="3"/>
      <dgm:spPr/>
      <dgm:t>
        <a:bodyPr/>
        <a:lstStyle/>
        <a:p>
          <a:pPr rtl="1"/>
          <a:endParaRPr lang="fa-IR"/>
        </a:p>
      </dgm:t>
    </dgm:pt>
    <dgm:pt modelId="{0B7A5A92-4600-4B36-80DA-5289987579AB}" type="pres">
      <dgm:prSet presAssocID="{D41EA8A6-B0A2-434A-B80F-45422356F3EE}" presName="parentText" presStyleLbl="node1" presStyleIdx="2" presStyleCnt="3" custScaleX="137142" custScaleY="218374">
        <dgm:presLayoutVars>
          <dgm:chMax val="0"/>
          <dgm:bulletEnabled val="1"/>
        </dgm:presLayoutVars>
      </dgm:prSet>
      <dgm:spPr/>
      <dgm:t>
        <a:bodyPr/>
        <a:lstStyle/>
        <a:p>
          <a:pPr rtl="1"/>
          <a:endParaRPr lang="fa-IR"/>
        </a:p>
      </dgm:t>
    </dgm:pt>
    <dgm:pt modelId="{34C58D91-409D-4C36-AC0E-E0269482265B}" type="pres">
      <dgm:prSet presAssocID="{D41EA8A6-B0A2-434A-B80F-45422356F3EE}" presName="negativeSpace" presStyleCnt="0"/>
      <dgm:spPr/>
      <dgm:t>
        <a:bodyPr/>
        <a:lstStyle/>
        <a:p>
          <a:endParaRPr lang="en-US"/>
        </a:p>
      </dgm:t>
    </dgm:pt>
    <dgm:pt modelId="{69B6BACE-12D7-431E-A84E-1481A62FEA5D}" type="pres">
      <dgm:prSet presAssocID="{D41EA8A6-B0A2-434A-B80F-45422356F3EE}" presName="childText" presStyleLbl="conFgAcc1" presStyleIdx="2" presStyleCnt="3">
        <dgm:presLayoutVars>
          <dgm:bulletEnabled val="1"/>
        </dgm:presLayoutVars>
      </dgm:prSet>
      <dgm:spPr/>
      <dgm:t>
        <a:bodyPr/>
        <a:lstStyle/>
        <a:p>
          <a:endParaRPr lang="en-US"/>
        </a:p>
      </dgm:t>
    </dgm:pt>
  </dgm:ptLst>
  <dgm:cxnLst>
    <dgm:cxn modelId="{D6A8533D-61ED-43FF-B2FD-06C0F0731699}" type="presOf" srcId="{D41EA8A6-B0A2-434A-B80F-45422356F3EE}" destId="{5C1FB026-96C2-4AB7-BA1F-6CA99622EEC8}" srcOrd="0" destOrd="0" presId="urn:microsoft.com/office/officeart/2005/8/layout/list1"/>
    <dgm:cxn modelId="{BC855FD9-48CB-4EBE-ADBF-5B467D49AD98}" type="presOf" srcId="{26873863-BF54-4E3E-B992-24954E734F0A}" destId="{EA3EDC95-158D-4B23-A454-71CEC347E267}" srcOrd="0" destOrd="0" presId="urn:microsoft.com/office/officeart/2005/8/layout/list1"/>
    <dgm:cxn modelId="{8F5512C3-F304-4FC2-8105-68CA221A4BF2}" srcId="{26873863-BF54-4E3E-B992-24954E734F0A}" destId="{A89CFB4C-8BCD-4A8C-9A6A-C3E0BB44B4D2}" srcOrd="0" destOrd="0" parTransId="{3CF7DA80-20D5-4E2D-B4AF-54B3DB19AE91}" sibTransId="{464E24B7-F072-4FB5-A460-D310BD3BB1E2}"/>
    <dgm:cxn modelId="{28202484-6EAD-4B0F-8BAA-CA1330A167ED}" type="presOf" srcId="{A89CFB4C-8BCD-4A8C-9A6A-C3E0BB44B4D2}" destId="{6DB2C98E-7F39-4C7A-A3C2-B1F39A516669}" srcOrd="1" destOrd="0" presId="urn:microsoft.com/office/officeart/2005/8/layout/list1"/>
    <dgm:cxn modelId="{FFEE6410-749B-4E1F-B324-AD4BA7E55817}" type="presOf" srcId="{8CB46651-13EC-4E2C-8C89-860DA09C6535}" destId="{6A333BBF-9851-45C1-BEF6-D1EC727D6572}" srcOrd="1" destOrd="0" presId="urn:microsoft.com/office/officeart/2005/8/layout/list1"/>
    <dgm:cxn modelId="{22497081-0DAC-477A-B417-CC1EA2856BA9}" type="presOf" srcId="{8CB46651-13EC-4E2C-8C89-860DA09C6535}" destId="{A0551EB2-972A-4B2A-B82A-3BC59D87AEF6}" srcOrd="0" destOrd="0" presId="urn:microsoft.com/office/officeart/2005/8/layout/list1"/>
    <dgm:cxn modelId="{DAFEC9D6-0BEA-4CEE-B6DF-877225CEC06D}" type="presOf" srcId="{A89CFB4C-8BCD-4A8C-9A6A-C3E0BB44B4D2}" destId="{75DF484E-9B31-474E-844C-D0A7A449113C}" srcOrd="0" destOrd="0" presId="urn:microsoft.com/office/officeart/2005/8/layout/list1"/>
    <dgm:cxn modelId="{349A5BEC-24C5-4BCA-82B5-D63D30D31664}" srcId="{26873863-BF54-4E3E-B992-24954E734F0A}" destId="{8CB46651-13EC-4E2C-8C89-860DA09C6535}" srcOrd="1" destOrd="0" parTransId="{553F14A7-513F-4392-BBFC-9E815A7FF2FD}" sibTransId="{E3F52CE3-3148-48CD-AEE5-9CF727BCA6A7}"/>
    <dgm:cxn modelId="{8179A6A3-85E1-4CC8-8334-BD95D035FC58}" srcId="{26873863-BF54-4E3E-B992-24954E734F0A}" destId="{D41EA8A6-B0A2-434A-B80F-45422356F3EE}" srcOrd="2" destOrd="0" parTransId="{9AF69CC0-EC48-46A9-B4D9-36FE3227F9B8}" sibTransId="{8C762BB4-DCD2-4181-8495-1263C643AFB6}"/>
    <dgm:cxn modelId="{6793A0D6-BA66-42BE-B383-9CDB0565E433}" type="presOf" srcId="{D41EA8A6-B0A2-434A-B80F-45422356F3EE}" destId="{0B7A5A92-4600-4B36-80DA-5289987579AB}" srcOrd="1" destOrd="0" presId="urn:microsoft.com/office/officeart/2005/8/layout/list1"/>
    <dgm:cxn modelId="{E7906166-B3D2-49A3-9151-4A617515D15E}" type="presParOf" srcId="{EA3EDC95-158D-4B23-A454-71CEC347E267}" destId="{FAC6DE42-1776-4091-8974-5EA57F792DA0}" srcOrd="0" destOrd="0" presId="urn:microsoft.com/office/officeart/2005/8/layout/list1"/>
    <dgm:cxn modelId="{F2F3EFF9-5670-43AA-8DB9-53D9EA7BF69F}" type="presParOf" srcId="{FAC6DE42-1776-4091-8974-5EA57F792DA0}" destId="{75DF484E-9B31-474E-844C-D0A7A449113C}" srcOrd="0" destOrd="0" presId="urn:microsoft.com/office/officeart/2005/8/layout/list1"/>
    <dgm:cxn modelId="{46054BC7-1BB1-4EEE-8074-6064A0E71CD2}" type="presParOf" srcId="{FAC6DE42-1776-4091-8974-5EA57F792DA0}" destId="{6DB2C98E-7F39-4C7A-A3C2-B1F39A516669}" srcOrd="1" destOrd="0" presId="urn:microsoft.com/office/officeart/2005/8/layout/list1"/>
    <dgm:cxn modelId="{A925BADF-3C2D-41B8-B08D-2BDB01736451}" type="presParOf" srcId="{EA3EDC95-158D-4B23-A454-71CEC347E267}" destId="{38F59090-2650-4F19-9F5F-8EF9C75BF761}" srcOrd="1" destOrd="0" presId="urn:microsoft.com/office/officeart/2005/8/layout/list1"/>
    <dgm:cxn modelId="{D10DF37C-9E64-4D48-B23C-BE06C24CFB64}" type="presParOf" srcId="{EA3EDC95-158D-4B23-A454-71CEC347E267}" destId="{041A4DEA-DAE6-4635-8632-122F34ACA44B}" srcOrd="2" destOrd="0" presId="urn:microsoft.com/office/officeart/2005/8/layout/list1"/>
    <dgm:cxn modelId="{FC60C2DB-C61A-4C76-B07A-406D974A1E24}" type="presParOf" srcId="{EA3EDC95-158D-4B23-A454-71CEC347E267}" destId="{5E92AA60-D67E-4D50-8A8C-ABB901B361B9}" srcOrd="3" destOrd="0" presId="urn:microsoft.com/office/officeart/2005/8/layout/list1"/>
    <dgm:cxn modelId="{506B0A5B-6F3E-43D2-A351-F25DD85FC96B}" type="presParOf" srcId="{EA3EDC95-158D-4B23-A454-71CEC347E267}" destId="{40367214-3970-4C4D-A551-52224ADB1C7A}" srcOrd="4" destOrd="0" presId="urn:microsoft.com/office/officeart/2005/8/layout/list1"/>
    <dgm:cxn modelId="{2989D155-AB5B-4214-9A7D-ECE7D117431B}" type="presParOf" srcId="{40367214-3970-4C4D-A551-52224ADB1C7A}" destId="{A0551EB2-972A-4B2A-B82A-3BC59D87AEF6}" srcOrd="0" destOrd="0" presId="urn:microsoft.com/office/officeart/2005/8/layout/list1"/>
    <dgm:cxn modelId="{CAA90210-54FB-4FC8-86BA-D1AD7A2DE6EF}" type="presParOf" srcId="{40367214-3970-4C4D-A551-52224ADB1C7A}" destId="{6A333BBF-9851-45C1-BEF6-D1EC727D6572}" srcOrd="1" destOrd="0" presId="urn:microsoft.com/office/officeart/2005/8/layout/list1"/>
    <dgm:cxn modelId="{F600553C-649B-4205-8EBE-549A01C17E60}" type="presParOf" srcId="{EA3EDC95-158D-4B23-A454-71CEC347E267}" destId="{AA6B76AB-36E6-42AA-8C9B-88D33197D341}" srcOrd="5" destOrd="0" presId="urn:microsoft.com/office/officeart/2005/8/layout/list1"/>
    <dgm:cxn modelId="{A980F69B-DA92-40FF-8D7D-91BDA9DFA8A9}" type="presParOf" srcId="{EA3EDC95-158D-4B23-A454-71CEC347E267}" destId="{1A30E1F8-C1BF-4479-9BF4-DC369702ED98}" srcOrd="6" destOrd="0" presId="urn:microsoft.com/office/officeart/2005/8/layout/list1"/>
    <dgm:cxn modelId="{32170739-822F-4FCE-A132-1585A073FC91}" type="presParOf" srcId="{EA3EDC95-158D-4B23-A454-71CEC347E267}" destId="{9107A51B-F7B6-41DD-BCA0-83849ED7E742}" srcOrd="7" destOrd="0" presId="urn:microsoft.com/office/officeart/2005/8/layout/list1"/>
    <dgm:cxn modelId="{752EF17B-C9AF-49B9-A90D-9DC13F62927F}" type="presParOf" srcId="{EA3EDC95-158D-4B23-A454-71CEC347E267}" destId="{2E7540E5-3495-4E64-964A-FF1A81D02BBF}" srcOrd="8" destOrd="0" presId="urn:microsoft.com/office/officeart/2005/8/layout/list1"/>
    <dgm:cxn modelId="{1F245B04-32A8-4493-A75A-C88FC08B4EBA}" type="presParOf" srcId="{2E7540E5-3495-4E64-964A-FF1A81D02BBF}" destId="{5C1FB026-96C2-4AB7-BA1F-6CA99622EEC8}" srcOrd="0" destOrd="0" presId="urn:microsoft.com/office/officeart/2005/8/layout/list1"/>
    <dgm:cxn modelId="{FA4FB48C-CFA1-485A-8F0D-57B21A79823F}" type="presParOf" srcId="{2E7540E5-3495-4E64-964A-FF1A81D02BBF}" destId="{0B7A5A92-4600-4B36-80DA-5289987579AB}" srcOrd="1" destOrd="0" presId="urn:microsoft.com/office/officeart/2005/8/layout/list1"/>
    <dgm:cxn modelId="{A91D6BF1-5B91-4CD5-B912-C0CDA8CDF677}" type="presParOf" srcId="{EA3EDC95-158D-4B23-A454-71CEC347E267}" destId="{34C58D91-409D-4C36-AC0E-E0269482265B}" srcOrd="9" destOrd="0" presId="urn:microsoft.com/office/officeart/2005/8/layout/list1"/>
    <dgm:cxn modelId="{2DF03C6D-2190-4EF2-83E9-9CED525A837F}" type="presParOf" srcId="{EA3EDC95-158D-4B23-A454-71CEC347E267}" destId="{69B6BACE-12D7-431E-A84E-1481A62FEA5D}" srcOrd="10"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A021EE5-37A1-4B64-BA05-F7B7B4F072A1}" type="doc">
      <dgm:prSet loTypeId="urn:microsoft.com/office/officeart/2005/8/layout/vList6" loCatId="list" qsTypeId="urn:microsoft.com/office/officeart/2005/8/quickstyle/3d6" qsCatId="3D" csTypeId="urn:microsoft.com/office/officeart/2005/8/colors/accent6_5" csCatId="accent6" phldr="1"/>
      <dgm:spPr/>
      <dgm:t>
        <a:bodyPr/>
        <a:lstStyle/>
        <a:p>
          <a:endParaRPr lang="en-US"/>
        </a:p>
      </dgm:t>
    </dgm:pt>
    <dgm:pt modelId="{D20C0FF7-CE77-444A-AA83-25BDDD9521FE}">
      <dgm:prSet phldrT="[Text]" custT="1"/>
      <dgm:spPr>
        <a:solidFill>
          <a:srgbClr val="FF0000">
            <a:alpha val="90000"/>
          </a:srgbClr>
        </a:solidFill>
      </dgm:spPr>
      <dgm:t>
        <a:bodyPr/>
        <a:lstStyle/>
        <a:p>
          <a:r>
            <a:rPr lang="fa-IR" sz="3600" b="1" dirty="0" smtClean="0">
              <a:cs typeface="B Lotus" pitchFamily="2" charset="-78"/>
            </a:rPr>
            <a:t>تاریخ اجرا</a:t>
          </a:r>
          <a:r>
            <a:rPr lang="fa-IR" sz="5200" dirty="0" smtClean="0"/>
            <a:t> </a:t>
          </a:r>
          <a:endParaRPr lang="en-US" sz="5200" dirty="0"/>
        </a:p>
      </dgm:t>
    </dgm:pt>
    <dgm:pt modelId="{348FF02B-E8B6-40E6-8277-8C4EF590E028}" type="parTrans" cxnId="{25C7FD3E-A320-44DF-A06A-B92BEB2661AB}">
      <dgm:prSet/>
      <dgm:spPr/>
      <dgm:t>
        <a:bodyPr/>
        <a:lstStyle/>
        <a:p>
          <a:endParaRPr lang="en-US"/>
        </a:p>
      </dgm:t>
    </dgm:pt>
    <dgm:pt modelId="{390B915B-F3E9-40DA-B72D-5B0C255855D2}" type="sibTrans" cxnId="{25C7FD3E-A320-44DF-A06A-B92BEB2661AB}">
      <dgm:prSet/>
      <dgm:spPr/>
      <dgm:t>
        <a:bodyPr/>
        <a:lstStyle/>
        <a:p>
          <a:endParaRPr lang="en-US"/>
        </a:p>
      </dgm:t>
    </dgm:pt>
    <dgm:pt modelId="{0EDC1BE9-E8ED-47CA-B028-0A15EDB6171C}">
      <dgm:prSet phldrT="[Text]" custT="1"/>
      <dgm:spPr/>
      <dgm:t>
        <a:bodyPr/>
        <a:lstStyle/>
        <a:p>
          <a:pPr algn="just" rtl="1"/>
          <a:r>
            <a:rPr lang="fa-IR" sz="2800" b="1" cap="none" spc="0" dirty="0" smtClean="0">
              <a:ln w="10541" cmpd="sng">
                <a:solidFill>
                  <a:srgbClr val="7D7D7D">
                    <a:tint val="100000"/>
                    <a:shade val="100000"/>
                    <a:satMod val="110000"/>
                  </a:srgbClr>
                </a:solidFill>
                <a:prstDash val="solid"/>
              </a:ln>
              <a:solidFill>
                <a:schemeClr val="bg2">
                  <a:lumMod val="10000"/>
                </a:schemeClr>
              </a:solidFill>
              <a:effectLst/>
              <a:cs typeface="B Lotus" pitchFamily="2" charset="-78"/>
            </a:rPr>
            <a:t>الزامات این استاندارد در مورد کلیه صورتهای مالی که دوره مالی آنها از تاریخ اول فروردین 1394 و بعد از آن شروع می‌شود، لازم‌الاجراست.</a:t>
          </a:r>
          <a:endParaRPr lang="en-US" sz="2800" b="1" cap="none" spc="0" dirty="0">
            <a:ln w="10541" cmpd="sng">
              <a:solidFill>
                <a:srgbClr val="7D7D7D">
                  <a:tint val="100000"/>
                  <a:shade val="100000"/>
                  <a:satMod val="110000"/>
                </a:srgbClr>
              </a:solidFill>
              <a:prstDash val="solid"/>
            </a:ln>
            <a:solidFill>
              <a:schemeClr val="bg2">
                <a:lumMod val="10000"/>
              </a:schemeClr>
            </a:solidFill>
            <a:effectLst/>
            <a:cs typeface="B Lotus" pitchFamily="2" charset="-78"/>
          </a:endParaRPr>
        </a:p>
      </dgm:t>
    </dgm:pt>
    <dgm:pt modelId="{740E4E38-A83E-43F0-BF8F-E725CC7CA8D4}" type="parTrans" cxnId="{22447B52-A6AF-47ED-B5F3-A1C319028E08}">
      <dgm:prSet/>
      <dgm:spPr/>
      <dgm:t>
        <a:bodyPr/>
        <a:lstStyle/>
        <a:p>
          <a:endParaRPr lang="en-US"/>
        </a:p>
      </dgm:t>
    </dgm:pt>
    <dgm:pt modelId="{B0093C1F-2CA6-4971-A7B3-05C0A2946191}" type="sibTrans" cxnId="{22447B52-A6AF-47ED-B5F3-A1C319028E08}">
      <dgm:prSet/>
      <dgm:spPr/>
      <dgm:t>
        <a:bodyPr/>
        <a:lstStyle/>
        <a:p>
          <a:endParaRPr lang="en-US"/>
        </a:p>
      </dgm:t>
    </dgm:pt>
    <dgm:pt modelId="{DF183AA9-5CC9-4AFC-8435-DC503184581C}" type="pres">
      <dgm:prSet presAssocID="{EA021EE5-37A1-4B64-BA05-F7B7B4F072A1}" presName="Name0" presStyleCnt="0">
        <dgm:presLayoutVars>
          <dgm:dir val="rev"/>
          <dgm:animLvl val="lvl"/>
          <dgm:resizeHandles/>
        </dgm:presLayoutVars>
      </dgm:prSet>
      <dgm:spPr/>
      <dgm:t>
        <a:bodyPr/>
        <a:lstStyle/>
        <a:p>
          <a:endParaRPr lang="en-US"/>
        </a:p>
      </dgm:t>
    </dgm:pt>
    <dgm:pt modelId="{87A21B41-144F-4AFB-860B-FE2204C6B573}" type="pres">
      <dgm:prSet presAssocID="{D20C0FF7-CE77-444A-AA83-25BDDD9521FE}" presName="linNode" presStyleCnt="0"/>
      <dgm:spPr/>
    </dgm:pt>
    <dgm:pt modelId="{1F8105FC-5E69-4D38-AA45-D8AE5F87E1A3}" type="pres">
      <dgm:prSet presAssocID="{D20C0FF7-CE77-444A-AA83-25BDDD9521FE}" presName="parentShp" presStyleLbl="node1" presStyleIdx="0" presStyleCnt="1" custScaleX="65812">
        <dgm:presLayoutVars>
          <dgm:bulletEnabled val="1"/>
        </dgm:presLayoutVars>
      </dgm:prSet>
      <dgm:spPr/>
      <dgm:t>
        <a:bodyPr/>
        <a:lstStyle/>
        <a:p>
          <a:endParaRPr lang="en-US"/>
        </a:p>
      </dgm:t>
    </dgm:pt>
    <dgm:pt modelId="{DFEC4786-017E-4896-9582-7C9A82381B53}" type="pres">
      <dgm:prSet presAssocID="{D20C0FF7-CE77-444A-AA83-25BDDD9521FE}" presName="childShp" presStyleLbl="bgAccFollowNode1" presStyleIdx="0" presStyleCnt="1" custScaleX="119943" custScaleY="100098">
        <dgm:presLayoutVars>
          <dgm:bulletEnabled val="1"/>
        </dgm:presLayoutVars>
      </dgm:prSet>
      <dgm:spPr/>
      <dgm:t>
        <a:bodyPr/>
        <a:lstStyle/>
        <a:p>
          <a:endParaRPr lang="en-US"/>
        </a:p>
      </dgm:t>
    </dgm:pt>
  </dgm:ptLst>
  <dgm:cxnLst>
    <dgm:cxn modelId="{6AB13A6B-9D89-47DA-B0AB-3C1CBAC9E244}" type="presOf" srcId="{D20C0FF7-CE77-444A-AA83-25BDDD9521FE}" destId="{1F8105FC-5E69-4D38-AA45-D8AE5F87E1A3}" srcOrd="0" destOrd="0" presId="urn:microsoft.com/office/officeart/2005/8/layout/vList6"/>
    <dgm:cxn modelId="{C1BD602F-2D6A-4CC4-ADFD-44F9101873E9}" type="presOf" srcId="{EA021EE5-37A1-4B64-BA05-F7B7B4F072A1}" destId="{DF183AA9-5CC9-4AFC-8435-DC503184581C}" srcOrd="0" destOrd="0" presId="urn:microsoft.com/office/officeart/2005/8/layout/vList6"/>
    <dgm:cxn modelId="{22447B52-A6AF-47ED-B5F3-A1C319028E08}" srcId="{D20C0FF7-CE77-444A-AA83-25BDDD9521FE}" destId="{0EDC1BE9-E8ED-47CA-B028-0A15EDB6171C}" srcOrd="0" destOrd="0" parTransId="{740E4E38-A83E-43F0-BF8F-E725CC7CA8D4}" sibTransId="{B0093C1F-2CA6-4971-A7B3-05C0A2946191}"/>
    <dgm:cxn modelId="{25C7FD3E-A320-44DF-A06A-B92BEB2661AB}" srcId="{EA021EE5-37A1-4B64-BA05-F7B7B4F072A1}" destId="{D20C0FF7-CE77-444A-AA83-25BDDD9521FE}" srcOrd="0" destOrd="0" parTransId="{348FF02B-E8B6-40E6-8277-8C4EF590E028}" sibTransId="{390B915B-F3E9-40DA-B72D-5B0C255855D2}"/>
    <dgm:cxn modelId="{53FF5A36-A354-41E0-B361-309C929302F4}" type="presOf" srcId="{0EDC1BE9-E8ED-47CA-B028-0A15EDB6171C}" destId="{DFEC4786-017E-4896-9582-7C9A82381B53}" srcOrd="0" destOrd="0" presId="urn:microsoft.com/office/officeart/2005/8/layout/vList6"/>
    <dgm:cxn modelId="{80F9E02C-8545-4B62-9538-0E212D3CA6BA}" type="presParOf" srcId="{DF183AA9-5CC9-4AFC-8435-DC503184581C}" destId="{87A21B41-144F-4AFB-860B-FE2204C6B573}" srcOrd="0" destOrd="0" presId="urn:microsoft.com/office/officeart/2005/8/layout/vList6"/>
    <dgm:cxn modelId="{EEBAD8AF-2953-4C63-B953-754C5E846D8F}" type="presParOf" srcId="{87A21B41-144F-4AFB-860B-FE2204C6B573}" destId="{1F8105FC-5E69-4D38-AA45-D8AE5F87E1A3}" srcOrd="0" destOrd="0" presId="urn:microsoft.com/office/officeart/2005/8/layout/vList6"/>
    <dgm:cxn modelId="{BF9AF029-85D1-48AC-9ECA-EF21300A0B48}" type="presParOf" srcId="{87A21B41-144F-4AFB-860B-FE2204C6B573}" destId="{DFEC4786-017E-4896-9582-7C9A82381B53}" srcOrd="1" destOrd="0" presId="urn:microsoft.com/office/officeart/2005/8/layout/vList6"/>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gm:drawing xmlns:dgm="http://schemas.openxmlformats.org/drawingml/2006/diagram" xmlns:a="http://schemas.openxmlformats.org/drawingml/2006/main">
  <dsp:spTree xmlns:dsp="http://schemas.microsoft.com/office/drawing/2008/diagram">
    <dsp:nvGrpSpPr>
      <dsp:cNvPr id="0" name=""/>
      <dsp:cNvGrpSpPr/>
    </dsp:nvGrpSpPr>
    <dsp:grpSpPr/>
    <dsp:sp modelId="{1688CBEB-6177-4169-93F4-DD3EF1A7C954}" macro="" textlink="">
      <dsp:nvSpPr>
        <dsp:cNvPr id="0" name=""/>
        <dsp:cNvSpPr/>
      </dsp:nvSpPr>
      <dsp:spPr>
        <a:xfrm>
          <a:off x="2209811" y="0"/>
          <a:ext cx="2604073" cy="2604470"/>
        </a:xfrm>
        <a:prstGeom prst="circularArrow">
          <a:avLst>
            <a:gd name="adj1" fmla="val 10980"/>
            <a:gd name="adj2" fmla="val 1142322"/>
            <a:gd name="adj3" fmla="val 4500000"/>
            <a:gd name="adj4" fmla="val 10800000"/>
            <a:gd name="adj5" fmla="val 125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6A54A3D-546F-4343-8F22-12A3E589D5DC}" macro="" textlink="">
      <dsp:nvSpPr>
        <dsp:cNvPr id="0" name=""/>
        <dsp:cNvSpPr/>
      </dsp:nvSpPr>
      <dsp:spPr>
        <a:xfrm>
          <a:off x="2794562" y="909651"/>
          <a:ext cx="1447033" cy="7233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a-IR" sz="1800" kern="1200" dirty="0" smtClean="0">
              <a:cs typeface="B Titr" pitchFamily="2" charset="-78"/>
            </a:rPr>
            <a:t>حسابداری  </a:t>
          </a:r>
        </a:p>
        <a:p>
          <a:pPr lvl="0" algn="ctr" defTabSz="800100">
            <a:lnSpc>
              <a:spcPct val="90000"/>
            </a:lnSpc>
            <a:spcBef>
              <a:spcPct val="0"/>
            </a:spcBef>
            <a:spcAft>
              <a:spcPct val="35000"/>
            </a:spcAft>
          </a:pPr>
          <a:r>
            <a:rPr lang="fa-IR" sz="1800" kern="1200" dirty="0" smtClean="0">
              <a:cs typeface="B Titr" pitchFamily="2" charset="-78"/>
            </a:rPr>
            <a:t>بهای تمام شده </a:t>
          </a:r>
        </a:p>
        <a:p>
          <a:pPr lvl="0" algn="ctr" defTabSz="800100">
            <a:lnSpc>
              <a:spcPct val="90000"/>
            </a:lnSpc>
            <a:spcBef>
              <a:spcPct val="0"/>
            </a:spcBef>
            <a:spcAft>
              <a:spcPct val="35000"/>
            </a:spcAft>
          </a:pPr>
          <a:endParaRPr lang="en-US" sz="1800" kern="1200" dirty="0">
            <a:cs typeface="B Titr" pitchFamily="2" charset="-78"/>
          </a:endParaRPr>
        </a:p>
      </dsp:txBody>
      <dsp:txXfrm>
        <a:off x="2794562" y="909651"/>
        <a:ext cx="1447033" cy="723343"/>
      </dsp:txXfrm>
    </dsp:sp>
    <dsp:sp modelId="{D1EE2BA2-87A9-4473-93BE-7E5013FA1145}" macro="" textlink="">
      <dsp:nvSpPr>
        <dsp:cNvPr id="0" name=""/>
        <dsp:cNvSpPr/>
      </dsp:nvSpPr>
      <dsp:spPr>
        <a:xfrm>
          <a:off x="1422426" y="1496461"/>
          <a:ext cx="2604073" cy="2604470"/>
        </a:xfrm>
        <a:prstGeom prst="leftCircularArrow">
          <a:avLst>
            <a:gd name="adj1" fmla="val 10980"/>
            <a:gd name="adj2" fmla="val 1142322"/>
            <a:gd name="adj3" fmla="val 6300000"/>
            <a:gd name="adj4" fmla="val 18900000"/>
            <a:gd name="adj5" fmla="val 125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E6FDEE6-5A7D-44E8-A8A3-4B39C2FF87F2}" macro="" textlink="">
      <dsp:nvSpPr>
        <dsp:cNvPr id="0" name=""/>
        <dsp:cNvSpPr/>
      </dsp:nvSpPr>
      <dsp:spPr>
        <a:xfrm>
          <a:off x="2000946" y="2445410"/>
          <a:ext cx="1447033" cy="7233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a-IR" sz="1800" kern="1200" dirty="0" smtClean="0">
              <a:cs typeface="B Titr" pitchFamily="2" charset="-78"/>
            </a:rPr>
            <a:t>حسابداری بر مبنای تعهدی</a:t>
          </a:r>
        </a:p>
        <a:p>
          <a:pPr lvl="0" algn="ctr" defTabSz="800100">
            <a:lnSpc>
              <a:spcPct val="90000"/>
            </a:lnSpc>
            <a:spcBef>
              <a:spcPct val="0"/>
            </a:spcBef>
            <a:spcAft>
              <a:spcPct val="35000"/>
            </a:spcAft>
          </a:pPr>
          <a:endParaRPr lang="en-US" sz="1800" kern="1200" dirty="0">
            <a:cs typeface="B Titr" pitchFamily="2" charset="-78"/>
          </a:endParaRPr>
        </a:p>
      </dsp:txBody>
      <dsp:txXfrm>
        <a:off x="2000946" y="2445410"/>
        <a:ext cx="1447033" cy="723343"/>
      </dsp:txXfrm>
    </dsp:sp>
    <dsp:sp modelId="{63B5F74F-B20E-4B36-AA75-0C8CC2621A6C}" macro="" textlink="">
      <dsp:nvSpPr>
        <dsp:cNvPr id="0" name=""/>
        <dsp:cNvSpPr/>
      </dsp:nvSpPr>
      <dsp:spPr>
        <a:xfrm>
          <a:off x="2331040" y="3172000"/>
          <a:ext cx="2237302" cy="2238199"/>
        </a:xfrm>
        <a:prstGeom prst="blockArc">
          <a:avLst>
            <a:gd name="adj1" fmla="val 13500000"/>
            <a:gd name="adj2" fmla="val 10800000"/>
            <a:gd name="adj3" fmla="val 12740"/>
          </a:avLst>
        </a:prstGeom>
        <a:solidFill>
          <a:srgbClr val="65D7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94AC39C-04A1-46E5-95D1-C79759F5294E}" macro="" textlink="">
      <dsp:nvSpPr>
        <dsp:cNvPr id="0" name=""/>
        <dsp:cNvSpPr/>
      </dsp:nvSpPr>
      <dsp:spPr>
        <a:xfrm>
          <a:off x="2724708" y="3952692"/>
          <a:ext cx="1447033" cy="7233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fa-IR" sz="1800" kern="1200" dirty="0" smtClean="0">
              <a:cs typeface="B Titr" pitchFamily="2" charset="-78"/>
            </a:rPr>
            <a:t>بودجه ریزی مبتنی بر عملکرد</a:t>
          </a:r>
          <a:endParaRPr lang="en-US" sz="1800" kern="1200" dirty="0">
            <a:cs typeface="B Titr" pitchFamily="2" charset="-78"/>
          </a:endParaRPr>
        </a:p>
      </dsp:txBody>
      <dsp:txXfrm>
        <a:off x="2724708" y="3952692"/>
        <a:ext cx="1447033" cy="723343"/>
      </dsp:txXfrm>
    </dsp:sp>
  </dsp:spTree>
</dgm:drawing>
</file>

<file path=ppt/diagrams/drawing2.xml><?xml version="1.0" encoding="utf-8"?>
<dgm:drawing xmlns:dgm="http://schemas.openxmlformats.org/drawingml/2006/diagram" xmlns:a="http://schemas.openxmlformats.org/drawingml/2006/main">
  <dsp:spTree xmlns:dsp="http://schemas.microsoft.com/office/drawing/2008/diagram">
    <dsp:nvGrpSpPr>
      <dsp:cNvPr id="0" name=""/>
      <dsp:cNvGrpSpPr/>
    </dsp:nvGrpSpPr>
    <dsp:grpSpPr/>
    <dsp:sp modelId="{667EF54E-3F36-4F73-BCCA-09FC5D106542}" macro="" textlink="">
      <dsp:nvSpPr>
        <dsp:cNvPr id="0" name=""/>
        <dsp:cNvSpPr/>
      </dsp:nvSpPr>
      <dsp:spPr>
        <a:xfrm>
          <a:off x="1" y="1059581"/>
          <a:ext cx="1944836" cy="1944836"/>
        </a:xfrm>
        <a:prstGeom prst="ellipse">
          <a:avLst/>
        </a:prstGeom>
        <a:solidFill>
          <a:srgbClr val="92D050"/>
        </a:solidFill>
        <a:ln>
          <a:noFill/>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accent6">
              <a:shade val="80000"/>
              <a:alpha val="50000"/>
              <a:hueOff val="0"/>
              <a:satOff val="0"/>
              <a:lumOff val="0"/>
              <a:alphaOff val="0"/>
            </a:schemeClr>
          </a:contourClr>
        </a:sp3d>
      </dsp:spPr>
      <dsp:style>
        <a:lnRef idx="0">
          <a:scrgbClr r="0" g="0" b="0"/>
        </a:lnRef>
        <a:fillRef idx="3">
          <a:scrgbClr r="0" g="0" b="0"/>
        </a:fillRef>
        <a:effectRef idx="3">
          <a:scrgbClr r="0" g="0" b="0"/>
        </a:effectRef>
        <a:fontRef idx="minor">
          <a:schemeClr val="tx1"/>
        </a:fontRef>
      </dsp:style>
      <dsp:txBody>
        <a:bodyPr spcFirstLastPara="0" vert="horz" wrap="square" lIns="107031" tIns="40640" rIns="107031" bIns="40640" numCol="1" spcCol="1270" anchor="ctr" anchorCtr="0">
          <a:noAutofit/>
        </a:bodyPr>
        <a:lstStyle/>
        <a:p>
          <a:pPr lvl="0" algn="ctr" defTabSz="1422400" rtl="1">
            <a:lnSpc>
              <a:spcPct val="90000"/>
            </a:lnSpc>
            <a:spcBef>
              <a:spcPct val="0"/>
            </a:spcBef>
            <a:spcAft>
              <a:spcPct val="35000"/>
            </a:spcAft>
          </a:pPr>
          <a:r>
            <a:rPr lang="fa-IR" sz="3200" b="1" kern="1200" dirty="0" smtClean="0">
              <a:cs typeface="B Lotus" pitchFamily="2" charset="-78"/>
            </a:rPr>
            <a:t>مقامات اجرایی</a:t>
          </a:r>
          <a:endParaRPr lang="fa-IR" sz="3200" b="1" kern="1200" dirty="0">
            <a:cs typeface="B Lotus" pitchFamily="2" charset="-78"/>
          </a:endParaRPr>
        </a:p>
      </dsp:txBody>
      <dsp:txXfrm>
        <a:off x="1" y="1059581"/>
        <a:ext cx="1944836" cy="1944836"/>
      </dsp:txXfrm>
    </dsp:sp>
    <dsp:sp modelId="{559D6C2F-6C3A-4055-A172-F389D8D63920}" macro="" textlink="">
      <dsp:nvSpPr>
        <dsp:cNvPr id="0" name=""/>
        <dsp:cNvSpPr/>
      </dsp:nvSpPr>
      <dsp:spPr>
        <a:xfrm>
          <a:off x="1500198" y="1071561"/>
          <a:ext cx="1944836" cy="1944836"/>
        </a:xfrm>
        <a:prstGeom prst="ellipse">
          <a:avLst/>
        </a:prstGeom>
        <a:solidFill>
          <a:srgbClr val="FFFF00"/>
        </a:solidFill>
        <a:ln>
          <a:noFill/>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accent6">
              <a:shade val="80000"/>
              <a:alpha val="50000"/>
              <a:hueOff val="-29"/>
              <a:satOff val="-108"/>
              <a:lumOff val="1045"/>
              <a:alphaOff val="7500"/>
            </a:schemeClr>
          </a:contourClr>
        </a:sp3d>
      </dsp:spPr>
      <dsp:style>
        <a:lnRef idx="0">
          <a:scrgbClr r="0" g="0" b="0"/>
        </a:lnRef>
        <a:fillRef idx="3">
          <a:scrgbClr r="0" g="0" b="0"/>
        </a:fillRef>
        <a:effectRef idx="3">
          <a:scrgbClr r="0" g="0" b="0"/>
        </a:effectRef>
        <a:fontRef idx="minor">
          <a:schemeClr val="tx1"/>
        </a:fontRef>
      </dsp:style>
      <dsp:txBody>
        <a:bodyPr spcFirstLastPara="0" vert="horz" wrap="square" lIns="107031" tIns="40640" rIns="107031" bIns="40640" numCol="1" spcCol="1270" anchor="ctr" anchorCtr="0">
          <a:noAutofit/>
        </a:bodyPr>
        <a:lstStyle/>
        <a:p>
          <a:pPr lvl="0" algn="ctr" defTabSz="1422400" rtl="1">
            <a:lnSpc>
              <a:spcPct val="90000"/>
            </a:lnSpc>
            <a:spcBef>
              <a:spcPct val="0"/>
            </a:spcBef>
            <a:spcAft>
              <a:spcPct val="35000"/>
            </a:spcAft>
          </a:pPr>
          <a:r>
            <a:rPr lang="fa-IR" sz="3200" b="1" kern="1200" dirty="0" smtClean="0">
              <a:cs typeface="B Lotus" pitchFamily="2" charset="-78"/>
            </a:rPr>
            <a:t>رهبر</a:t>
          </a:r>
        </a:p>
      </dsp:txBody>
      <dsp:txXfrm>
        <a:off x="1500198" y="1071561"/>
        <a:ext cx="1944836" cy="1944836"/>
      </dsp:txXfrm>
    </dsp:sp>
    <dsp:sp modelId="{5C310249-1F15-43A6-9CAF-A6D24EC1049A}" macro="" textlink="">
      <dsp:nvSpPr>
        <dsp:cNvPr id="0" name=""/>
        <dsp:cNvSpPr/>
      </dsp:nvSpPr>
      <dsp:spPr>
        <a:xfrm>
          <a:off x="2857519" y="1071561"/>
          <a:ext cx="1944836" cy="1944836"/>
        </a:xfrm>
        <a:prstGeom prst="ellipse">
          <a:avLst/>
        </a:prstGeom>
        <a:solidFill>
          <a:srgbClr val="00B0F0"/>
        </a:solidFill>
        <a:ln>
          <a:noFill/>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accent6">
              <a:shade val="80000"/>
              <a:alpha val="50000"/>
              <a:hueOff val="-58"/>
              <a:satOff val="-216"/>
              <a:lumOff val="2090"/>
              <a:alphaOff val="15000"/>
            </a:schemeClr>
          </a:contourClr>
        </a:sp3d>
      </dsp:spPr>
      <dsp:style>
        <a:lnRef idx="0">
          <a:scrgbClr r="0" g="0" b="0"/>
        </a:lnRef>
        <a:fillRef idx="3">
          <a:scrgbClr r="0" g="0" b="0"/>
        </a:fillRef>
        <a:effectRef idx="3">
          <a:scrgbClr r="0" g="0" b="0"/>
        </a:effectRef>
        <a:fontRef idx="minor">
          <a:schemeClr val="tx1"/>
        </a:fontRef>
      </dsp:style>
      <dsp:txBody>
        <a:bodyPr spcFirstLastPara="0" vert="horz" wrap="square" lIns="107031" tIns="40640" rIns="107031" bIns="40640" numCol="1" spcCol="1270" anchor="ctr" anchorCtr="0">
          <a:noAutofit/>
        </a:bodyPr>
        <a:lstStyle/>
        <a:p>
          <a:pPr lvl="0" algn="ctr" defTabSz="1422400" rtl="1">
            <a:lnSpc>
              <a:spcPct val="90000"/>
            </a:lnSpc>
            <a:spcBef>
              <a:spcPct val="0"/>
            </a:spcBef>
            <a:spcAft>
              <a:spcPct val="35000"/>
            </a:spcAft>
          </a:pPr>
          <a:r>
            <a:rPr lang="fa-IR" sz="3200" b="1" kern="1200" dirty="0" smtClean="0">
              <a:cs typeface="B Lotus" pitchFamily="2" charset="-78"/>
            </a:rPr>
            <a:t>مجلس شورای اسلامی</a:t>
          </a:r>
          <a:endParaRPr lang="fa-IR" sz="3200" b="1" kern="1200" dirty="0">
            <a:cs typeface="B Lotus" pitchFamily="2" charset="-78"/>
          </a:endParaRPr>
        </a:p>
      </dsp:txBody>
      <dsp:txXfrm>
        <a:off x="2857519" y="1071561"/>
        <a:ext cx="1944836" cy="1944836"/>
      </dsp:txXfrm>
    </dsp:sp>
    <dsp:sp modelId="{A2C04661-AB56-4BC7-90F2-316963E72296}" macro="" textlink="">
      <dsp:nvSpPr>
        <dsp:cNvPr id="0" name=""/>
        <dsp:cNvSpPr/>
      </dsp:nvSpPr>
      <dsp:spPr>
        <a:xfrm>
          <a:off x="4667609" y="1059581"/>
          <a:ext cx="1944836" cy="1944836"/>
        </a:xfrm>
        <a:prstGeom prst="ellipse">
          <a:avLst/>
        </a:prstGeom>
        <a:solidFill>
          <a:srgbClr val="FF0000"/>
        </a:solidFill>
        <a:ln>
          <a:noFill/>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accent6">
              <a:shade val="80000"/>
              <a:alpha val="50000"/>
              <a:hueOff val="-87"/>
              <a:satOff val="-323"/>
              <a:lumOff val="3134"/>
              <a:alphaOff val="22500"/>
            </a:schemeClr>
          </a:contourClr>
        </a:sp3d>
      </dsp:spPr>
      <dsp:style>
        <a:lnRef idx="0">
          <a:scrgbClr r="0" g="0" b="0"/>
        </a:lnRef>
        <a:fillRef idx="3">
          <a:scrgbClr r="0" g="0" b="0"/>
        </a:fillRef>
        <a:effectRef idx="3">
          <a:scrgbClr r="0" g="0" b="0"/>
        </a:effectRef>
        <a:fontRef idx="minor">
          <a:schemeClr val="tx1"/>
        </a:fontRef>
      </dsp:style>
      <dsp:txBody>
        <a:bodyPr spcFirstLastPara="0" vert="horz" wrap="square" lIns="107031" tIns="40640" rIns="107031" bIns="40640" numCol="1" spcCol="1270" anchor="ctr" anchorCtr="0">
          <a:noAutofit/>
        </a:bodyPr>
        <a:lstStyle/>
        <a:p>
          <a:pPr lvl="0" algn="ctr" defTabSz="1422400" rtl="1">
            <a:lnSpc>
              <a:spcPct val="90000"/>
            </a:lnSpc>
            <a:spcBef>
              <a:spcPct val="0"/>
            </a:spcBef>
            <a:spcAft>
              <a:spcPct val="35000"/>
            </a:spcAft>
          </a:pPr>
          <a:r>
            <a:rPr lang="fa-IR" sz="3200" b="1" kern="1200" dirty="0" smtClean="0">
              <a:cs typeface="B Lotus" pitchFamily="2" charset="-78"/>
            </a:rPr>
            <a:t>شوراها</a:t>
          </a:r>
          <a:endParaRPr lang="fa-IR" sz="3200" b="1" kern="1200" dirty="0">
            <a:cs typeface="B Lotus" pitchFamily="2" charset="-78"/>
          </a:endParaRPr>
        </a:p>
      </dsp:txBody>
      <dsp:txXfrm>
        <a:off x="4667609" y="1059581"/>
        <a:ext cx="1944836" cy="1944836"/>
      </dsp:txXfrm>
    </dsp:sp>
    <dsp:sp modelId="{A8A75957-AC9F-4320-AC8E-D68CCD18DD38}" macro="" textlink="">
      <dsp:nvSpPr>
        <dsp:cNvPr id="0" name=""/>
        <dsp:cNvSpPr/>
      </dsp:nvSpPr>
      <dsp:spPr>
        <a:xfrm>
          <a:off x="6223479" y="1000137"/>
          <a:ext cx="2206203" cy="2063724"/>
        </a:xfrm>
        <a:prstGeom prst="ellipse">
          <a:avLst/>
        </a:prstGeom>
        <a:solidFill>
          <a:schemeClr val="accent5">
            <a:lumMod val="75000"/>
          </a:schemeClr>
        </a:solidFill>
        <a:ln>
          <a:noFill/>
        </a:ln>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accent6">
              <a:shade val="80000"/>
              <a:alpha val="50000"/>
              <a:hueOff val="-115"/>
              <a:satOff val="-431"/>
              <a:lumOff val="4179"/>
              <a:alphaOff val="30000"/>
            </a:schemeClr>
          </a:contourClr>
        </a:sp3d>
      </dsp:spPr>
      <dsp:style>
        <a:lnRef idx="0">
          <a:scrgbClr r="0" g="0" b="0"/>
        </a:lnRef>
        <a:fillRef idx="3">
          <a:scrgbClr r="0" g="0" b="0"/>
        </a:fillRef>
        <a:effectRef idx="3">
          <a:scrgbClr r="0" g="0" b="0"/>
        </a:effectRef>
        <a:fontRef idx="minor">
          <a:schemeClr val="tx1"/>
        </a:fontRef>
      </dsp:style>
      <dsp:txBody>
        <a:bodyPr spcFirstLastPara="0" vert="horz" wrap="square" lIns="107031" tIns="40640" rIns="107031" bIns="40640" numCol="1" spcCol="1270" anchor="ctr" anchorCtr="0">
          <a:noAutofit/>
        </a:bodyPr>
        <a:lstStyle/>
        <a:p>
          <a:pPr lvl="0" algn="ctr" defTabSz="1422400" rtl="1">
            <a:lnSpc>
              <a:spcPct val="90000"/>
            </a:lnSpc>
            <a:spcBef>
              <a:spcPct val="0"/>
            </a:spcBef>
            <a:spcAft>
              <a:spcPct val="35000"/>
            </a:spcAft>
          </a:pPr>
          <a:r>
            <a:rPr lang="fa-IR" sz="3200" b="1" kern="1200" dirty="0" smtClean="0">
              <a:cs typeface="B Lotus" pitchFamily="2" charset="-78"/>
            </a:rPr>
            <a:t>شهروندان</a:t>
          </a:r>
          <a:endParaRPr lang="fa-IR" sz="3200" b="1" kern="1200" dirty="0">
            <a:cs typeface="B Lotus" pitchFamily="2" charset="-78"/>
          </a:endParaRPr>
        </a:p>
      </dsp:txBody>
      <dsp:txXfrm>
        <a:off x="6223479" y="1000137"/>
        <a:ext cx="2206203" cy="2063724"/>
      </dsp:txXfrm>
    </dsp:sp>
  </dsp:spTree>
</dgm:drawing>
</file>

<file path=ppt/diagrams/drawing3.xml><?xml version="1.0" encoding="utf-8"?>
<dgm:drawing xmlns:dgm="http://schemas.openxmlformats.org/drawingml/2006/diagram" xmlns:a="http://schemas.openxmlformats.org/drawingml/2006/main">
  <dsp:spTree xmlns:dsp="http://schemas.microsoft.com/office/drawing/2008/diagram">
    <dsp:nvGrpSpPr>
      <dsp:cNvPr id="0" name=""/>
      <dsp:cNvGrpSpPr/>
    </dsp:nvGrpSpPr>
    <dsp:grpSpPr/>
    <dsp:sp modelId="{041A4DEA-DAE6-4635-8632-122F34ACA44B}" macro="" textlink="">
      <dsp:nvSpPr>
        <dsp:cNvPr id="0" name=""/>
        <dsp:cNvSpPr/>
      </dsp:nvSpPr>
      <dsp:spPr>
        <a:xfrm>
          <a:off x="0" y="322911"/>
          <a:ext cx="7858180" cy="403200"/>
        </a:xfrm>
        <a:prstGeom prst="rect">
          <a:avLst/>
        </a:prstGeom>
        <a:solidFill>
          <a:schemeClr val="lt1">
            <a:alpha val="90000"/>
            <a:hueOff val="0"/>
            <a:satOff val="0"/>
            <a:lumOff val="0"/>
            <a:alphaOff val="0"/>
          </a:schemeClr>
        </a:solidFill>
        <a:ln w="25400" cap="flat" cmpd="sng" algn="ctr">
          <a:solidFill>
            <a:schemeClr val="accent5">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DB2C98E-7F39-4C7A-A3C2-B1F39A516669}" macro="" textlink="">
      <dsp:nvSpPr>
        <dsp:cNvPr id="0" name=""/>
        <dsp:cNvSpPr/>
      </dsp:nvSpPr>
      <dsp:spPr>
        <a:xfrm>
          <a:off x="114946" y="69729"/>
          <a:ext cx="7475400" cy="472320"/>
        </a:xfrm>
        <a:prstGeom prst="round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7914" tIns="0" rIns="207914" bIns="0" numCol="1" spcCol="1270" anchor="ctr" anchorCtr="0">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lvl="0" algn="r" defTabSz="1244600" rtl="1">
            <a:lnSpc>
              <a:spcPct val="90000"/>
            </a:lnSpc>
            <a:spcBef>
              <a:spcPct val="0"/>
            </a:spcBef>
            <a:spcAft>
              <a:spcPct val="35000"/>
            </a:spcAft>
          </a:pPr>
          <a:r>
            <a:rPr lang="fa-IR" sz="2800" b="1" kern="1200" cap="none" spc="0" dirty="0" smtClean="0">
              <a:ln w="11430"/>
              <a:solidFill>
                <a:schemeClr val="tx1"/>
              </a:solidFill>
              <a:effectLst/>
              <a:cs typeface="B Lotus" pitchFamily="2" charset="-78"/>
            </a:rPr>
            <a:t>مقایسه بودجه اولیه و نهایی</a:t>
          </a:r>
          <a:endParaRPr lang="fa-IR" sz="2800" b="1" kern="1200" cap="none" spc="0" dirty="0">
            <a:ln w="11430"/>
            <a:solidFill>
              <a:schemeClr val="tx1"/>
            </a:solidFill>
            <a:effectLst/>
            <a:cs typeface="B Lotus" pitchFamily="2" charset="-78"/>
          </a:endParaRPr>
        </a:p>
      </dsp:txBody>
      <dsp:txXfrm>
        <a:off x="114946" y="69729"/>
        <a:ext cx="7475400" cy="472320"/>
      </dsp:txXfrm>
    </dsp:sp>
    <dsp:sp modelId="{1A30E1F8-C1BF-4479-9BF4-DC369702ED98}" macro="" textlink="">
      <dsp:nvSpPr>
        <dsp:cNvPr id="0" name=""/>
        <dsp:cNvSpPr/>
      </dsp:nvSpPr>
      <dsp:spPr>
        <a:xfrm>
          <a:off x="0" y="1439894"/>
          <a:ext cx="7858180" cy="403200"/>
        </a:xfrm>
        <a:prstGeom prst="rect">
          <a:avLst/>
        </a:prstGeom>
        <a:solidFill>
          <a:schemeClr val="lt1">
            <a:alpha val="90000"/>
            <a:hueOff val="0"/>
            <a:satOff val="0"/>
            <a:lumOff val="0"/>
            <a:alphaOff val="0"/>
          </a:schemeClr>
        </a:solidFill>
        <a:ln w="25400" cap="flat" cmpd="sng" algn="ctr">
          <a:solidFill>
            <a:schemeClr val="accent5">
              <a:alpha val="90000"/>
              <a:hueOff val="0"/>
              <a:satOff val="0"/>
              <a:lumOff val="0"/>
              <a:alphaOff val="-20000"/>
            </a:schemeClr>
          </a:solidFill>
          <a:prstDash val="solid"/>
        </a:ln>
        <a:effectLst/>
      </dsp:spPr>
      <dsp:style>
        <a:lnRef idx="2">
          <a:scrgbClr r="0" g="0" b="0"/>
        </a:lnRef>
        <a:fillRef idx="1">
          <a:scrgbClr r="0" g="0" b="0"/>
        </a:fillRef>
        <a:effectRef idx="0">
          <a:scrgbClr r="0" g="0" b="0"/>
        </a:effectRef>
        <a:fontRef idx="minor"/>
      </dsp:style>
    </dsp:sp>
    <dsp:sp modelId="{6A333BBF-9851-45C1-BEF6-D1EC727D6572}" macro="" textlink="">
      <dsp:nvSpPr>
        <dsp:cNvPr id="0" name=""/>
        <dsp:cNvSpPr/>
      </dsp:nvSpPr>
      <dsp:spPr>
        <a:xfrm>
          <a:off x="4017" y="812511"/>
          <a:ext cx="7501542" cy="863542"/>
        </a:xfrm>
        <a:prstGeom prst="round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7914" tIns="0" rIns="207914" bIns="0" numCol="1" spcCol="1270" anchor="ctr" anchorCtr="0">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lvl="0" algn="r" defTabSz="1244600" rtl="1">
            <a:lnSpc>
              <a:spcPct val="90000"/>
            </a:lnSpc>
            <a:spcBef>
              <a:spcPct val="0"/>
            </a:spcBef>
            <a:spcAft>
              <a:spcPct val="35000"/>
            </a:spcAft>
          </a:pPr>
          <a:r>
            <a:rPr lang="fa-IR" sz="2800" b="1" kern="1200" cap="none" spc="0" dirty="0" smtClean="0">
              <a:ln w="11430"/>
              <a:solidFill>
                <a:schemeClr val="tx1"/>
              </a:solidFill>
              <a:effectLst/>
              <a:cs typeface="B Lotus" pitchFamily="2" charset="-78"/>
            </a:rPr>
            <a:t>مقایسه بودجه نهایی و عملکرد براساس یک مبنای قابل مقایسه</a:t>
          </a:r>
          <a:endParaRPr lang="fa-IR" sz="2800" b="1" kern="1200" cap="none" spc="0" dirty="0">
            <a:ln w="11430"/>
            <a:solidFill>
              <a:schemeClr val="tx1"/>
            </a:solidFill>
            <a:effectLst/>
            <a:cs typeface="B Lotus" pitchFamily="2" charset="-78"/>
          </a:endParaRPr>
        </a:p>
      </dsp:txBody>
      <dsp:txXfrm>
        <a:off x="4017" y="812511"/>
        <a:ext cx="7501542" cy="863542"/>
      </dsp:txXfrm>
    </dsp:sp>
    <dsp:sp modelId="{69B6BACE-12D7-431E-A84E-1481A62FEA5D}" macro="" textlink="">
      <dsp:nvSpPr>
        <dsp:cNvPr id="0" name=""/>
        <dsp:cNvSpPr/>
      </dsp:nvSpPr>
      <dsp:spPr>
        <a:xfrm>
          <a:off x="0" y="2724758"/>
          <a:ext cx="7858180" cy="403200"/>
        </a:xfrm>
        <a:prstGeom prst="rect">
          <a:avLst/>
        </a:prstGeom>
        <a:solidFill>
          <a:schemeClr val="lt1">
            <a:alpha val="90000"/>
            <a:hueOff val="0"/>
            <a:satOff val="0"/>
            <a:lumOff val="0"/>
            <a:alphaOff val="0"/>
          </a:schemeClr>
        </a:solidFill>
        <a:ln w="25400" cap="flat" cmpd="sng" algn="ctr">
          <a:solidFill>
            <a:schemeClr val="accent5">
              <a:alpha val="90000"/>
              <a:hueOff val="0"/>
              <a:satOff val="0"/>
              <a:lumOff val="0"/>
              <a:alphaOff val="-40000"/>
            </a:schemeClr>
          </a:solidFill>
          <a:prstDash val="solid"/>
        </a:ln>
        <a:effectLst/>
      </dsp:spPr>
      <dsp:style>
        <a:lnRef idx="2">
          <a:scrgbClr r="0" g="0" b="0"/>
        </a:lnRef>
        <a:fillRef idx="1">
          <a:scrgbClr r="0" g="0" b="0"/>
        </a:fillRef>
        <a:effectRef idx="0">
          <a:scrgbClr r="0" g="0" b="0"/>
        </a:effectRef>
        <a:fontRef idx="minor"/>
      </dsp:style>
    </dsp:sp>
    <dsp:sp modelId="{0B7A5A92-4600-4B36-80DA-5289987579AB}" macro="" textlink="">
      <dsp:nvSpPr>
        <dsp:cNvPr id="0" name=""/>
        <dsp:cNvSpPr/>
      </dsp:nvSpPr>
      <dsp:spPr>
        <a:xfrm>
          <a:off x="6723" y="1929494"/>
          <a:ext cx="7462768" cy="1031424"/>
        </a:xfrm>
        <a:prstGeom prst="round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7914" tIns="0" rIns="207914" bIns="0" numCol="1" spcCol="1270" anchor="ctr" anchorCtr="0">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lvl="0" algn="r" defTabSz="1244600" rtl="1">
            <a:lnSpc>
              <a:spcPct val="90000"/>
            </a:lnSpc>
            <a:spcBef>
              <a:spcPct val="0"/>
            </a:spcBef>
            <a:spcAft>
              <a:spcPct val="35000"/>
            </a:spcAft>
          </a:pPr>
          <a:r>
            <a:rPr lang="fa-IR" sz="2800" b="1" kern="1200" cap="none" spc="0" dirty="0" smtClean="0">
              <a:ln w="11430"/>
              <a:solidFill>
                <a:schemeClr val="tx1"/>
              </a:solidFill>
              <a:effectLst/>
              <a:cs typeface="B Lotus" pitchFamily="2" charset="-78"/>
            </a:rPr>
            <a:t>افشای دلایل تفاوتهای با اهمیت بین بودجه نهایی با بودجه اولیه و عملکرد در یادداشتهای توضیحی</a:t>
          </a:r>
          <a:endParaRPr lang="fa-IR" sz="2800" b="1" kern="1200" cap="none" spc="0" dirty="0">
            <a:ln w="11430"/>
            <a:solidFill>
              <a:schemeClr val="tx1"/>
            </a:solidFill>
            <a:effectLst/>
            <a:cs typeface="B Lotus" pitchFamily="2" charset="-78"/>
          </a:endParaRPr>
        </a:p>
      </dsp:txBody>
      <dsp:txXfrm>
        <a:off x="6723" y="1929494"/>
        <a:ext cx="7462768" cy="1031424"/>
      </dsp:txXfrm>
    </dsp:sp>
  </dsp:spTree>
</dgm:drawing>
</file>

<file path=ppt/diagrams/drawing4.xml><?xml version="1.0" encoding="utf-8"?>
<dgm:drawing xmlns:dgm="http://schemas.openxmlformats.org/drawingml/2006/diagram" xmlns:a="http://schemas.openxmlformats.org/drawingml/2006/main">
  <dsp:spTree xmlns:dsp="http://schemas.microsoft.com/office/drawing/2008/diagram">
    <dsp:nvGrpSpPr>
      <dsp:cNvPr id="0" name=""/>
      <dsp:cNvGrpSpPr/>
    </dsp:nvGrpSpPr>
    <dsp:grpSpPr/>
    <dsp:sp modelId="{DFEC4786-017E-4896-9582-7C9A82381B53}" macro="" textlink="">
      <dsp:nvSpPr>
        <dsp:cNvPr id="0" name=""/>
        <dsp:cNvSpPr/>
      </dsp:nvSpPr>
      <dsp:spPr>
        <a:xfrm rot="10800000">
          <a:off x="75449" y="1687"/>
          <a:ext cx="6009204" cy="3457385"/>
        </a:xfrm>
        <a:prstGeom prst="rightArrow">
          <a:avLst>
            <a:gd name="adj1" fmla="val 75000"/>
            <a:gd name="adj2" fmla="val 50000"/>
          </a:avLst>
        </a:prstGeom>
        <a:solidFill>
          <a:schemeClr val="accent6">
            <a:alpha val="90000"/>
            <a:tint val="40000"/>
            <a:hueOff val="0"/>
            <a:satOff val="0"/>
            <a:lumOff val="0"/>
            <a:alphaOff val="0"/>
          </a:schemeClr>
        </a:solidFill>
        <a:ln>
          <a:noFill/>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z="-152400" prstMaterial="plastic">
          <a:bevelT w="25400" h="25400"/>
          <a:bevelB w="25400" h="25400"/>
        </a:sp3d>
      </dsp:spPr>
      <dsp:style>
        <a:lnRef idx="0">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just" defTabSz="1244600" rtl="1">
            <a:lnSpc>
              <a:spcPct val="90000"/>
            </a:lnSpc>
            <a:spcBef>
              <a:spcPct val="0"/>
            </a:spcBef>
            <a:spcAft>
              <a:spcPct val="15000"/>
            </a:spcAft>
            <a:buChar char="••"/>
          </a:pPr>
          <a:r>
            <a:rPr lang="fa-IR" sz="2800" b="1" kern="1200" cap="none" spc="0" dirty="0" smtClean="0">
              <a:ln w="10541" cmpd="sng">
                <a:solidFill>
                  <a:srgbClr val="7D7D7D">
                    <a:tint val="100000"/>
                    <a:shade val="100000"/>
                    <a:satMod val="110000"/>
                  </a:srgbClr>
                </a:solidFill>
                <a:prstDash val="solid"/>
              </a:ln>
              <a:solidFill>
                <a:schemeClr val="bg2">
                  <a:lumMod val="10000"/>
                </a:schemeClr>
              </a:solidFill>
              <a:effectLst/>
              <a:cs typeface="B Lotus" pitchFamily="2" charset="-78"/>
            </a:rPr>
            <a:t>الزامات این استاندارد در مورد کلیه صورتهای مالی که دوره مالی آنها از تاریخ اول فروردین 1394 و بعد از آن شروع می‌شود، لازم‌الاجراست.</a:t>
          </a:r>
          <a:endParaRPr lang="en-US" sz="2800" b="1" kern="1200" cap="none" spc="0" dirty="0">
            <a:ln w="10541" cmpd="sng">
              <a:solidFill>
                <a:srgbClr val="7D7D7D">
                  <a:tint val="100000"/>
                  <a:shade val="100000"/>
                  <a:satMod val="110000"/>
                </a:srgbClr>
              </a:solidFill>
              <a:prstDash val="solid"/>
            </a:ln>
            <a:solidFill>
              <a:schemeClr val="bg2">
                <a:lumMod val="10000"/>
              </a:schemeClr>
            </a:solidFill>
            <a:effectLst/>
            <a:cs typeface="B Lotus" pitchFamily="2" charset="-78"/>
          </a:endParaRPr>
        </a:p>
      </dsp:txBody>
      <dsp:txXfrm rot="10800000">
        <a:off x="75449" y="1687"/>
        <a:ext cx="6009204" cy="3457385"/>
      </dsp:txXfrm>
    </dsp:sp>
    <dsp:sp modelId="{1F8105FC-5E69-4D38-AA45-D8AE5F87E1A3}" macro="" textlink="">
      <dsp:nvSpPr>
        <dsp:cNvPr id="0" name=""/>
        <dsp:cNvSpPr/>
      </dsp:nvSpPr>
      <dsp:spPr>
        <a:xfrm>
          <a:off x="6084653" y="3379"/>
          <a:ext cx="2198142" cy="3454000"/>
        </a:xfrm>
        <a:prstGeom prst="roundRect">
          <a:avLst/>
        </a:prstGeom>
        <a:solidFill>
          <a:srgbClr val="FF0000">
            <a:alpha val="90000"/>
          </a:srgbClr>
        </a:solidFill>
        <a:ln>
          <a:noFill/>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37160" tIns="68580" rIns="137160" bIns="68580" numCol="1" spcCol="1270" anchor="ctr" anchorCtr="0">
          <a:noAutofit/>
        </a:bodyPr>
        <a:lstStyle/>
        <a:p>
          <a:pPr lvl="0" algn="ctr" defTabSz="1600200">
            <a:lnSpc>
              <a:spcPct val="90000"/>
            </a:lnSpc>
            <a:spcBef>
              <a:spcPct val="0"/>
            </a:spcBef>
            <a:spcAft>
              <a:spcPct val="35000"/>
            </a:spcAft>
          </a:pPr>
          <a:r>
            <a:rPr lang="fa-IR" sz="3600" b="1" kern="1200" dirty="0" smtClean="0">
              <a:cs typeface="B Lotus" pitchFamily="2" charset="-78"/>
            </a:rPr>
            <a:t>تاریخ اجرا</a:t>
          </a:r>
          <a:r>
            <a:rPr lang="fa-IR" sz="5200" kern="1200" dirty="0" smtClean="0"/>
            <a:t> </a:t>
          </a:r>
          <a:endParaRPr lang="en-US" sz="5200" kern="1200" dirty="0"/>
        </a:p>
      </dsp:txBody>
      <dsp:txXfrm>
        <a:off x="6084653" y="3379"/>
        <a:ext cx="2198142" cy="3454000"/>
      </dsp:txXfrm>
    </dsp:sp>
  </dsp:spTree>
</dgm: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fontAlgn="auto">
              <a:spcBef>
                <a:spcPts val="0"/>
              </a:spcBef>
              <a:spcAft>
                <a:spcPts val="0"/>
              </a:spcAft>
              <a:defRPr sz="1200">
                <a:latin typeface="+mn-lt"/>
                <a:cs typeface="+mn-cs"/>
              </a:defRPr>
            </a:lvl1pPr>
          </a:lstStyle>
          <a:p>
            <a:pPr>
              <a:defRPr/>
            </a:pPr>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fontAlgn="auto">
              <a:spcBef>
                <a:spcPts val="0"/>
              </a:spcBef>
              <a:spcAft>
                <a:spcPts val="0"/>
              </a:spcAft>
              <a:defRPr sz="1200">
                <a:latin typeface="+mn-lt"/>
                <a:cs typeface="+mn-cs"/>
              </a:defRPr>
            </a:lvl1pPr>
          </a:lstStyle>
          <a:p>
            <a:pPr>
              <a:defRPr/>
            </a:pPr>
            <a:fld id="{31CA67DF-20AB-41F4-A62C-B12A0A7644B9}" type="datetimeFigureOut">
              <a:rPr lang="fa-IR"/>
              <a:pPr>
                <a:defRPr/>
              </a:pPr>
              <a:t>08/15/1437</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pPr lvl="0"/>
            <a:endParaRPr lang="fa-IR"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fontAlgn="auto">
              <a:spcBef>
                <a:spcPts val="0"/>
              </a:spcBef>
              <a:spcAft>
                <a:spcPts val="0"/>
              </a:spcAft>
              <a:defRPr sz="1200">
                <a:latin typeface="+mn-lt"/>
                <a:cs typeface="+mn-cs"/>
              </a:defRPr>
            </a:lvl1pPr>
          </a:lstStyle>
          <a:p>
            <a:pPr>
              <a:defRPr/>
            </a:pPr>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fontAlgn="auto">
              <a:spcBef>
                <a:spcPts val="0"/>
              </a:spcBef>
              <a:spcAft>
                <a:spcPts val="0"/>
              </a:spcAft>
              <a:defRPr sz="1200">
                <a:latin typeface="+mn-lt"/>
                <a:cs typeface="+mn-cs"/>
              </a:defRPr>
            </a:lvl1pPr>
          </a:lstStyle>
          <a:p>
            <a:pPr>
              <a:defRPr/>
            </a:pPr>
            <a:fld id="{F8F92B0E-8C05-44B9-8CAE-677387E00BAA}" type="slidenum">
              <a:rPr lang="fa-IR"/>
              <a:pPr>
                <a:defRPr/>
              </a:pPr>
              <a:t>‹#›</a:t>
            </a:fld>
            <a:endParaRPr lang="fa-IR"/>
          </a:p>
        </p:txBody>
      </p:sp>
    </p:spTree>
  </p:cSld>
  <p:clrMap bg1="lt1" tx1="dk1" bg2="lt2" tx2="dk2" accent1="accent1" accent2="accent2" accent3="accent3" accent4="accent4" accent5="accent5" accent6="accent6" hlink="hlink" folHlink="folHlink"/>
  <p:notesStyle>
    <a:lvl1pPr algn="r" rtl="1" eaLnBrk="0" fontAlgn="base" hangingPunct="0">
      <a:spcBef>
        <a:spcPct val="30000"/>
      </a:spcBef>
      <a:spcAft>
        <a:spcPct val="0"/>
      </a:spcAft>
      <a:defRPr sz="1200" kern="1200">
        <a:solidFill>
          <a:schemeClr val="tx1"/>
        </a:solidFill>
        <a:latin typeface="+mn-lt"/>
        <a:ea typeface="+mn-ea"/>
        <a:cs typeface="+mn-cs"/>
      </a:defRPr>
    </a:lvl1pPr>
    <a:lvl2pPr marL="457200" algn="r" rtl="1" eaLnBrk="0" fontAlgn="base" hangingPunct="0">
      <a:spcBef>
        <a:spcPct val="30000"/>
      </a:spcBef>
      <a:spcAft>
        <a:spcPct val="0"/>
      </a:spcAft>
      <a:defRPr sz="1200" kern="1200">
        <a:solidFill>
          <a:schemeClr val="tx1"/>
        </a:solidFill>
        <a:latin typeface="+mn-lt"/>
        <a:ea typeface="+mn-ea"/>
        <a:cs typeface="+mn-cs"/>
      </a:defRPr>
    </a:lvl2pPr>
    <a:lvl3pPr marL="914400" algn="r" rtl="1" eaLnBrk="0" fontAlgn="base" hangingPunct="0">
      <a:spcBef>
        <a:spcPct val="30000"/>
      </a:spcBef>
      <a:spcAft>
        <a:spcPct val="0"/>
      </a:spcAft>
      <a:defRPr sz="1200" kern="1200">
        <a:solidFill>
          <a:schemeClr val="tx1"/>
        </a:solidFill>
        <a:latin typeface="+mn-lt"/>
        <a:ea typeface="+mn-ea"/>
        <a:cs typeface="+mn-cs"/>
      </a:defRPr>
    </a:lvl3pPr>
    <a:lvl4pPr marL="1371600" algn="r" rtl="1" eaLnBrk="0" fontAlgn="base" hangingPunct="0">
      <a:spcBef>
        <a:spcPct val="30000"/>
      </a:spcBef>
      <a:spcAft>
        <a:spcPct val="0"/>
      </a:spcAft>
      <a:defRPr sz="1200" kern="1200">
        <a:solidFill>
          <a:schemeClr val="tx1"/>
        </a:solidFill>
        <a:latin typeface="+mn-lt"/>
        <a:ea typeface="+mn-ea"/>
        <a:cs typeface="+mn-cs"/>
      </a:defRPr>
    </a:lvl4pPr>
    <a:lvl5pPr marL="1828800" algn="r" rtl="1" eaLnBrk="0" fontAlgn="base" hangingPunct="0">
      <a:spcBef>
        <a:spcPct val="30000"/>
      </a:spcBef>
      <a:spcAft>
        <a:spcPct val="0"/>
      </a:spcAft>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63.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76.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77.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78.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79.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80.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81.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82.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83.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84.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85.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86.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87.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88.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89.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90.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91.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92.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93.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9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Slide Image Placeholder 1"/>
          <p:cNvSpPr>
            <a:spLocks noGrp="1" noRot="1" noChangeAspect="1" noTextEdit="1"/>
          </p:cNvSpPr>
          <p:nvPr>
            <p:ph type="sldImg"/>
          </p:nvPr>
        </p:nvSpPr>
        <p:spPr bwMode="auto">
          <a:noFill/>
          <a:ln>
            <a:solidFill>
              <a:srgbClr val="000000"/>
            </a:solidFill>
            <a:miter lim="800000"/>
            <a:headEnd/>
            <a:tailEnd/>
          </a:ln>
        </p:spPr>
      </p:sp>
      <p:sp>
        <p:nvSpPr>
          <p:cNvPr id="209923"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099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6E9FD52-CAAA-4C56-BAB5-C5FA2629B820}" type="slidenum">
              <a:rPr lang="fa-IR" smtClean="0"/>
              <a:pPr fontAlgn="base">
                <a:spcBef>
                  <a:spcPct val="0"/>
                </a:spcBef>
                <a:spcAft>
                  <a:spcPct val="0"/>
                </a:spcAft>
              </a:pPr>
              <a:t>1</a:t>
            </a:fld>
            <a:endParaRPr lang="fa-I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Slide Image Placeholder 1"/>
          <p:cNvSpPr>
            <a:spLocks noGrp="1" noRot="1" noChangeAspect="1" noTextEdit="1"/>
          </p:cNvSpPr>
          <p:nvPr>
            <p:ph type="sldImg"/>
          </p:nvPr>
        </p:nvSpPr>
        <p:spPr bwMode="auto">
          <a:noFill/>
          <a:ln>
            <a:solidFill>
              <a:srgbClr val="000000"/>
            </a:solidFill>
            <a:miter lim="800000"/>
            <a:headEnd/>
            <a:tailEnd/>
          </a:ln>
        </p:spPr>
      </p:sp>
      <p:sp>
        <p:nvSpPr>
          <p:cNvPr id="210947"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1094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1166483-7562-4798-A822-10079F020871}" type="slidenum">
              <a:rPr lang="ar-SA" smtClean="0"/>
              <a:pPr fontAlgn="base">
                <a:spcBef>
                  <a:spcPct val="0"/>
                </a:spcBef>
                <a:spcAft>
                  <a:spcPct val="0"/>
                </a:spcAft>
              </a:pPr>
              <a:t>2</a:t>
            </a:fld>
            <a:endParaRPr lang="en-US" smtClean="0">
              <a:cs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F27694F-0FB5-4BF9-812C-94880C7A38CE}" type="slidenum">
              <a:rPr lang="ar-SA" smtClean="0"/>
              <a:pPr fontAlgn="base">
                <a:spcBef>
                  <a:spcPct val="0"/>
                </a:spcBef>
                <a:spcAft>
                  <a:spcPct val="0"/>
                </a:spcAft>
              </a:pPr>
              <a:t>5</a:t>
            </a:fld>
            <a:endParaRPr lang="en-US" smtClean="0">
              <a:cs typeface="Arial" pitchFamily="34" charset="0"/>
            </a:endParaRPr>
          </a:p>
        </p:txBody>
      </p:sp>
      <p:sp>
        <p:nvSpPr>
          <p:cNvPr id="211971"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AAD73D93-676B-4914-8134-87F549F084C3}" type="slidenum">
              <a:rPr lang="ar-SA" sz="1200">
                <a:latin typeface="Arial" pitchFamily="34" charset="0"/>
              </a:rPr>
              <a:pPr rtl="0"/>
              <a:t>5</a:t>
            </a:fld>
            <a:endParaRPr lang="en-US" sz="1200">
              <a:latin typeface="Arial" pitchFamily="34" charset="0"/>
            </a:endParaRPr>
          </a:p>
        </p:txBody>
      </p:sp>
      <p:sp>
        <p:nvSpPr>
          <p:cNvPr id="21197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11973"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55F9E22-7CDE-41C6-A6CC-5452724376DD}" type="slidenum">
              <a:rPr lang="ar-SA" smtClean="0"/>
              <a:pPr fontAlgn="base">
                <a:spcBef>
                  <a:spcPct val="0"/>
                </a:spcBef>
                <a:spcAft>
                  <a:spcPct val="0"/>
                </a:spcAft>
              </a:pPr>
              <a:t>7</a:t>
            </a:fld>
            <a:endParaRPr lang="en-US" smtClean="0">
              <a:cs typeface="Arial" pitchFamily="34" charset="0"/>
            </a:endParaRPr>
          </a:p>
        </p:txBody>
      </p:sp>
      <p:sp>
        <p:nvSpPr>
          <p:cNvPr id="212995"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F43EE66B-A781-4912-9333-8A11AE919E77}" type="slidenum">
              <a:rPr lang="ar-SA" sz="1200">
                <a:latin typeface="Arial" pitchFamily="34" charset="0"/>
              </a:rPr>
              <a:pPr rtl="0"/>
              <a:t>7</a:t>
            </a:fld>
            <a:endParaRPr lang="en-US" sz="1200">
              <a:latin typeface="Arial" pitchFamily="34" charset="0"/>
            </a:endParaRPr>
          </a:p>
        </p:txBody>
      </p:sp>
      <p:sp>
        <p:nvSpPr>
          <p:cNvPr id="21299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12997"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468BC4F-7A70-4B8E-89F0-E81FFD3971F1}" type="slidenum">
              <a:rPr lang="ar-SA" smtClean="0"/>
              <a:pPr fontAlgn="base">
                <a:spcBef>
                  <a:spcPct val="0"/>
                </a:spcBef>
                <a:spcAft>
                  <a:spcPct val="0"/>
                </a:spcAft>
              </a:pPr>
              <a:t>8</a:t>
            </a:fld>
            <a:endParaRPr lang="en-US" smtClean="0">
              <a:cs typeface="Arial" pitchFamily="34" charset="0"/>
            </a:endParaRPr>
          </a:p>
        </p:txBody>
      </p:sp>
      <p:sp>
        <p:nvSpPr>
          <p:cNvPr id="214019"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B6EB7A68-78CD-45C9-8654-67F801A69ABE}" type="slidenum">
              <a:rPr lang="ar-SA" sz="1200">
                <a:latin typeface="Arial" pitchFamily="34" charset="0"/>
              </a:rPr>
              <a:pPr rtl="0"/>
              <a:t>8</a:t>
            </a:fld>
            <a:endParaRPr lang="en-US" sz="1200">
              <a:latin typeface="Arial" pitchFamily="34" charset="0"/>
            </a:endParaRPr>
          </a:p>
        </p:txBody>
      </p:sp>
      <p:sp>
        <p:nvSpPr>
          <p:cNvPr id="21402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14021"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3FBB0B1-9E32-482E-9F3C-38977413B734}" type="slidenum">
              <a:rPr lang="ar-SA" smtClean="0"/>
              <a:pPr fontAlgn="base">
                <a:spcBef>
                  <a:spcPct val="0"/>
                </a:spcBef>
                <a:spcAft>
                  <a:spcPct val="0"/>
                </a:spcAft>
              </a:pPr>
              <a:t>9</a:t>
            </a:fld>
            <a:endParaRPr lang="en-US" smtClean="0">
              <a:cs typeface="Arial" pitchFamily="34" charset="0"/>
            </a:endParaRPr>
          </a:p>
        </p:txBody>
      </p:sp>
      <p:sp>
        <p:nvSpPr>
          <p:cNvPr id="215043"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8F4F2F6F-D0C9-4318-97DF-2862DABEA9C6}" type="slidenum">
              <a:rPr lang="ar-SA" sz="1200">
                <a:latin typeface="Arial" pitchFamily="34" charset="0"/>
              </a:rPr>
              <a:pPr rtl="0"/>
              <a:t>9</a:t>
            </a:fld>
            <a:endParaRPr lang="en-US" sz="1200">
              <a:latin typeface="Arial" pitchFamily="34" charset="0"/>
            </a:endParaRPr>
          </a:p>
        </p:txBody>
      </p:sp>
      <p:sp>
        <p:nvSpPr>
          <p:cNvPr id="21504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15045"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9227A41-511A-4ABF-97A7-EBF6426500D4}" type="slidenum">
              <a:rPr lang="ar-SA" smtClean="0"/>
              <a:pPr fontAlgn="base">
                <a:spcBef>
                  <a:spcPct val="0"/>
                </a:spcBef>
                <a:spcAft>
                  <a:spcPct val="0"/>
                </a:spcAft>
              </a:pPr>
              <a:t>10</a:t>
            </a:fld>
            <a:endParaRPr lang="en-US" smtClean="0">
              <a:cs typeface="Arial" pitchFamily="34" charset="0"/>
            </a:endParaRPr>
          </a:p>
        </p:txBody>
      </p:sp>
      <p:sp>
        <p:nvSpPr>
          <p:cNvPr id="216067"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955024C2-F4DC-44E7-B955-0DD328E813E8}" type="slidenum">
              <a:rPr lang="ar-SA" sz="1200">
                <a:latin typeface="Arial" pitchFamily="34" charset="0"/>
              </a:rPr>
              <a:pPr rtl="0"/>
              <a:t>10</a:t>
            </a:fld>
            <a:endParaRPr lang="en-US" sz="1200">
              <a:latin typeface="Arial" pitchFamily="34" charset="0"/>
            </a:endParaRPr>
          </a:p>
        </p:txBody>
      </p:sp>
      <p:sp>
        <p:nvSpPr>
          <p:cNvPr id="21606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16069"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B1B47F6-7E56-41A0-9E77-7492411E6458}" type="slidenum">
              <a:rPr lang="ar-SA" smtClean="0"/>
              <a:pPr fontAlgn="base">
                <a:spcBef>
                  <a:spcPct val="0"/>
                </a:spcBef>
                <a:spcAft>
                  <a:spcPct val="0"/>
                </a:spcAft>
              </a:pPr>
              <a:t>11</a:t>
            </a:fld>
            <a:endParaRPr lang="en-US" smtClean="0">
              <a:cs typeface="Arial" pitchFamily="34" charset="0"/>
            </a:endParaRPr>
          </a:p>
        </p:txBody>
      </p:sp>
      <p:sp>
        <p:nvSpPr>
          <p:cNvPr id="217091"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A9B569AE-1748-4DB5-A0E3-BBDA0854B233}" type="slidenum">
              <a:rPr lang="ar-SA" sz="1200">
                <a:latin typeface="Arial" pitchFamily="34" charset="0"/>
              </a:rPr>
              <a:pPr rtl="0"/>
              <a:t>11</a:t>
            </a:fld>
            <a:endParaRPr lang="en-US" sz="1200">
              <a:latin typeface="Arial" pitchFamily="34" charset="0"/>
            </a:endParaRPr>
          </a:p>
        </p:txBody>
      </p:sp>
      <p:sp>
        <p:nvSpPr>
          <p:cNvPr id="21709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17093"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62929D0-44E0-4B6B-9870-DC3240A2C5DA}" type="slidenum">
              <a:rPr lang="ar-SA" smtClean="0"/>
              <a:pPr fontAlgn="base">
                <a:spcBef>
                  <a:spcPct val="0"/>
                </a:spcBef>
                <a:spcAft>
                  <a:spcPct val="0"/>
                </a:spcAft>
              </a:pPr>
              <a:t>12</a:t>
            </a:fld>
            <a:endParaRPr lang="en-US" smtClean="0">
              <a:cs typeface="Arial" pitchFamily="34" charset="0"/>
            </a:endParaRPr>
          </a:p>
        </p:txBody>
      </p:sp>
      <p:sp>
        <p:nvSpPr>
          <p:cNvPr id="218115"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45A97E9A-CE1B-4A0A-A4B1-B8603ACEA10F}" type="slidenum">
              <a:rPr lang="ar-SA" sz="1200">
                <a:latin typeface="Arial" pitchFamily="34" charset="0"/>
              </a:rPr>
              <a:pPr rtl="0"/>
              <a:t>12</a:t>
            </a:fld>
            <a:endParaRPr lang="en-US" sz="1200">
              <a:latin typeface="Arial" pitchFamily="34" charset="0"/>
            </a:endParaRPr>
          </a:p>
        </p:txBody>
      </p:sp>
      <p:sp>
        <p:nvSpPr>
          <p:cNvPr id="21811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18117"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06F95D6-E229-4E62-9C1C-02EFD484A3B3}" type="slidenum">
              <a:rPr lang="ar-SA" smtClean="0"/>
              <a:pPr fontAlgn="base">
                <a:spcBef>
                  <a:spcPct val="0"/>
                </a:spcBef>
                <a:spcAft>
                  <a:spcPct val="0"/>
                </a:spcAft>
              </a:pPr>
              <a:t>13</a:t>
            </a:fld>
            <a:endParaRPr lang="en-US" smtClean="0">
              <a:cs typeface="Arial" pitchFamily="34" charset="0"/>
            </a:endParaRPr>
          </a:p>
        </p:txBody>
      </p:sp>
      <p:sp>
        <p:nvSpPr>
          <p:cNvPr id="219139"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9609736D-97C3-45CA-9A48-6236285B1BB2}" type="slidenum">
              <a:rPr lang="ar-SA" sz="1200">
                <a:latin typeface="Arial" pitchFamily="34" charset="0"/>
              </a:rPr>
              <a:pPr rtl="0"/>
              <a:t>13</a:t>
            </a:fld>
            <a:endParaRPr lang="en-US" sz="1200">
              <a:latin typeface="Arial" pitchFamily="34" charset="0"/>
            </a:endParaRPr>
          </a:p>
        </p:txBody>
      </p:sp>
      <p:sp>
        <p:nvSpPr>
          <p:cNvPr id="21914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19141"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2" name="Slide Number Placeholder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CC912EF-7D1E-4819-B746-73BCE26F98C2}" type="slidenum">
              <a:rPr lang="ar-SA" smtClean="0">
                <a:solidFill>
                  <a:srgbClr val="000000"/>
                </a:solidFill>
              </a:rPr>
              <a:pPr fontAlgn="base">
                <a:spcBef>
                  <a:spcPct val="0"/>
                </a:spcBef>
                <a:spcAft>
                  <a:spcPct val="0"/>
                </a:spcAft>
              </a:pPr>
              <a:t>72</a:t>
            </a:fld>
            <a:endParaRPr lang="en-US" smtClean="0">
              <a:solidFill>
                <a:srgbClr val="000000"/>
              </a:solidFill>
              <a:cs typeface="Arial" pitchFamily="34" charset="0"/>
            </a:endParaRPr>
          </a:p>
        </p:txBody>
      </p:sp>
      <p:sp>
        <p:nvSpPr>
          <p:cNvPr id="220163"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fld id="{62F6B939-861F-4467-8C57-1ED92C8045D7}" type="slidenum">
              <a:rPr lang="ar-SA" sz="1200">
                <a:solidFill>
                  <a:srgbClr val="000000"/>
                </a:solidFill>
                <a:latin typeface="Arial" pitchFamily="34" charset="0"/>
              </a:rPr>
              <a:pPr/>
              <a:t>72</a:t>
            </a:fld>
            <a:endParaRPr lang="en-US" sz="1200">
              <a:solidFill>
                <a:srgbClr val="000000"/>
              </a:solidFill>
              <a:latin typeface="Arial" pitchFamily="34" charset="0"/>
            </a:endParaRPr>
          </a:p>
        </p:txBody>
      </p:sp>
      <p:sp>
        <p:nvSpPr>
          <p:cNvPr id="22016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20165"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Slide Number Placeholder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8246D24-30EF-4F74-B501-BE67400698A2}" type="slidenum">
              <a:rPr lang="ar-SA" smtClean="0">
                <a:solidFill>
                  <a:srgbClr val="000000"/>
                </a:solidFill>
              </a:rPr>
              <a:pPr fontAlgn="base">
                <a:spcBef>
                  <a:spcPct val="0"/>
                </a:spcBef>
                <a:spcAft>
                  <a:spcPct val="0"/>
                </a:spcAft>
              </a:pPr>
              <a:t>73</a:t>
            </a:fld>
            <a:endParaRPr lang="en-US" smtClean="0">
              <a:solidFill>
                <a:srgbClr val="000000"/>
              </a:solidFill>
              <a:cs typeface="Arial" pitchFamily="34" charset="0"/>
            </a:endParaRPr>
          </a:p>
        </p:txBody>
      </p:sp>
      <p:sp>
        <p:nvSpPr>
          <p:cNvPr id="221187"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fld id="{488AFAF3-92EF-4880-A8D4-AAF0A61C3ABF}" type="slidenum">
              <a:rPr lang="ar-SA" sz="1200">
                <a:solidFill>
                  <a:srgbClr val="000000"/>
                </a:solidFill>
                <a:latin typeface="Arial" pitchFamily="34" charset="0"/>
              </a:rPr>
              <a:pPr/>
              <a:t>73</a:t>
            </a:fld>
            <a:endParaRPr lang="en-US" sz="1200">
              <a:solidFill>
                <a:srgbClr val="000000"/>
              </a:solidFill>
              <a:latin typeface="Arial" pitchFamily="34" charset="0"/>
            </a:endParaRPr>
          </a:p>
        </p:txBody>
      </p:sp>
      <p:sp>
        <p:nvSpPr>
          <p:cNvPr id="22118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21189"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Slide Number Placeholder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26EE737-E8C4-4099-9859-1E0F8E22375E}" type="slidenum">
              <a:rPr lang="ar-SA" smtClean="0">
                <a:solidFill>
                  <a:srgbClr val="000000"/>
                </a:solidFill>
              </a:rPr>
              <a:pPr fontAlgn="base">
                <a:spcBef>
                  <a:spcPct val="0"/>
                </a:spcBef>
                <a:spcAft>
                  <a:spcPct val="0"/>
                </a:spcAft>
              </a:pPr>
              <a:t>74</a:t>
            </a:fld>
            <a:endParaRPr lang="en-US" smtClean="0">
              <a:solidFill>
                <a:srgbClr val="000000"/>
              </a:solidFill>
              <a:cs typeface="Arial" pitchFamily="34" charset="0"/>
            </a:endParaRPr>
          </a:p>
        </p:txBody>
      </p:sp>
      <p:sp>
        <p:nvSpPr>
          <p:cNvPr id="222211"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fld id="{EE8E4B2F-347C-46D8-B349-E0CBDC0FC89E}" type="slidenum">
              <a:rPr lang="ar-SA" sz="1200">
                <a:solidFill>
                  <a:srgbClr val="000000"/>
                </a:solidFill>
                <a:latin typeface="Arial" pitchFamily="34" charset="0"/>
              </a:rPr>
              <a:pPr/>
              <a:t>74</a:t>
            </a:fld>
            <a:endParaRPr lang="en-US" sz="1200">
              <a:solidFill>
                <a:srgbClr val="000000"/>
              </a:solidFill>
              <a:latin typeface="Arial" pitchFamily="34" charset="0"/>
            </a:endParaRPr>
          </a:p>
        </p:txBody>
      </p:sp>
      <p:sp>
        <p:nvSpPr>
          <p:cNvPr id="22221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22213"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Slide Number Placeholder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21E7EF5-2973-4E18-AAB1-981E9102C63D}" type="slidenum">
              <a:rPr lang="ar-SA" smtClean="0">
                <a:solidFill>
                  <a:srgbClr val="000000"/>
                </a:solidFill>
              </a:rPr>
              <a:pPr fontAlgn="base">
                <a:spcBef>
                  <a:spcPct val="0"/>
                </a:spcBef>
                <a:spcAft>
                  <a:spcPct val="0"/>
                </a:spcAft>
              </a:pPr>
              <a:t>75</a:t>
            </a:fld>
            <a:endParaRPr lang="en-US" smtClean="0">
              <a:solidFill>
                <a:srgbClr val="000000"/>
              </a:solidFill>
              <a:cs typeface="Arial" pitchFamily="34" charset="0"/>
            </a:endParaRPr>
          </a:p>
        </p:txBody>
      </p:sp>
      <p:sp>
        <p:nvSpPr>
          <p:cNvPr id="223235"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fld id="{D31FEB33-FEDC-45C7-92FA-FBF5E62EF8DF}" type="slidenum">
              <a:rPr lang="ar-SA" sz="1200">
                <a:solidFill>
                  <a:srgbClr val="000000"/>
                </a:solidFill>
                <a:latin typeface="Arial" pitchFamily="34" charset="0"/>
              </a:rPr>
              <a:pPr/>
              <a:t>75</a:t>
            </a:fld>
            <a:endParaRPr lang="en-US" sz="1200">
              <a:solidFill>
                <a:srgbClr val="000000"/>
              </a:solidFill>
              <a:latin typeface="Arial" pitchFamily="34" charset="0"/>
            </a:endParaRPr>
          </a:p>
        </p:txBody>
      </p:sp>
      <p:sp>
        <p:nvSpPr>
          <p:cNvPr id="22323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23237"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Slide Number Placeholder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0ACFB6F-5563-4596-9285-6FF212778FCC}" type="slidenum">
              <a:rPr lang="ar-SA" smtClean="0">
                <a:solidFill>
                  <a:srgbClr val="000000"/>
                </a:solidFill>
              </a:rPr>
              <a:pPr fontAlgn="base">
                <a:spcBef>
                  <a:spcPct val="0"/>
                </a:spcBef>
                <a:spcAft>
                  <a:spcPct val="0"/>
                </a:spcAft>
              </a:pPr>
              <a:t>76</a:t>
            </a:fld>
            <a:endParaRPr lang="en-US" smtClean="0">
              <a:solidFill>
                <a:srgbClr val="000000"/>
              </a:solidFill>
              <a:cs typeface="Arial" pitchFamily="34" charset="0"/>
            </a:endParaRPr>
          </a:p>
        </p:txBody>
      </p:sp>
      <p:sp>
        <p:nvSpPr>
          <p:cNvPr id="224259"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fld id="{BE4DA590-6918-4460-991F-0E7AC3407CFA}" type="slidenum">
              <a:rPr lang="ar-SA" sz="1200">
                <a:solidFill>
                  <a:srgbClr val="000000"/>
                </a:solidFill>
                <a:latin typeface="Arial" pitchFamily="34" charset="0"/>
              </a:rPr>
              <a:pPr/>
              <a:t>76</a:t>
            </a:fld>
            <a:endParaRPr lang="en-US" sz="1200">
              <a:solidFill>
                <a:srgbClr val="000000"/>
              </a:solidFill>
              <a:latin typeface="Arial" pitchFamily="34" charset="0"/>
            </a:endParaRPr>
          </a:p>
        </p:txBody>
      </p:sp>
      <p:sp>
        <p:nvSpPr>
          <p:cNvPr id="22426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24261"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Slide Number Placeholder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764F649-9745-42DA-91A0-7522A851DE46}" type="slidenum">
              <a:rPr lang="ar-SA" smtClean="0">
                <a:solidFill>
                  <a:srgbClr val="000000"/>
                </a:solidFill>
              </a:rPr>
              <a:pPr fontAlgn="base">
                <a:spcBef>
                  <a:spcPct val="0"/>
                </a:spcBef>
                <a:spcAft>
                  <a:spcPct val="0"/>
                </a:spcAft>
              </a:pPr>
              <a:t>77</a:t>
            </a:fld>
            <a:endParaRPr lang="en-US" smtClean="0">
              <a:solidFill>
                <a:srgbClr val="000000"/>
              </a:solidFill>
              <a:cs typeface="Arial" pitchFamily="34" charset="0"/>
            </a:endParaRPr>
          </a:p>
        </p:txBody>
      </p:sp>
      <p:sp>
        <p:nvSpPr>
          <p:cNvPr id="225283"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fld id="{64D81966-AD95-4BC2-8054-D4DED150465A}" type="slidenum">
              <a:rPr lang="ar-SA" sz="1200">
                <a:solidFill>
                  <a:srgbClr val="000000"/>
                </a:solidFill>
                <a:latin typeface="Arial" pitchFamily="34" charset="0"/>
              </a:rPr>
              <a:pPr/>
              <a:t>77</a:t>
            </a:fld>
            <a:endParaRPr lang="en-US" sz="1200">
              <a:solidFill>
                <a:srgbClr val="000000"/>
              </a:solidFill>
              <a:latin typeface="Arial" pitchFamily="34" charset="0"/>
            </a:endParaRPr>
          </a:p>
        </p:txBody>
      </p:sp>
      <p:sp>
        <p:nvSpPr>
          <p:cNvPr id="22528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25285"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Slide Number Placeholder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6193F40-D194-4D40-92FA-098939168AD7}" type="slidenum">
              <a:rPr lang="ar-SA" smtClean="0">
                <a:solidFill>
                  <a:srgbClr val="000000"/>
                </a:solidFill>
              </a:rPr>
              <a:pPr fontAlgn="base">
                <a:spcBef>
                  <a:spcPct val="0"/>
                </a:spcBef>
                <a:spcAft>
                  <a:spcPct val="0"/>
                </a:spcAft>
              </a:pPr>
              <a:t>78</a:t>
            </a:fld>
            <a:endParaRPr lang="en-US" smtClean="0">
              <a:solidFill>
                <a:srgbClr val="000000"/>
              </a:solidFill>
              <a:cs typeface="Arial" pitchFamily="34" charset="0"/>
            </a:endParaRPr>
          </a:p>
        </p:txBody>
      </p:sp>
      <p:sp>
        <p:nvSpPr>
          <p:cNvPr id="226307"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fld id="{118B0356-3923-4446-B189-9D1D27E1669B}" type="slidenum">
              <a:rPr lang="ar-SA" sz="1200">
                <a:solidFill>
                  <a:srgbClr val="000000"/>
                </a:solidFill>
                <a:latin typeface="Arial" pitchFamily="34" charset="0"/>
              </a:rPr>
              <a:pPr/>
              <a:t>78</a:t>
            </a:fld>
            <a:endParaRPr lang="en-US" sz="1200">
              <a:solidFill>
                <a:srgbClr val="000000"/>
              </a:solidFill>
              <a:latin typeface="Arial" pitchFamily="34" charset="0"/>
            </a:endParaRPr>
          </a:p>
        </p:txBody>
      </p:sp>
      <p:sp>
        <p:nvSpPr>
          <p:cNvPr id="22630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26309"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Slide Number Placeholder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693A884-8DD1-4DBE-99C7-7ED597295226}" type="slidenum">
              <a:rPr lang="ar-SA" smtClean="0">
                <a:solidFill>
                  <a:srgbClr val="000000"/>
                </a:solidFill>
              </a:rPr>
              <a:pPr fontAlgn="base">
                <a:spcBef>
                  <a:spcPct val="0"/>
                </a:spcBef>
                <a:spcAft>
                  <a:spcPct val="0"/>
                </a:spcAft>
              </a:pPr>
              <a:t>79</a:t>
            </a:fld>
            <a:endParaRPr lang="en-US" smtClean="0">
              <a:solidFill>
                <a:srgbClr val="000000"/>
              </a:solidFill>
              <a:cs typeface="Arial" pitchFamily="34" charset="0"/>
            </a:endParaRPr>
          </a:p>
        </p:txBody>
      </p:sp>
      <p:sp>
        <p:nvSpPr>
          <p:cNvPr id="227331"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fld id="{D517E2C7-EB35-4246-B509-3E3FB4069177}" type="slidenum">
              <a:rPr lang="ar-SA" sz="1200">
                <a:solidFill>
                  <a:srgbClr val="000000"/>
                </a:solidFill>
                <a:latin typeface="Arial" pitchFamily="34" charset="0"/>
              </a:rPr>
              <a:pPr/>
              <a:t>79</a:t>
            </a:fld>
            <a:endParaRPr lang="en-US" sz="1200">
              <a:solidFill>
                <a:srgbClr val="000000"/>
              </a:solidFill>
              <a:latin typeface="Arial" pitchFamily="34" charset="0"/>
            </a:endParaRPr>
          </a:p>
        </p:txBody>
      </p:sp>
      <p:sp>
        <p:nvSpPr>
          <p:cNvPr id="22733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27333"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Slide Number Placeholder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6E0116E-25BA-4555-845C-7B77A21ADE70}" type="slidenum">
              <a:rPr lang="ar-SA" smtClean="0">
                <a:solidFill>
                  <a:srgbClr val="000000"/>
                </a:solidFill>
              </a:rPr>
              <a:pPr fontAlgn="base">
                <a:spcBef>
                  <a:spcPct val="0"/>
                </a:spcBef>
                <a:spcAft>
                  <a:spcPct val="0"/>
                </a:spcAft>
              </a:pPr>
              <a:t>80</a:t>
            </a:fld>
            <a:endParaRPr lang="en-US" smtClean="0">
              <a:solidFill>
                <a:srgbClr val="000000"/>
              </a:solidFill>
              <a:cs typeface="Arial" pitchFamily="34" charset="0"/>
            </a:endParaRPr>
          </a:p>
        </p:txBody>
      </p:sp>
      <p:sp>
        <p:nvSpPr>
          <p:cNvPr id="228355"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fld id="{BDBF4CE9-3DC8-4F3B-B8C5-3AD438A11A4C}" type="slidenum">
              <a:rPr lang="ar-SA" sz="1200">
                <a:solidFill>
                  <a:srgbClr val="000000"/>
                </a:solidFill>
                <a:latin typeface="Arial" pitchFamily="34" charset="0"/>
              </a:rPr>
              <a:pPr/>
              <a:t>80</a:t>
            </a:fld>
            <a:endParaRPr lang="en-US" sz="1200">
              <a:solidFill>
                <a:srgbClr val="000000"/>
              </a:solidFill>
              <a:latin typeface="Arial" pitchFamily="34" charset="0"/>
            </a:endParaRPr>
          </a:p>
        </p:txBody>
      </p:sp>
      <p:sp>
        <p:nvSpPr>
          <p:cNvPr id="22835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28357"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Slide Number Placeholder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8F64F54-E681-43FE-9655-A79662F5B028}" type="slidenum">
              <a:rPr lang="ar-SA" smtClean="0">
                <a:solidFill>
                  <a:srgbClr val="000000"/>
                </a:solidFill>
              </a:rPr>
              <a:pPr fontAlgn="base">
                <a:spcBef>
                  <a:spcPct val="0"/>
                </a:spcBef>
                <a:spcAft>
                  <a:spcPct val="0"/>
                </a:spcAft>
              </a:pPr>
              <a:t>81</a:t>
            </a:fld>
            <a:endParaRPr lang="en-US" smtClean="0">
              <a:solidFill>
                <a:srgbClr val="000000"/>
              </a:solidFill>
              <a:cs typeface="Arial" pitchFamily="34" charset="0"/>
            </a:endParaRPr>
          </a:p>
        </p:txBody>
      </p:sp>
      <p:sp>
        <p:nvSpPr>
          <p:cNvPr id="229379"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fld id="{1C22E053-1AD0-46A2-B33A-8710DE7EF0DE}" type="slidenum">
              <a:rPr lang="ar-SA" sz="1200">
                <a:solidFill>
                  <a:srgbClr val="000000"/>
                </a:solidFill>
                <a:latin typeface="Arial" pitchFamily="34" charset="0"/>
              </a:rPr>
              <a:pPr/>
              <a:t>81</a:t>
            </a:fld>
            <a:endParaRPr lang="en-US" sz="1200">
              <a:solidFill>
                <a:srgbClr val="000000"/>
              </a:solidFill>
              <a:latin typeface="Arial" pitchFamily="34" charset="0"/>
            </a:endParaRPr>
          </a:p>
        </p:txBody>
      </p:sp>
      <p:sp>
        <p:nvSpPr>
          <p:cNvPr id="22938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29381"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Slide Image Placeholder 1"/>
          <p:cNvSpPr>
            <a:spLocks noGrp="1" noRot="1" noChangeAspect="1" noTextEdit="1"/>
          </p:cNvSpPr>
          <p:nvPr>
            <p:ph type="sldImg"/>
          </p:nvPr>
        </p:nvSpPr>
        <p:spPr bwMode="auto">
          <a:noFill/>
          <a:ln>
            <a:solidFill>
              <a:srgbClr val="000000"/>
            </a:solidFill>
            <a:miter lim="800000"/>
            <a:headEnd/>
            <a:tailEnd/>
          </a:ln>
        </p:spPr>
      </p:sp>
      <p:sp>
        <p:nvSpPr>
          <p:cNvPr id="230403"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3040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59EE0CA-85DE-4775-94C6-A80725E36364}" type="slidenum">
              <a:rPr lang="ar-SA" smtClean="0"/>
              <a:pPr fontAlgn="base">
                <a:spcBef>
                  <a:spcPct val="0"/>
                </a:spcBef>
                <a:spcAft>
                  <a:spcPct val="0"/>
                </a:spcAft>
              </a:pPr>
              <a:t>90</a:t>
            </a:fld>
            <a:endParaRPr lang="en-US" smtClean="0">
              <a:cs typeface="Arial"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Slide Image Placeholder 1"/>
          <p:cNvSpPr>
            <a:spLocks noGrp="1" noRot="1" noChangeAspect="1" noTextEdit="1"/>
          </p:cNvSpPr>
          <p:nvPr>
            <p:ph type="sldImg"/>
          </p:nvPr>
        </p:nvSpPr>
        <p:spPr bwMode="auto">
          <a:noFill/>
          <a:ln>
            <a:solidFill>
              <a:srgbClr val="000000"/>
            </a:solidFill>
            <a:miter lim="800000"/>
            <a:headEnd/>
            <a:tailEnd/>
          </a:ln>
        </p:spPr>
      </p:sp>
      <p:sp>
        <p:nvSpPr>
          <p:cNvPr id="231427"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3142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2286C10-9C67-48A3-9E77-CCEBE76D54B9}" type="slidenum">
              <a:rPr lang="ar-SA" smtClean="0"/>
              <a:pPr fontAlgn="base">
                <a:spcBef>
                  <a:spcPct val="0"/>
                </a:spcBef>
                <a:spcAft>
                  <a:spcPct val="0"/>
                </a:spcAft>
              </a:pPr>
              <a:t>91</a:t>
            </a:fld>
            <a:endParaRPr lang="en-US" smtClean="0">
              <a:cs typeface="Arial"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Slide Image Placeholder 1"/>
          <p:cNvSpPr>
            <a:spLocks noGrp="1" noRot="1" noChangeAspect="1" noTextEdit="1"/>
          </p:cNvSpPr>
          <p:nvPr>
            <p:ph type="sldImg"/>
          </p:nvPr>
        </p:nvSpPr>
        <p:spPr bwMode="auto">
          <a:noFill/>
          <a:ln>
            <a:solidFill>
              <a:srgbClr val="000000"/>
            </a:solidFill>
            <a:miter lim="800000"/>
            <a:headEnd/>
            <a:tailEnd/>
          </a:ln>
        </p:spPr>
      </p:sp>
      <p:sp>
        <p:nvSpPr>
          <p:cNvPr id="232451"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3245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584AA6C-AB0B-4402-935A-C4CCB6B20DA5}" type="slidenum">
              <a:rPr lang="ar-SA" smtClean="0"/>
              <a:pPr fontAlgn="base">
                <a:spcBef>
                  <a:spcPct val="0"/>
                </a:spcBef>
                <a:spcAft>
                  <a:spcPct val="0"/>
                </a:spcAft>
              </a:pPr>
              <a:t>92</a:t>
            </a:fld>
            <a:endParaRPr lang="en-US" smtClean="0">
              <a:cs typeface="Arial"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4" name="Slide Image Placeholder 1"/>
          <p:cNvSpPr>
            <a:spLocks noGrp="1" noRot="1" noChangeAspect="1" noTextEdit="1"/>
          </p:cNvSpPr>
          <p:nvPr>
            <p:ph type="sldImg"/>
          </p:nvPr>
        </p:nvSpPr>
        <p:spPr bwMode="auto">
          <a:noFill/>
          <a:ln>
            <a:solidFill>
              <a:srgbClr val="000000"/>
            </a:solidFill>
            <a:miter lim="800000"/>
            <a:headEnd/>
            <a:tailEnd/>
          </a:ln>
        </p:spPr>
      </p:sp>
      <p:sp>
        <p:nvSpPr>
          <p:cNvPr id="233475"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334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45B8F97-1898-4818-A371-DCD997944F96}" type="slidenum">
              <a:rPr lang="ar-SA" smtClean="0"/>
              <a:pPr fontAlgn="base">
                <a:spcBef>
                  <a:spcPct val="0"/>
                </a:spcBef>
                <a:spcAft>
                  <a:spcPct val="0"/>
                </a:spcAft>
              </a:pPr>
              <a:t>93</a:t>
            </a:fld>
            <a:endParaRPr lang="en-US" smtClean="0">
              <a:cs typeface="Arial"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8" name="Slide Image Placeholder 1"/>
          <p:cNvSpPr>
            <a:spLocks noGrp="1" noRot="1" noChangeAspect="1" noTextEdit="1"/>
          </p:cNvSpPr>
          <p:nvPr>
            <p:ph type="sldImg"/>
          </p:nvPr>
        </p:nvSpPr>
        <p:spPr bwMode="auto">
          <a:noFill/>
          <a:ln>
            <a:solidFill>
              <a:srgbClr val="000000"/>
            </a:solidFill>
            <a:miter lim="800000"/>
            <a:headEnd/>
            <a:tailEnd/>
          </a:ln>
        </p:spPr>
      </p:sp>
      <p:sp>
        <p:nvSpPr>
          <p:cNvPr id="234499"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3450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3508B19-8601-4A3E-845A-94D134657319}" type="slidenum">
              <a:rPr lang="ar-SA" smtClean="0"/>
              <a:pPr fontAlgn="base">
                <a:spcBef>
                  <a:spcPct val="0"/>
                </a:spcBef>
                <a:spcAft>
                  <a:spcPct val="0"/>
                </a:spcAft>
              </a:pPr>
              <a:t>94</a:t>
            </a:fld>
            <a:endParaRPr lang="en-US" smtClean="0">
              <a:cs typeface="Arial"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Slide Image Placeholder 1"/>
          <p:cNvSpPr>
            <a:spLocks noGrp="1" noRot="1" noChangeAspect="1" noTextEdit="1"/>
          </p:cNvSpPr>
          <p:nvPr>
            <p:ph type="sldImg"/>
          </p:nvPr>
        </p:nvSpPr>
        <p:spPr bwMode="auto">
          <a:noFill/>
          <a:ln>
            <a:solidFill>
              <a:srgbClr val="000000"/>
            </a:solidFill>
            <a:miter lim="800000"/>
            <a:headEnd/>
            <a:tailEnd/>
          </a:ln>
        </p:spPr>
      </p:sp>
      <p:sp>
        <p:nvSpPr>
          <p:cNvPr id="235523"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355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C8ED689-4199-4802-8414-6BFC499C7CF0}" type="slidenum">
              <a:rPr lang="ar-SA" smtClean="0"/>
              <a:pPr fontAlgn="base">
                <a:spcBef>
                  <a:spcPct val="0"/>
                </a:spcBef>
                <a:spcAft>
                  <a:spcPct val="0"/>
                </a:spcAft>
              </a:pPr>
              <a:t>95</a:t>
            </a:fld>
            <a:endParaRPr lang="en-US" smtClean="0">
              <a:cs typeface="Arial"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Slide Image Placeholder 1"/>
          <p:cNvSpPr>
            <a:spLocks noGrp="1" noRot="1" noChangeAspect="1" noTextEdit="1"/>
          </p:cNvSpPr>
          <p:nvPr>
            <p:ph type="sldImg"/>
          </p:nvPr>
        </p:nvSpPr>
        <p:spPr bwMode="auto">
          <a:noFill/>
          <a:ln>
            <a:solidFill>
              <a:srgbClr val="000000"/>
            </a:solidFill>
            <a:miter lim="800000"/>
            <a:headEnd/>
            <a:tailEnd/>
          </a:ln>
        </p:spPr>
      </p:sp>
      <p:sp>
        <p:nvSpPr>
          <p:cNvPr id="236547"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3654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18D4818-FF59-45A8-8A64-3F5FEE6285E7}" type="slidenum">
              <a:rPr lang="ar-SA" smtClean="0"/>
              <a:pPr fontAlgn="base">
                <a:spcBef>
                  <a:spcPct val="0"/>
                </a:spcBef>
                <a:spcAft>
                  <a:spcPct val="0"/>
                </a:spcAft>
              </a:pPr>
              <a:t>96</a:t>
            </a:fld>
            <a:endParaRPr lang="en-US" smtClean="0">
              <a:cs typeface="Arial"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0" name="Slide Image Placeholder 1"/>
          <p:cNvSpPr>
            <a:spLocks noGrp="1" noRot="1" noChangeAspect="1" noTextEdit="1"/>
          </p:cNvSpPr>
          <p:nvPr>
            <p:ph type="sldImg"/>
          </p:nvPr>
        </p:nvSpPr>
        <p:spPr bwMode="auto">
          <a:noFill/>
          <a:ln>
            <a:solidFill>
              <a:srgbClr val="000000"/>
            </a:solidFill>
            <a:miter lim="800000"/>
            <a:headEnd/>
            <a:tailEnd/>
          </a:ln>
        </p:spPr>
      </p:sp>
      <p:sp>
        <p:nvSpPr>
          <p:cNvPr id="237571"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375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3AE558A-E37D-4B50-8A3F-998CC93FEB79}" type="slidenum">
              <a:rPr lang="ar-SA" smtClean="0"/>
              <a:pPr fontAlgn="base">
                <a:spcBef>
                  <a:spcPct val="0"/>
                </a:spcBef>
                <a:spcAft>
                  <a:spcPct val="0"/>
                </a:spcAft>
              </a:pPr>
              <a:t>97</a:t>
            </a:fld>
            <a:endParaRPr lang="en-US" smtClean="0">
              <a:cs typeface="Arial"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4" name="Slide Image Placeholder 1"/>
          <p:cNvSpPr>
            <a:spLocks noGrp="1" noRot="1" noChangeAspect="1" noTextEdit="1"/>
          </p:cNvSpPr>
          <p:nvPr>
            <p:ph type="sldImg"/>
          </p:nvPr>
        </p:nvSpPr>
        <p:spPr bwMode="auto">
          <a:noFill/>
          <a:ln>
            <a:solidFill>
              <a:srgbClr val="000000"/>
            </a:solidFill>
            <a:miter lim="800000"/>
            <a:headEnd/>
            <a:tailEnd/>
          </a:ln>
        </p:spPr>
      </p:sp>
      <p:sp>
        <p:nvSpPr>
          <p:cNvPr id="238595"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3859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D7B8AF8-22B7-473F-A28E-143506E40330}" type="slidenum">
              <a:rPr lang="ar-SA" smtClean="0"/>
              <a:pPr fontAlgn="base">
                <a:spcBef>
                  <a:spcPct val="0"/>
                </a:spcBef>
                <a:spcAft>
                  <a:spcPct val="0"/>
                </a:spcAft>
              </a:pPr>
              <a:t>98</a:t>
            </a:fld>
            <a:endParaRPr lang="en-US" smtClean="0">
              <a:cs typeface="Arial"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Slide Image Placeholder 1"/>
          <p:cNvSpPr>
            <a:spLocks noGrp="1" noRot="1" noChangeAspect="1" noTextEdit="1"/>
          </p:cNvSpPr>
          <p:nvPr>
            <p:ph type="sldImg"/>
          </p:nvPr>
        </p:nvSpPr>
        <p:spPr bwMode="auto">
          <a:noFill/>
          <a:ln>
            <a:solidFill>
              <a:srgbClr val="000000"/>
            </a:solidFill>
            <a:miter lim="800000"/>
            <a:headEnd/>
            <a:tailEnd/>
          </a:ln>
        </p:spPr>
      </p:sp>
      <p:sp>
        <p:nvSpPr>
          <p:cNvPr id="239619"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3962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4FC227F-5F9C-4FD3-A5D6-283D853DDE43}" type="slidenum">
              <a:rPr lang="ar-SA" smtClean="0"/>
              <a:pPr fontAlgn="base">
                <a:spcBef>
                  <a:spcPct val="0"/>
                </a:spcBef>
                <a:spcAft>
                  <a:spcPct val="0"/>
                </a:spcAft>
              </a:pPr>
              <a:t>99</a:t>
            </a:fld>
            <a:endParaRPr lang="en-US" smtClean="0">
              <a:cs typeface="Arial"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0D32731-1F43-420F-B0F3-7190E572A1EB}" type="slidenum">
              <a:rPr lang="ar-SA" smtClean="0"/>
              <a:pPr fontAlgn="base">
                <a:spcBef>
                  <a:spcPct val="0"/>
                </a:spcBef>
                <a:spcAft>
                  <a:spcPct val="0"/>
                </a:spcAft>
              </a:pPr>
              <a:t>100</a:t>
            </a:fld>
            <a:endParaRPr lang="en-US" smtClean="0">
              <a:cs typeface="Arial"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Slide Image Placeholder 1"/>
          <p:cNvSpPr>
            <a:spLocks noGrp="1" noRot="1" noChangeAspect="1" noTextEdit="1"/>
          </p:cNvSpPr>
          <p:nvPr>
            <p:ph type="sldImg"/>
          </p:nvPr>
        </p:nvSpPr>
        <p:spPr bwMode="auto">
          <a:noFill/>
          <a:ln>
            <a:solidFill>
              <a:srgbClr val="000000"/>
            </a:solidFill>
            <a:miter lim="800000"/>
            <a:headEnd/>
            <a:tailEnd/>
          </a:ln>
        </p:spPr>
      </p:sp>
      <p:sp>
        <p:nvSpPr>
          <p:cNvPr id="241667"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4166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12FD488-54CF-4DB4-89E7-9D284A72DCE5}" type="slidenum">
              <a:rPr lang="ar-SA" smtClean="0"/>
              <a:pPr fontAlgn="base">
                <a:spcBef>
                  <a:spcPct val="0"/>
                </a:spcBef>
                <a:spcAft>
                  <a:spcPct val="0"/>
                </a:spcAft>
              </a:pPr>
              <a:t>101</a:t>
            </a:fld>
            <a:endParaRPr lang="en-US" smtClean="0">
              <a:cs typeface="Arial"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0" name="Slide Image Placeholder 1"/>
          <p:cNvSpPr>
            <a:spLocks noGrp="1" noRot="1" noChangeAspect="1" noTextEdit="1"/>
          </p:cNvSpPr>
          <p:nvPr>
            <p:ph type="sldImg"/>
          </p:nvPr>
        </p:nvSpPr>
        <p:spPr bwMode="auto">
          <a:noFill/>
          <a:ln>
            <a:solidFill>
              <a:srgbClr val="000000"/>
            </a:solidFill>
            <a:miter lim="800000"/>
            <a:headEnd/>
            <a:tailEnd/>
          </a:ln>
        </p:spPr>
      </p:sp>
      <p:sp>
        <p:nvSpPr>
          <p:cNvPr id="242691"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4269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BC26AD5-62C8-40E5-82AC-F833ADAC03FF}" type="slidenum">
              <a:rPr lang="ar-SA" smtClean="0"/>
              <a:pPr fontAlgn="base">
                <a:spcBef>
                  <a:spcPct val="0"/>
                </a:spcBef>
                <a:spcAft>
                  <a:spcPct val="0"/>
                </a:spcAft>
              </a:pPr>
              <a:t>102</a:t>
            </a:fld>
            <a:endParaRPr lang="en-US" smtClean="0">
              <a:cs typeface="Arial"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4" name="Slide Image Placeholder 1"/>
          <p:cNvSpPr>
            <a:spLocks noGrp="1" noRot="1" noChangeAspect="1" noTextEdit="1"/>
          </p:cNvSpPr>
          <p:nvPr>
            <p:ph type="sldImg"/>
          </p:nvPr>
        </p:nvSpPr>
        <p:spPr bwMode="auto">
          <a:noFill/>
          <a:ln>
            <a:solidFill>
              <a:srgbClr val="000000"/>
            </a:solidFill>
            <a:miter lim="800000"/>
            <a:headEnd/>
            <a:tailEnd/>
          </a:ln>
        </p:spPr>
      </p:sp>
      <p:sp>
        <p:nvSpPr>
          <p:cNvPr id="243715"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43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A39E536-09D9-4DC1-B1E0-E5C4203E6541}" type="slidenum">
              <a:rPr lang="ar-SA" smtClean="0"/>
              <a:pPr fontAlgn="base">
                <a:spcBef>
                  <a:spcPct val="0"/>
                </a:spcBef>
                <a:spcAft>
                  <a:spcPct val="0"/>
                </a:spcAft>
              </a:pPr>
              <a:t>103</a:t>
            </a:fld>
            <a:endParaRPr lang="en-US" smtClean="0">
              <a:cs typeface="Arial"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8" name="Slide Image Placeholder 1"/>
          <p:cNvSpPr>
            <a:spLocks noGrp="1" noRot="1" noChangeAspect="1" noTextEdit="1"/>
          </p:cNvSpPr>
          <p:nvPr>
            <p:ph type="sldImg"/>
          </p:nvPr>
        </p:nvSpPr>
        <p:spPr bwMode="auto">
          <a:noFill/>
          <a:ln>
            <a:solidFill>
              <a:srgbClr val="000000"/>
            </a:solidFill>
            <a:miter lim="800000"/>
            <a:headEnd/>
            <a:tailEnd/>
          </a:ln>
        </p:spPr>
      </p:sp>
      <p:sp>
        <p:nvSpPr>
          <p:cNvPr id="244739"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4474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3B66443-F669-41D3-BF84-1ABB8817163E}" type="slidenum">
              <a:rPr lang="ar-SA" smtClean="0"/>
              <a:pPr fontAlgn="base">
                <a:spcBef>
                  <a:spcPct val="0"/>
                </a:spcBef>
                <a:spcAft>
                  <a:spcPct val="0"/>
                </a:spcAft>
              </a:pPr>
              <a:t>104</a:t>
            </a:fld>
            <a:endParaRPr lang="en-US" smtClean="0">
              <a:cs typeface="Arial" pitchFamily="34"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Slide Image Placeholder 1"/>
          <p:cNvSpPr>
            <a:spLocks noGrp="1" noRot="1" noChangeAspect="1" noTextEdit="1"/>
          </p:cNvSpPr>
          <p:nvPr>
            <p:ph type="sldImg"/>
          </p:nvPr>
        </p:nvSpPr>
        <p:spPr bwMode="auto">
          <a:noFill/>
          <a:ln>
            <a:solidFill>
              <a:srgbClr val="000000"/>
            </a:solidFill>
            <a:miter lim="800000"/>
            <a:headEnd/>
            <a:tailEnd/>
          </a:ln>
        </p:spPr>
      </p:sp>
      <p:sp>
        <p:nvSpPr>
          <p:cNvPr id="245763"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4576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14FFD48-9CD7-4BE8-9669-4DC2D66A836D}" type="slidenum">
              <a:rPr lang="ar-SA" smtClean="0"/>
              <a:pPr fontAlgn="base">
                <a:spcBef>
                  <a:spcPct val="0"/>
                </a:spcBef>
                <a:spcAft>
                  <a:spcPct val="0"/>
                </a:spcAft>
              </a:pPr>
              <a:t>105</a:t>
            </a:fld>
            <a:endParaRPr lang="en-US" smtClean="0">
              <a:cs typeface="Arial" pitchFamily="34"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Slide Image Placeholder 1"/>
          <p:cNvSpPr>
            <a:spLocks noGrp="1" noRot="1" noChangeAspect="1" noTextEdit="1"/>
          </p:cNvSpPr>
          <p:nvPr>
            <p:ph type="sldImg"/>
          </p:nvPr>
        </p:nvSpPr>
        <p:spPr bwMode="auto">
          <a:noFill/>
          <a:ln>
            <a:solidFill>
              <a:srgbClr val="000000"/>
            </a:solidFill>
            <a:miter lim="800000"/>
            <a:headEnd/>
            <a:tailEnd/>
          </a:ln>
        </p:spPr>
      </p:sp>
      <p:sp>
        <p:nvSpPr>
          <p:cNvPr id="246787"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4678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3B37BAE-104B-4E1F-9101-669EF9BD52CA}" type="slidenum">
              <a:rPr lang="ar-SA" smtClean="0"/>
              <a:pPr fontAlgn="base">
                <a:spcBef>
                  <a:spcPct val="0"/>
                </a:spcBef>
                <a:spcAft>
                  <a:spcPct val="0"/>
                </a:spcAft>
              </a:pPr>
              <a:t>106</a:t>
            </a:fld>
            <a:endParaRPr lang="en-US" smtClean="0">
              <a:cs typeface="Arial" pitchFamily="34"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Slide Image Placeholder 1"/>
          <p:cNvSpPr>
            <a:spLocks noGrp="1" noRot="1" noChangeAspect="1" noTextEdit="1"/>
          </p:cNvSpPr>
          <p:nvPr>
            <p:ph type="sldImg"/>
          </p:nvPr>
        </p:nvSpPr>
        <p:spPr bwMode="auto">
          <a:noFill/>
          <a:ln>
            <a:solidFill>
              <a:srgbClr val="000000"/>
            </a:solidFill>
            <a:miter lim="800000"/>
            <a:headEnd/>
            <a:tailEnd/>
          </a:ln>
        </p:spPr>
      </p:sp>
      <p:sp>
        <p:nvSpPr>
          <p:cNvPr id="247811"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4781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4332626-2BC3-4142-B777-BDB427C778CE}" type="slidenum">
              <a:rPr lang="ar-SA" smtClean="0"/>
              <a:pPr fontAlgn="base">
                <a:spcBef>
                  <a:spcPct val="0"/>
                </a:spcBef>
                <a:spcAft>
                  <a:spcPct val="0"/>
                </a:spcAft>
              </a:pPr>
              <a:t>107</a:t>
            </a:fld>
            <a:endParaRPr lang="en-US" smtClean="0">
              <a:cs typeface="Arial" pitchFamily="34"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4" name="Slide Image Placeholder 1"/>
          <p:cNvSpPr>
            <a:spLocks noGrp="1" noRot="1" noChangeAspect="1" noTextEdit="1"/>
          </p:cNvSpPr>
          <p:nvPr>
            <p:ph type="sldImg"/>
          </p:nvPr>
        </p:nvSpPr>
        <p:spPr bwMode="auto">
          <a:noFill/>
          <a:ln>
            <a:solidFill>
              <a:srgbClr val="000000"/>
            </a:solidFill>
            <a:miter lim="800000"/>
            <a:headEnd/>
            <a:tailEnd/>
          </a:ln>
        </p:spPr>
      </p:sp>
      <p:sp>
        <p:nvSpPr>
          <p:cNvPr id="248835"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4883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D777991-F898-48F5-AA05-49378465AB4A}" type="slidenum">
              <a:rPr lang="ar-SA" smtClean="0"/>
              <a:pPr fontAlgn="base">
                <a:spcBef>
                  <a:spcPct val="0"/>
                </a:spcBef>
                <a:spcAft>
                  <a:spcPct val="0"/>
                </a:spcAft>
              </a:pPr>
              <a:t>108</a:t>
            </a:fld>
            <a:endParaRPr lang="en-US" smtClean="0">
              <a:cs typeface="Arial" pitchFamily="34"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8" name="Slide Image Placeholder 1"/>
          <p:cNvSpPr>
            <a:spLocks noGrp="1" noRot="1" noChangeAspect="1" noTextEdit="1"/>
          </p:cNvSpPr>
          <p:nvPr>
            <p:ph type="sldImg"/>
          </p:nvPr>
        </p:nvSpPr>
        <p:spPr bwMode="auto">
          <a:noFill/>
          <a:ln>
            <a:solidFill>
              <a:srgbClr val="000000"/>
            </a:solidFill>
            <a:miter lim="800000"/>
            <a:headEnd/>
            <a:tailEnd/>
          </a:ln>
        </p:spPr>
      </p:sp>
      <p:sp>
        <p:nvSpPr>
          <p:cNvPr id="249859"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4986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2A6C140-D725-41BD-8502-00F7E0F03D73}" type="slidenum">
              <a:rPr lang="ar-SA" smtClean="0"/>
              <a:pPr fontAlgn="base">
                <a:spcBef>
                  <a:spcPct val="0"/>
                </a:spcBef>
                <a:spcAft>
                  <a:spcPct val="0"/>
                </a:spcAft>
              </a:pPr>
              <a:t>109</a:t>
            </a:fld>
            <a:endParaRPr lang="en-US" smtClean="0">
              <a:cs typeface="Arial" pitchFamily="34"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2" name="Slide Image Placeholder 1"/>
          <p:cNvSpPr>
            <a:spLocks noGrp="1" noRot="1" noChangeAspect="1" noTextEdit="1"/>
          </p:cNvSpPr>
          <p:nvPr>
            <p:ph type="sldImg"/>
          </p:nvPr>
        </p:nvSpPr>
        <p:spPr bwMode="auto">
          <a:noFill/>
          <a:ln>
            <a:solidFill>
              <a:srgbClr val="000000"/>
            </a:solidFill>
            <a:miter lim="800000"/>
            <a:headEnd/>
            <a:tailEnd/>
          </a:ln>
        </p:spPr>
      </p:sp>
      <p:sp>
        <p:nvSpPr>
          <p:cNvPr id="250883"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5088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00B0338-B3D3-42DD-8A7C-108677BB7592}" type="slidenum">
              <a:rPr lang="ar-SA" smtClean="0"/>
              <a:pPr fontAlgn="base">
                <a:spcBef>
                  <a:spcPct val="0"/>
                </a:spcBef>
                <a:spcAft>
                  <a:spcPct val="0"/>
                </a:spcAft>
              </a:pPr>
              <a:t>110</a:t>
            </a:fld>
            <a:endParaRPr lang="en-US" smtClean="0">
              <a:cs typeface="Arial" pitchFamily="34"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Slide Image Placeholder 1"/>
          <p:cNvSpPr>
            <a:spLocks noGrp="1" noRot="1" noChangeAspect="1" noTextEdit="1"/>
          </p:cNvSpPr>
          <p:nvPr>
            <p:ph type="sldImg"/>
          </p:nvPr>
        </p:nvSpPr>
        <p:spPr bwMode="auto">
          <a:noFill/>
          <a:ln>
            <a:solidFill>
              <a:srgbClr val="000000"/>
            </a:solidFill>
            <a:miter lim="800000"/>
            <a:headEnd/>
            <a:tailEnd/>
          </a:ln>
        </p:spPr>
      </p:sp>
      <p:sp>
        <p:nvSpPr>
          <p:cNvPr id="251907"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5190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26368A4-90EC-46A2-B2EE-525FBB089D44}" type="slidenum">
              <a:rPr lang="ar-SA" smtClean="0"/>
              <a:pPr fontAlgn="base">
                <a:spcBef>
                  <a:spcPct val="0"/>
                </a:spcBef>
                <a:spcAft>
                  <a:spcPct val="0"/>
                </a:spcAft>
              </a:pPr>
              <a:t>111</a:t>
            </a:fld>
            <a:endParaRPr lang="en-US" smtClean="0">
              <a:cs typeface="Arial" pitchFamily="34"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930" name="Slide Image Placeholder 1"/>
          <p:cNvSpPr>
            <a:spLocks noGrp="1" noRot="1" noChangeAspect="1" noTextEdit="1"/>
          </p:cNvSpPr>
          <p:nvPr>
            <p:ph type="sldImg"/>
          </p:nvPr>
        </p:nvSpPr>
        <p:spPr bwMode="auto">
          <a:noFill/>
          <a:ln>
            <a:solidFill>
              <a:srgbClr val="000000"/>
            </a:solidFill>
            <a:miter lim="800000"/>
            <a:headEnd/>
            <a:tailEnd/>
          </a:ln>
        </p:spPr>
      </p:sp>
      <p:sp>
        <p:nvSpPr>
          <p:cNvPr id="252931"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5293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AAA8F6E-7276-4B2C-8394-8D2F76845542}" type="slidenum">
              <a:rPr lang="ar-SA" smtClean="0"/>
              <a:pPr fontAlgn="base">
                <a:spcBef>
                  <a:spcPct val="0"/>
                </a:spcBef>
                <a:spcAft>
                  <a:spcPct val="0"/>
                </a:spcAft>
              </a:pPr>
              <a:t>112</a:t>
            </a:fld>
            <a:endParaRPr lang="en-US" smtClean="0">
              <a:cs typeface="Arial" pitchFamily="34"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4" name="Slide Image Placeholder 1"/>
          <p:cNvSpPr>
            <a:spLocks noGrp="1" noRot="1" noChangeAspect="1" noTextEdit="1"/>
          </p:cNvSpPr>
          <p:nvPr>
            <p:ph type="sldImg"/>
          </p:nvPr>
        </p:nvSpPr>
        <p:spPr bwMode="auto">
          <a:noFill/>
          <a:ln>
            <a:solidFill>
              <a:srgbClr val="000000"/>
            </a:solidFill>
            <a:miter lim="800000"/>
            <a:headEnd/>
            <a:tailEnd/>
          </a:ln>
        </p:spPr>
      </p:sp>
      <p:sp>
        <p:nvSpPr>
          <p:cNvPr id="253955"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539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7B18416-7756-4E7B-8060-F44CB24965A4}" type="slidenum">
              <a:rPr lang="ar-SA" smtClean="0"/>
              <a:pPr fontAlgn="base">
                <a:spcBef>
                  <a:spcPct val="0"/>
                </a:spcBef>
                <a:spcAft>
                  <a:spcPct val="0"/>
                </a:spcAft>
              </a:pPr>
              <a:t>113</a:t>
            </a:fld>
            <a:endParaRPr lang="en-US" smtClean="0">
              <a:cs typeface="Arial" pitchFamily="34"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Slide Image Placeholder 1"/>
          <p:cNvSpPr>
            <a:spLocks noGrp="1" noRot="1" noChangeAspect="1" noTextEdit="1"/>
          </p:cNvSpPr>
          <p:nvPr>
            <p:ph type="sldImg"/>
          </p:nvPr>
        </p:nvSpPr>
        <p:spPr bwMode="auto">
          <a:noFill/>
          <a:ln>
            <a:solidFill>
              <a:srgbClr val="000000"/>
            </a:solidFill>
            <a:miter lim="800000"/>
            <a:headEnd/>
            <a:tailEnd/>
          </a:ln>
        </p:spPr>
      </p:sp>
      <p:sp>
        <p:nvSpPr>
          <p:cNvPr id="254979"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5498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452BA5F-9168-4C0D-A996-A9784AEA2D9D}" type="slidenum">
              <a:rPr lang="ar-SA" smtClean="0"/>
              <a:pPr fontAlgn="base">
                <a:spcBef>
                  <a:spcPct val="0"/>
                </a:spcBef>
                <a:spcAft>
                  <a:spcPct val="0"/>
                </a:spcAft>
              </a:pPr>
              <a:t>114</a:t>
            </a:fld>
            <a:endParaRPr lang="en-US" smtClean="0">
              <a:cs typeface="Arial" pitchFamily="34"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2" name="Slide Image Placeholder 1"/>
          <p:cNvSpPr>
            <a:spLocks noGrp="1" noRot="1" noChangeAspect="1" noTextEdit="1"/>
          </p:cNvSpPr>
          <p:nvPr>
            <p:ph type="sldImg"/>
          </p:nvPr>
        </p:nvSpPr>
        <p:spPr bwMode="auto">
          <a:noFill/>
          <a:ln>
            <a:solidFill>
              <a:srgbClr val="000000"/>
            </a:solidFill>
            <a:miter lim="800000"/>
            <a:headEnd/>
            <a:tailEnd/>
          </a:ln>
        </p:spPr>
      </p:sp>
      <p:sp>
        <p:nvSpPr>
          <p:cNvPr id="256003"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5600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A77292B-1F3D-4242-8A93-5CC714172976}" type="slidenum">
              <a:rPr lang="ar-SA" smtClean="0"/>
              <a:pPr fontAlgn="base">
                <a:spcBef>
                  <a:spcPct val="0"/>
                </a:spcBef>
                <a:spcAft>
                  <a:spcPct val="0"/>
                </a:spcAft>
              </a:pPr>
              <a:t>115</a:t>
            </a:fld>
            <a:endParaRPr lang="en-US" smtClean="0">
              <a:cs typeface="Arial" pitchFamily="34"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Slide Image Placeholder 1"/>
          <p:cNvSpPr>
            <a:spLocks noGrp="1" noRot="1" noChangeAspect="1" noTextEdit="1"/>
          </p:cNvSpPr>
          <p:nvPr>
            <p:ph type="sldImg"/>
          </p:nvPr>
        </p:nvSpPr>
        <p:spPr bwMode="auto">
          <a:noFill/>
          <a:ln>
            <a:solidFill>
              <a:srgbClr val="000000"/>
            </a:solidFill>
            <a:miter lim="800000"/>
            <a:headEnd/>
            <a:tailEnd/>
          </a:ln>
        </p:spPr>
      </p:sp>
      <p:sp>
        <p:nvSpPr>
          <p:cNvPr id="257027"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5702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F20A0B8-3691-446B-9464-B4E828035CAD}" type="slidenum">
              <a:rPr lang="ar-SA" smtClean="0"/>
              <a:pPr fontAlgn="base">
                <a:spcBef>
                  <a:spcPct val="0"/>
                </a:spcBef>
                <a:spcAft>
                  <a:spcPct val="0"/>
                </a:spcAft>
              </a:pPr>
              <a:t>116</a:t>
            </a:fld>
            <a:endParaRPr lang="en-US" smtClean="0">
              <a:cs typeface="Arial" pitchFamily="34"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50" name="Slide Image Placeholder 1"/>
          <p:cNvSpPr>
            <a:spLocks noGrp="1" noRot="1" noChangeAspect="1" noTextEdit="1"/>
          </p:cNvSpPr>
          <p:nvPr>
            <p:ph type="sldImg"/>
          </p:nvPr>
        </p:nvSpPr>
        <p:spPr bwMode="auto">
          <a:noFill/>
          <a:ln>
            <a:solidFill>
              <a:srgbClr val="000000"/>
            </a:solidFill>
            <a:miter lim="800000"/>
            <a:headEnd/>
            <a:tailEnd/>
          </a:ln>
        </p:spPr>
      </p:sp>
      <p:sp>
        <p:nvSpPr>
          <p:cNvPr id="258051"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5805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3B3193A-69B5-4F71-8550-B0C088CB02E4}" type="slidenum">
              <a:rPr lang="ar-SA" smtClean="0"/>
              <a:pPr fontAlgn="base">
                <a:spcBef>
                  <a:spcPct val="0"/>
                </a:spcBef>
                <a:spcAft>
                  <a:spcPct val="0"/>
                </a:spcAft>
              </a:pPr>
              <a:t>117</a:t>
            </a:fld>
            <a:endParaRPr lang="en-US" smtClean="0">
              <a:cs typeface="Arial" pitchFamily="34" charset="0"/>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4" name="Slide Image Placeholder 1"/>
          <p:cNvSpPr>
            <a:spLocks noGrp="1" noRot="1" noChangeAspect="1" noTextEdit="1"/>
          </p:cNvSpPr>
          <p:nvPr>
            <p:ph type="sldImg"/>
          </p:nvPr>
        </p:nvSpPr>
        <p:spPr bwMode="auto">
          <a:noFill/>
          <a:ln>
            <a:solidFill>
              <a:srgbClr val="000000"/>
            </a:solidFill>
            <a:miter lim="800000"/>
            <a:headEnd/>
            <a:tailEnd/>
          </a:ln>
        </p:spPr>
      </p:sp>
      <p:sp>
        <p:nvSpPr>
          <p:cNvPr id="259075"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590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B2822FC-1CF5-4632-9616-3465824CC836}" type="slidenum">
              <a:rPr lang="ar-SA" smtClean="0"/>
              <a:pPr fontAlgn="base">
                <a:spcBef>
                  <a:spcPct val="0"/>
                </a:spcBef>
                <a:spcAft>
                  <a:spcPct val="0"/>
                </a:spcAft>
              </a:pPr>
              <a:t>118</a:t>
            </a:fld>
            <a:endParaRPr lang="en-US" smtClean="0">
              <a:cs typeface="Arial" pitchFamily="34" charset="0"/>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8" name="Slide Image Placeholder 1"/>
          <p:cNvSpPr>
            <a:spLocks noGrp="1" noRot="1" noChangeAspect="1" noTextEdit="1"/>
          </p:cNvSpPr>
          <p:nvPr>
            <p:ph type="sldImg"/>
          </p:nvPr>
        </p:nvSpPr>
        <p:spPr bwMode="auto">
          <a:noFill/>
          <a:ln>
            <a:solidFill>
              <a:srgbClr val="000000"/>
            </a:solidFill>
            <a:miter lim="800000"/>
            <a:headEnd/>
            <a:tailEnd/>
          </a:ln>
        </p:spPr>
      </p:sp>
      <p:sp>
        <p:nvSpPr>
          <p:cNvPr id="260099"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6010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70B8968-F4B2-4FCE-A3CE-DD8CFC387AB2}" type="slidenum">
              <a:rPr lang="ar-SA" smtClean="0"/>
              <a:pPr fontAlgn="base">
                <a:spcBef>
                  <a:spcPct val="0"/>
                </a:spcBef>
                <a:spcAft>
                  <a:spcPct val="0"/>
                </a:spcAft>
              </a:pPr>
              <a:t>119</a:t>
            </a:fld>
            <a:endParaRPr lang="en-US" smtClean="0">
              <a:cs typeface="Arial" pitchFamily="34" charset="0"/>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2" name="Slide Image Placeholder 1"/>
          <p:cNvSpPr>
            <a:spLocks noGrp="1" noRot="1" noChangeAspect="1" noTextEdit="1"/>
          </p:cNvSpPr>
          <p:nvPr>
            <p:ph type="sldImg"/>
          </p:nvPr>
        </p:nvSpPr>
        <p:spPr bwMode="auto">
          <a:noFill/>
          <a:ln>
            <a:solidFill>
              <a:srgbClr val="000000"/>
            </a:solidFill>
            <a:miter lim="800000"/>
            <a:headEnd/>
            <a:tailEnd/>
          </a:ln>
        </p:spPr>
      </p:sp>
      <p:sp>
        <p:nvSpPr>
          <p:cNvPr id="261123"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611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B2C1FC0-7CAD-49B4-B120-A7B9756346C9}" type="slidenum">
              <a:rPr lang="ar-SA" smtClean="0"/>
              <a:pPr fontAlgn="base">
                <a:spcBef>
                  <a:spcPct val="0"/>
                </a:spcBef>
                <a:spcAft>
                  <a:spcPct val="0"/>
                </a:spcAft>
              </a:pPr>
              <a:t>120</a:t>
            </a:fld>
            <a:endParaRPr lang="en-US" smtClean="0">
              <a:cs typeface="Arial" pitchFamily="34" charset="0"/>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Slide Image Placeholder 1"/>
          <p:cNvSpPr>
            <a:spLocks noGrp="1" noRot="1" noChangeAspect="1" noTextEdit="1"/>
          </p:cNvSpPr>
          <p:nvPr>
            <p:ph type="sldImg"/>
          </p:nvPr>
        </p:nvSpPr>
        <p:spPr bwMode="auto">
          <a:noFill/>
          <a:ln>
            <a:solidFill>
              <a:srgbClr val="000000"/>
            </a:solidFill>
            <a:miter lim="800000"/>
            <a:headEnd/>
            <a:tailEnd/>
          </a:ln>
        </p:spPr>
      </p:sp>
      <p:sp>
        <p:nvSpPr>
          <p:cNvPr id="262147"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6214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727EAFA-303A-4C3C-B726-180416A73AF4}" type="slidenum">
              <a:rPr lang="ar-SA" smtClean="0"/>
              <a:pPr fontAlgn="base">
                <a:spcBef>
                  <a:spcPct val="0"/>
                </a:spcBef>
                <a:spcAft>
                  <a:spcPct val="0"/>
                </a:spcAft>
              </a:pPr>
              <a:t>121</a:t>
            </a:fld>
            <a:endParaRPr lang="en-US" smtClean="0">
              <a:cs typeface="Arial" pitchFamily="34" charset="0"/>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170" name="Slide Image Placeholder 1"/>
          <p:cNvSpPr>
            <a:spLocks noGrp="1" noRot="1" noChangeAspect="1" noTextEdit="1"/>
          </p:cNvSpPr>
          <p:nvPr>
            <p:ph type="sldImg"/>
          </p:nvPr>
        </p:nvSpPr>
        <p:spPr bwMode="auto">
          <a:noFill/>
          <a:ln>
            <a:solidFill>
              <a:srgbClr val="000000"/>
            </a:solidFill>
            <a:miter lim="800000"/>
            <a:headEnd/>
            <a:tailEnd/>
          </a:ln>
        </p:spPr>
      </p:sp>
      <p:sp>
        <p:nvSpPr>
          <p:cNvPr id="263171"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631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8BF6660-D081-4EA5-89B9-B12DCEA0E25C}" type="slidenum">
              <a:rPr lang="ar-SA" smtClean="0"/>
              <a:pPr fontAlgn="base">
                <a:spcBef>
                  <a:spcPct val="0"/>
                </a:spcBef>
                <a:spcAft>
                  <a:spcPct val="0"/>
                </a:spcAft>
              </a:pPr>
              <a:t>122</a:t>
            </a:fld>
            <a:endParaRPr lang="en-US" smtClean="0">
              <a:cs typeface="Arial" pitchFamily="34" charset="0"/>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Slide Image Placeholder 1"/>
          <p:cNvSpPr>
            <a:spLocks noGrp="1" noRot="1" noChangeAspect="1" noTextEdit="1"/>
          </p:cNvSpPr>
          <p:nvPr>
            <p:ph type="sldImg"/>
          </p:nvPr>
        </p:nvSpPr>
        <p:spPr bwMode="auto">
          <a:noFill/>
          <a:ln>
            <a:solidFill>
              <a:srgbClr val="000000"/>
            </a:solidFill>
            <a:miter lim="800000"/>
            <a:headEnd/>
            <a:tailEnd/>
          </a:ln>
        </p:spPr>
      </p:sp>
      <p:sp>
        <p:nvSpPr>
          <p:cNvPr id="264195"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6419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4812C15-57F9-4A0D-B161-8D8935F3A14C}" type="slidenum">
              <a:rPr lang="ar-SA" smtClean="0"/>
              <a:pPr fontAlgn="base">
                <a:spcBef>
                  <a:spcPct val="0"/>
                </a:spcBef>
                <a:spcAft>
                  <a:spcPct val="0"/>
                </a:spcAft>
              </a:pPr>
              <a:t>123</a:t>
            </a:fld>
            <a:endParaRPr lang="en-US" smtClean="0">
              <a:cs typeface="Arial" pitchFamily="34" charset="0"/>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8" name="Slide Image Placeholder 1"/>
          <p:cNvSpPr>
            <a:spLocks noGrp="1" noRot="1" noChangeAspect="1" noTextEdit="1"/>
          </p:cNvSpPr>
          <p:nvPr>
            <p:ph type="sldImg"/>
          </p:nvPr>
        </p:nvSpPr>
        <p:spPr bwMode="auto">
          <a:noFill/>
          <a:ln>
            <a:solidFill>
              <a:srgbClr val="000000"/>
            </a:solidFill>
            <a:miter lim="800000"/>
            <a:headEnd/>
            <a:tailEnd/>
          </a:ln>
        </p:spPr>
      </p:sp>
      <p:sp>
        <p:nvSpPr>
          <p:cNvPr id="265219"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6522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4A21355-A665-4315-9FE9-341BF74392F2}" type="slidenum">
              <a:rPr lang="ar-SA" smtClean="0"/>
              <a:pPr fontAlgn="base">
                <a:spcBef>
                  <a:spcPct val="0"/>
                </a:spcBef>
                <a:spcAft>
                  <a:spcPct val="0"/>
                </a:spcAft>
              </a:pPr>
              <a:t>124</a:t>
            </a:fld>
            <a:endParaRPr lang="en-US" smtClean="0">
              <a:cs typeface="Arial" pitchFamily="34" charset="0"/>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2" name="Slide Image Placeholder 1"/>
          <p:cNvSpPr>
            <a:spLocks noGrp="1" noRot="1" noChangeAspect="1" noTextEdit="1"/>
          </p:cNvSpPr>
          <p:nvPr>
            <p:ph type="sldImg"/>
          </p:nvPr>
        </p:nvSpPr>
        <p:spPr bwMode="auto">
          <a:noFill/>
          <a:ln>
            <a:solidFill>
              <a:srgbClr val="000000"/>
            </a:solidFill>
            <a:miter lim="800000"/>
            <a:headEnd/>
            <a:tailEnd/>
          </a:ln>
        </p:spPr>
      </p:sp>
      <p:sp>
        <p:nvSpPr>
          <p:cNvPr id="266243"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662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0009A89-4045-4A03-AFB9-64636EF55353}" type="slidenum">
              <a:rPr lang="ar-SA" smtClean="0"/>
              <a:pPr fontAlgn="base">
                <a:spcBef>
                  <a:spcPct val="0"/>
                </a:spcBef>
                <a:spcAft>
                  <a:spcPct val="0"/>
                </a:spcAft>
              </a:pPr>
              <a:t>125</a:t>
            </a:fld>
            <a:endParaRPr lang="en-US" smtClean="0">
              <a:cs typeface="Arial" pitchFamily="34" charset="0"/>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6" name="Slide Image Placeholder 1"/>
          <p:cNvSpPr>
            <a:spLocks noGrp="1" noRot="1" noChangeAspect="1" noTextEdit="1"/>
          </p:cNvSpPr>
          <p:nvPr>
            <p:ph type="sldImg"/>
          </p:nvPr>
        </p:nvSpPr>
        <p:spPr bwMode="auto">
          <a:noFill/>
          <a:ln>
            <a:solidFill>
              <a:srgbClr val="000000"/>
            </a:solidFill>
            <a:miter lim="800000"/>
            <a:headEnd/>
            <a:tailEnd/>
          </a:ln>
        </p:spPr>
      </p:sp>
      <p:sp>
        <p:nvSpPr>
          <p:cNvPr id="267267"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6726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128ED99-C361-4D67-96EC-BFEE170F4908}" type="slidenum">
              <a:rPr lang="ar-SA" smtClean="0"/>
              <a:pPr fontAlgn="base">
                <a:spcBef>
                  <a:spcPct val="0"/>
                </a:spcBef>
                <a:spcAft>
                  <a:spcPct val="0"/>
                </a:spcAft>
              </a:pPr>
              <a:t>126</a:t>
            </a:fld>
            <a:endParaRPr lang="en-US" smtClean="0">
              <a:cs typeface="Arial" pitchFamily="34" charset="0"/>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90" name="Slide Image Placeholder 1"/>
          <p:cNvSpPr>
            <a:spLocks noGrp="1" noRot="1" noChangeAspect="1" noTextEdit="1"/>
          </p:cNvSpPr>
          <p:nvPr>
            <p:ph type="sldImg"/>
          </p:nvPr>
        </p:nvSpPr>
        <p:spPr bwMode="auto">
          <a:noFill/>
          <a:ln>
            <a:solidFill>
              <a:srgbClr val="000000"/>
            </a:solidFill>
            <a:miter lim="800000"/>
            <a:headEnd/>
            <a:tailEnd/>
          </a:ln>
        </p:spPr>
      </p:sp>
      <p:sp>
        <p:nvSpPr>
          <p:cNvPr id="268291"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6829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5B4D13C-22C0-4172-8356-0FCBC57B2E27}" type="slidenum">
              <a:rPr lang="ar-SA" smtClean="0"/>
              <a:pPr fontAlgn="base">
                <a:spcBef>
                  <a:spcPct val="0"/>
                </a:spcBef>
                <a:spcAft>
                  <a:spcPct val="0"/>
                </a:spcAft>
              </a:pPr>
              <a:t>127</a:t>
            </a:fld>
            <a:endParaRPr lang="en-US" smtClean="0">
              <a:cs typeface="Arial" pitchFamily="34" charset="0"/>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Slide Image Placeholder 1"/>
          <p:cNvSpPr>
            <a:spLocks noGrp="1" noRot="1" noChangeAspect="1" noTextEdit="1"/>
          </p:cNvSpPr>
          <p:nvPr>
            <p:ph type="sldImg"/>
          </p:nvPr>
        </p:nvSpPr>
        <p:spPr bwMode="auto">
          <a:noFill/>
          <a:ln>
            <a:solidFill>
              <a:srgbClr val="000000"/>
            </a:solidFill>
            <a:miter lim="800000"/>
            <a:headEnd/>
            <a:tailEnd/>
          </a:ln>
        </p:spPr>
      </p:sp>
      <p:sp>
        <p:nvSpPr>
          <p:cNvPr id="269315"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693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7D30E93-BC53-4126-9473-46005369A8DE}" type="slidenum">
              <a:rPr lang="ar-SA" smtClean="0"/>
              <a:pPr fontAlgn="base">
                <a:spcBef>
                  <a:spcPct val="0"/>
                </a:spcBef>
                <a:spcAft>
                  <a:spcPct val="0"/>
                </a:spcAft>
              </a:pPr>
              <a:t>128</a:t>
            </a:fld>
            <a:endParaRPr lang="en-US" smtClean="0">
              <a:cs typeface="Arial" pitchFamily="34" charset="0"/>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Slide Image Placeholder 1"/>
          <p:cNvSpPr>
            <a:spLocks noGrp="1" noRot="1" noChangeAspect="1" noTextEdit="1"/>
          </p:cNvSpPr>
          <p:nvPr>
            <p:ph type="sldImg"/>
          </p:nvPr>
        </p:nvSpPr>
        <p:spPr bwMode="auto">
          <a:noFill/>
          <a:ln>
            <a:solidFill>
              <a:srgbClr val="000000"/>
            </a:solidFill>
            <a:miter lim="800000"/>
            <a:headEnd/>
            <a:tailEnd/>
          </a:ln>
        </p:spPr>
      </p:sp>
      <p:sp>
        <p:nvSpPr>
          <p:cNvPr id="270339"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7034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2F2B04C-B17D-487F-B2CC-9C23F501D76A}" type="slidenum">
              <a:rPr lang="ar-SA" smtClean="0"/>
              <a:pPr fontAlgn="base">
                <a:spcBef>
                  <a:spcPct val="0"/>
                </a:spcBef>
                <a:spcAft>
                  <a:spcPct val="0"/>
                </a:spcAft>
              </a:pPr>
              <a:t>129</a:t>
            </a:fld>
            <a:endParaRPr lang="en-US" smtClean="0">
              <a:cs typeface="Arial" pitchFamily="34" charset="0"/>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362" name="Slide Image Placeholder 1"/>
          <p:cNvSpPr>
            <a:spLocks noGrp="1" noRot="1" noChangeAspect="1" noTextEdit="1"/>
          </p:cNvSpPr>
          <p:nvPr>
            <p:ph type="sldImg"/>
          </p:nvPr>
        </p:nvSpPr>
        <p:spPr bwMode="auto">
          <a:noFill/>
          <a:ln>
            <a:solidFill>
              <a:srgbClr val="000000"/>
            </a:solidFill>
            <a:miter lim="800000"/>
            <a:headEnd/>
            <a:tailEnd/>
          </a:ln>
        </p:spPr>
      </p:sp>
      <p:sp>
        <p:nvSpPr>
          <p:cNvPr id="271363"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7136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9578F19-6C05-428D-9AD8-63582C1824B1}" type="slidenum">
              <a:rPr lang="ar-SA" smtClean="0"/>
              <a:pPr fontAlgn="base">
                <a:spcBef>
                  <a:spcPct val="0"/>
                </a:spcBef>
                <a:spcAft>
                  <a:spcPct val="0"/>
                </a:spcAft>
              </a:pPr>
              <a:t>130</a:t>
            </a:fld>
            <a:endParaRPr lang="en-US" smtClean="0">
              <a:cs typeface="Arial" pitchFamily="34" charset="0"/>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6" name="Slide Image Placeholder 1"/>
          <p:cNvSpPr>
            <a:spLocks noGrp="1" noRot="1" noChangeAspect="1" noTextEdit="1"/>
          </p:cNvSpPr>
          <p:nvPr>
            <p:ph type="sldImg"/>
          </p:nvPr>
        </p:nvSpPr>
        <p:spPr bwMode="auto">
          <a:noFill/>
          <a:ln>
            <a:solidFill>
              <a:srgbClr val="000000"/>
            </a:solidFill>
            <a:miter lim="800000"/>
            <a:headEnd/>
            <a:tailEnd/>
          </a:ln>
        </p:spPr>
      </p:sp>
      <p:sp>
        <p:nvSpPr>
          <p:cNvPr id="272387"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7238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EA7BE37-3426-4ED4-AB0F-6B185E722B3E}" type="slidenum">
              <a:rPr lang="ar-SA" smtClean="0"/>
              <a:pPr fontAlgn="base">
                <a:spcBef>
                  <a:spcPct val="0"/>
                </a:spcBef>
                <a:spcAft>
                  <a:spcPct val="0"/>
                </a:spcAft>
              </a:pPr>
              <a:t>131</a:t>
            </a:fld>
            <a:endParaRPr lang="en-US" smtClean="0">
              <a:cs typeface="Arial" pitchFamily="34" charset="0"/>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1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9A0F3F9-23EE-4D67-A20D-178BC7B267A3}" type="slidenum">
              <a:rPr lang="ar-SA" smtClean="0">
                <a:solidFill>
                  <a:srgbClr val="000000"/>
                </a:solidFill>
              </a:rPr>
              <a:pPr fontAlgn="base">
                <a:spcBef>
                  <a:spcPct val="0"/>
                </a:spcBef>
                <a:spcAft>
                  <a:spcPct val="0"/>
                </a:spcAft>
              </a:pPr>
              <a:t>135</a:t>
            </a:fld>
            <a:endParaRPr lang="en-US" smtClean="0">
              <a:solidFill>
                <a:srgbClr val="000000"/>
              </a:solidFill>
              <a:cs typeface="Arial" pitchFamily="34" charset="0"/>
            </a:endParaRPr>
          </a:p>
        </p:txBody>
      </p:sp>
      <p:sp>
        <p:nvSpPr>
          <p:cNvPr id="273411"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EA78CC8A-6F81-453F-94B3-27FB1380B0E0}" type="slidenum">
              <a:rPr lang="ar-SA" sz="1200">
                <a:solidFill>
                  <a:srgbClr val="000000"/>
                </a:solidFill>
                <a:latin typeface="Arial" pitchFamily="34" charset="0"/>
              </a:rPr>
              <a:pPr rtl="0"/>
              <a:t>135</a:t>
            </a:fld>
            <a:endParaRPr lang="en-US" sz="1200">
              <a:solidFill>
                <a:srgbClr val="000000"/>
              </a:solidFill>
              <a:latin typeface="Arial" pitchFamily="34" charset="0"/>
            </a:endParaRPr>
          </a:p>
        </p:txBody>
      </p:sp>
      <p:sp>
        <p:nvSpPr>
          <p:cNvPr id="27341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73413"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9BDED73-DEEF-46CC-BA1F-7F597889F4A5}" type="slidenum">
              <a:rPr lang="ar-SA" smtClean="0">
                <a:solidFill>
                  <a:srgbClr val="000000"/>
                </a:solidFill>
              </a:rPr>
              <a:pPr fontAlgn="base">
                <a:spcBef>
                  <a:spcPct val="0"/>
                </a:spcBef>
                <a:spcAft>
                  <a:spcPct val="0"/>
                </a:spcAft>
              </a:pPr>
              <a:t>136</a:t>
            </a:fld>
            <a:endParaRPr lang="en-US" smtClean="0">
              <a:solidFill>
                <a:srgbClr val="000000"/>
              </a:solidFill>
              <a:cs typeface="Arial" pitchFamily="34" charset="0"/>
            </a:endParaRPr>
          </a:p>
        </p:txBody>
      </p:sp>
      <p:sp>
        <p:nvSpPr>
          <p:cNvPr id="274435"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23EA4AB4-4CCE-43F1-B507-EB88E2C900CE}" type="slidenum">
              <a:rPr lang="ar-SA" sz="1200">
                <a:solidFill>
                  <a:srgbClr val="000000"/>
                </a:solidFill>
                <a:latin typeface="Arial" pitchFamily="34" charset="0"/>
              </a:rPr>
              <a:pPr rtl="0"/>
              <a:t>136</a:t>
            </a:fld>
            <a:endParaRPr lang="en-US" sz="1200">
              <a:solidFill>
                <a:srgbClr val="000000"/>
              </a:solidFill>
              <a:latin typeface="Arial" pitchFamily="34" charset="0"/>
            </a:endParaRPr>
          </a:p>
        </p:txBody>
      </p:sp>
      <p:sp>
        <p:nvSpPr>
          <p:cNvPr id="27443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74437"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F5E4684-50F7-4311-BF4B-2493AB6628C0}" type="slidenum">
              <a:rPr lang="ar-SA" smtClean="0">
                <a:solidFill>
                  <a:srgbClr val="000000"/>
                </a:solidFill>
              </a:rPr>
              <a:pPr fontAlgn="base">
                <a:spcBef>
                  <a:spcPct val="0"/>
                </a:spcBef>
                <a:spcAft>
                  <a:spcPct val="0"/>
                </a:spcAft>
              </a:pPr>
              <a:t>137</a:t>
            </a:fld>
            <a:endParaRPr lang="en-US" smtClean="0">
              <a:solidFill>
                <a:srgbClr val="000000"/>
              </a:solidFill>
              <a:cs typeface="Arial" pitchFamily="34" charset="0"/>
            </a:endParaRPr>
          </a:p>
        </p:txBody>
      </p:sp>
      <p:sp>
        <p:nvSpPr>
          <p:cNvPr id="275459"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B0ACEEB8-4E4B-42BC-B0F3-7F740F4FBB15}" type="slidenum">
              <a:rPr lang="ar-SA" sz="1200">
                <a:solidFill>
                  <a:srgbClr val="000000"/>
                </a:solidFill>
                <a:latin typeface="Arial" pitchFamily="34" charset="0"/>
              </a:rPr>
              <a:pPr rtl="0"/>
              <a:t>137</a:t>
            </a:fld>
            <a:endParaRPr lang="en-US" sz="1200">
              <a:solidFill>
                <a:srgbClr val="000000"/>
              </a:solidFill>
              <a:latin typeface="Arial" pitchFamily="34" charset="0"/>
            </a:endParaRPr>
          </a:p>
        </p:txBody>
      </p:sp>
      <p:sp>
        <p:nvSpPr>
          <p:cNvPr id="27546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75461"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8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ED34D70-E413-40D2-B4D1-2A2E5AC7FE07}" type="slidenum">
              <a:rPr lang="ar-SA" smtClean="0">
                <a:solidFill>
                  <a:srgbClr val="000000"/>
                </a:solidFill>
              </a:rPr>
              <a:pPr fontAlgn="base">
                <a:spcBef>
                  <a:spcPct val="0"/>
                </a:spcBef>
                <a:spcAft>
                  <a:spcPct val="0"/>
                </a:spcAft>
              </a:pPr>
              <a:t>138</a:t>
            </a:fld>
            <a:endParaRPr lang="en-US" smtClean="0">
              <a:solidFill>
                <a:srgbClr val="000000"/>
              </a:solidFill>
              <a:cs typeface="Arial" pitchFamily="34" charset="0"/>
            </a:endParaRPr>
          </a:p>
        </p:txBody>
      </p:sp>
      <p:sp>
        <p:nvSpPr>
          <p:cNvPr id="276483"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E0442008-B9A1-4E8B-A5FE-E29E270CEBA5}" type="slidenum">
              <a:rPr lang="ar-SA" sz="1200">
                <a:solidFill>
                  <a:srgbClr val="000000"/>
                </a:solidFill>
                <a:latin typeface="Arial" pitchFamily="34" charset="0"/>
              </a:rPr>
              <a:pPr rtl="0"/>
              <a:t>138</a:t>
            </a:fld>
            <a:endParaRPr lang="en-US" sz="1200">
              <a:solidFill>
                <a:srgbClr val="000000"/>
              </a:solidFill>
              <a:latin typeface="Arial" pitchFamily="34" charset="0"/>
            </a:endParaRPr>
          </a:p>
        </p:txBody>
      </p:sp>
      <p:sp>
        <p:nvSpPr>
          <p:cNvPr id="27648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76485"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50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085F51A-9E6C-4828-AE20-66837FAE160B}" type="slidenum">
              <a:rPr lang="ar-SA" smtClean="0">
                <a:solidFill>
                  <a:srgbClr val="000000"/>
                </a:solidFill>
              </a:rPr>
              <a:pPr fontAlgn="base">
                <a:spcBef>
                  <a:spcPct val="0"/>
                </a:spcBef>
                <a:spcAft>
                  <a:spcPct val="0"/>
                </a:spcAft>
              </a:pPr>
              <a:t>139</a:t>
            </a:fld>
            <a:endParaRPr lang="en-US" smtClean="0">
              <a:solidFill>
                <a:srgbClr val="000000"/>
              </a:solidFill>
              <a:cs typeface="Arial" pitchFamily="34" charset="0"/>
            </a:endParaRPr>
          </a:p>
        </p:txBody>
      </p:sp>
      <p:sp>
        <p:nvSpPr>
          <p:cNvPr id="277507"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0D2DEDBB-A4D5-460D-B828-F5C93A1790E1}" type="slidenum">
              <a:rPr lang="ar-SA" sz="1200">
                <a:solidFill>
                  <a:srgbClr val="000000"/>
                </a:solidFill>
                <a:latin typeface="Arial" pitchFamily="34" charset="0"/>
              </a:rPr>
              <a:pPr rtl="0"/>
              <a:t>139</a:t>
            </a:fld>
            <a:endParaRPr lang="en-US" sz="1200">
              <a:solidFill>
                <a:srgbClr val="000000"/>
              </a:solidFill>
              <a:latin typeface="Arial" pitchFamily="34" charset="0"/>
            </a:endParaRPr>
          </a:p>
        </p:txBody>
      </p:sp>
      <p:sp>
        <p:nvSpPr>
          <p:cNvPr id="27750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77509"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53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62A576D-5547-46AD-9C97-5F26C33E751E}" type="slidenum">
              <a:rPr lang="ar-SA" smtClean="0">
                <a:solidFill>
                  <a:srgbClr val="000000"/>
                </a:solidFill>
              </a:rPr>
              <a:pPr fontAlgn="base">
                <a:spcBef>
                  <a:spcPct val="0"/>
                </a:spcBef>
                <a:spcAft>
                  <a:spcPct val="0"/>
                </a:spcAft>
              </a:pPr>
              <a:t>140</a:t>
            </a:fld>
            <a:endParaRPr lang="en-US" smtClean="0">
              <a:solidFill>
                <a:srgbClr val="000000"/>
              </a:solidFill>
              <a:cs typeface="Arial" pitchFamily="34" charset="0"/>
            </a:endParaRPr>
          </a:p>
        </p:txBody>
      </p:sp>
      <p:sp>
        <p:nvSpPr>
          <p:cNvPr id="278531"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05CBBC92-B31B-4029-827F-E96706CA7404}" type="slidenum">
              <a:rPr lang="ar-SA" sz="1200">
                <a:solidFill>
                  <a:srgbClr val="000000"/>
                </a:solidFill>
                <a:latin typeface="Arial" pitchFamily="34" charset="0"/>
              </a:rPr>
              <a:pPr rtl="0"/>
              <a:t>140</a:t>
            </a:fld>
            <a:endParaRPr lang="en-US" sz="1200">
              <a:solidFill>
                <a:srgbClr val="000000"/>
              </a:solidFill>
              <a:latin typeface="Arial" pitchFamily="34" charset="0"/>
            </a:endParaRPr>
          </a:p>
        </p:txBody>
      </p:sp>
      <p:sp>
        <p:nvSpPr>
          <p:cNvPr id="27853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78533"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E7A96EF-16B1-47C0-8832-D3D3FBE6D37C}" type="slidenum">
              <a:rPr lang="ar-SA" smtClean="0">
                <a:solidFill>
                  <a:srgbClr val="000000"/>
                </a:solidFill>
              </a:rPr>
              <a:pPr fontAlgn="base">
                <a:spcBef>
                  <a:spcPct val="0"/>
                </a:spcBef>
                <a:spcAft>
                  <a:spcPct val="0"/>
                </a:spcAft>
              </a:pPr>
              <a:t>141</a:t>
            </a:fld>
            <a:endParaRPr lang="en-US" smtClean="0">
              <a:solidFill>
                <a:srgbClr val="000000"/>
              </a:solidFill>
              <a:cs typeface="Arial" pitchFamily="34" charset="0"/>
            </a:endParaRPr>
          </a:p>
        </p:txBody>
      </p:sp>
      <p:sp>
        <p:nvSpPr>
          <p:cNvPr id="279555"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0D384CE6-0703-4C10-A711-CB311D9126D6}" type="slidenum">
              <a:rPr lang="ar-SA" sz="1200">
                <a:solidFill>
                  <a:srgbClr val="000000"/>
                </a:solidFill>
                <a:latin typeface="Arial" pitchFamily="34" charset="0"/>
              </a:rPr>
              <a:pPr rtl="0"/>
              <a:t>141</a:t>
            </a:fld>
            <a:endParaRPr lang="en-US" sz="1200">
              <a:solidFill>
                <a:srgbClr val="000000"/>
              </a:solidFill>
              <a:latin typeface="Arial" pitchFamily="34" charset="0"/>
            </a:endParaRPr>
          </a:p>
        </p:txBody>
      </p:sp>
      <p:sp>
        <p:nvSpPr>
          <p:cNvPr id="27955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79557"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57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3DFF4F1-5F1B-40C1-91FE-F28A37FB02B0}" type="slidenum">
              <a:rPr lang="ar-SA" smtClean="0">
                <a:solidFill>
                  <a:srgbClr val="000000"/>
                </a:solidFill>
              </a:rPr>
              <a:pPr fontAlgn="base">
                <a:spcBef>
                  <a:spcPct val="0"/>
                </a:spcBef>
                <a:spcAft>
                  <a:spcPct val="0"/>
                </a:spcAft>
              </a:pPr>
              <a:t>142</a:t>
            </a:fld>
            <a:endParaRPr lang="en-US" smtClean="0">
              <a:solidFill>
                <a:srgbClr val="000000"/>
              </a:solidFill>
              <a:cs typeface="Arial" pitchFamily="34" charset="0"/>
            </a:endParaRPr>
          </a:p>
        </p:txBody>
      </p:sp>
      <p:sp>
        <p:nvSpPr>
          <p:cNvPr id="280579"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DACDA854-B9A2-4443-AB91-D1B62891770F}" type="slidenum">
              <a:rPr lang="ar-SA" sz="1200">
                <a:solidFill>
                  <a:srgbClr val="000000"/>
                </a:solidFill>
                <a:latin typeface="Arial" pitchFamily="34" charset="0"/>
              </a:rPr>
              <a:pPr rtl="0"/>
              <a:t>142</a:t>
            </a:fld>
            <a:endParaRPr lang="en-US" sz="1200">
              <a:solidFill>
                <a:srgbClr val="000000"/>
              </a:solidFill>
              <a:latin typeface="Arial" pitchFamily="34" charset="0"/>
            </a:endParaRPr>
          </a:p>
        </p:txBody>
      </p:sp>
      <p:sp>
        <p:nvSpPr>
          <p:cNvPr id="28058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80581"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57164BC-4D7E-49D0-9F43-4B10562E5AC6}" type="slidenum">
              <a:rPr lang="ar-SA" smtClean="0">
                <a:solidFill>
                  <a:srgbClr val="000000"/>
                </a:solidFill>
              </a:rPr>
              <a:pPr fontAlgn="base">
                <a:spcBef>
                  <a:spcPct val="0"/>
                </a:spcBef>
                <a:spcAft>
                  <a:spcPct val="0"/>
                </a:spcAft>
              </a:pPr>
              <a:t>143</a:t>
            </a:fld>
            <a:endParaRPr lang="en-US" smtClean="0">
              <a:solidFill>
                <a:srgbClr val="000000"/>
              </a:solidFill>
              <a:cs typeface="Arial" pitchFamily="34" charset="0"/>
            </a:endParaRPr>
          </a:p>
        </p:txBody>
      </p:sp>
      <p:sp>
        <p:nvSpPr>
          <p:cNvPr id="281603"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ABDD7D4A-F013-4509-8B72-5C4A88383D18}" type="slidenum">
              <a:rPr lang="ar-SA" sz="1200">
                <a:solidFill>
                  <a:srgbClr val="000000"/>
                </a:solidFill>
                <a:latin typeface="Arial" pitchFamily="34" charset="0"/>
              </a:rPr>
              <a:pPr rtl="0"/>
              <a:t>143</a:t>
            </a:fld>
            <a:endParaRPr lang="en-US" sz="1200">
              <a:solidFill>
                <a:srgbClr val="000000"/>
              </a:solidFill>
              <a:latin typeface="Arial" pitchFamily="34" charset="0"/>
            </a:endParaRPr>
          </a:p>
        </p:txBody>
      </p:sp>
      <p:sp>
        <p:nvSpPr>
          <p:cNvPr id="28160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81605"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62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DADDE2F-50EF-4F30-9B35-B4270FD3BC7D}" type="slidenum">
              <a:rPr lang="ar-SA" smtClean="0">
                <a:solidFill>
                  <a:srgbClr val="000000"/>
                </a:solidFill>
              </a:rPr>
              <a:pPr fontAlgn="base">
                <a:spcBef>
                  <a:spcPct val="0"/>
                </a:spcBef>
                <a:spcAft>
                  <a:spcPct val="0"/>
                </a:spcAft>
              </a:pPr>
              <a:t>144</a:t>
            </a:fld>
            <a:endParaRPr lang="en-US" smtClean="0">
              <a:solidFill>
                <a:srgbClr val="000000"/>
              </a:solidFill>
              <a:cs typeface="Arial" pitchFamily="34" charset="0"/>
            </a:endParaRPr>
          </a:p>
        </p:txBody>
      </p:sp>
      <p:sp>
        <p:nvSpPr>
          <p:cNvPr id="282627"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346EE498-F81E-4062-B239-EFBD3435E1D8}" type="slidenum">
              <a:rPr lang="ar-SA" sz="1200">
                <a:solidFill>
                  <a:srgbClr val="000000"/>
                </a:solidFill>
                <a:latin typeface="Arial" pitchFamily="34" charset="0"/>
              </a:rPr>
              <a:pPr rtl="0"/>
              <a:t>144</a:t>
            </a:fld>
            <a:endParaRPr lang="en-US" sz="1200">
              <a:solidFill>
                <a:srgbClr val="000000"/>
              </a:solidFill>
              <a:latin typeface="Arial" pitchFamily="34" charset="0"/>
            </a:endParaRPr>
          </a:p>
        </p:txBody>
      </p:sp>
      <p:sp>
        <p:nvSpPr>
          <p:cNvPr id="28262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82629"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65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7BBE74E-6002-4499-B4C4-98B99B538445}" type="slidenum">
              <a:rPr lang="ar-SA" smtClean="0">
                <a:solidFill>
                  <a:srgbClr val="000000"/>
                </a:solidFill>
              </a:rPr>
              <a:pPr fontAlgn="base">
                <a:spcBef>
                  <a:spcPct val="0"/>
                </a:spcBef>
                <a:spcAft>
                  <a:spcPct val="0"/>
                </a:spcAft>
              </a:pPr>
              <a:t>145</a:t>
            </a:fld>
            <a:endParaRPr lang="en-US" smtClean="0">
              <a:solidFill>
                <a:srgbClr val="000000"/>
              </a:solidFill>
              <a:cs typeface="Arial" pitchFamily="34" charset="0"/>
            </a:endParaRPr>
          </a:p>
        </p:txBody>
      </p:sp>
      <p:sp>
        <p:nvSpPr>
          <p:cNvPr id="283651"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3C0E6CE4-602F-406F-867D-D1DBAC420AA7}" type="slidenum">
              <a:rPr lang="ar-SA" sz="1200">
                <a:solidFill>
                  <a:srgbClr val="000000"/>
                </a:solidFill>
                <a:latin typeface="Arial" pitchFamily="34" charset="0"/>
              </a:rPr>
              <a:pPr rtl="0"/>
              <a:t>145</a:t>
            </a:fld>
            <a:endParaRPr lang="en-US" sz="1200">
              <a:solidFill>
                <a:srgbClr val="000000"/>
              </a:solidFill>
              <a:latin typeface="Arial" pitchFamily="34" charset="0"/>
            </a:endParaRPr>
          </a:p>
        </p:txBody>
      </p:sp>
      <p:sp>
        <p:nvSpPr>
          <p:cNvPr id="28365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83653"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67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CB9715A-B512-4702-9508-E06C697034B0}" type="slidenum">
              <a:rPr lang="ar-SA" smtClean="0">
                <a:solidFill>
                  <a:srgbClr val="000000"/>
                </a:solidFill>
              </a:rPr>
              <a:pPr fontAlgn="base">
                <a:spcBef>
                  <a:spcPct val="0"/>
                </a:spcBef>
                <a:spcAft>
                  <a:spcPct val="0"/>
                </a:spcAft>
              </a:pPr>
              <a:t>146</a:t>
            </a:fld>
            <a:endParaRPr lang="en-US" smtClean="0">
              <a:solidFill>
                <a:srgbClr val="000000"/>
              </a:solidFill>
              <a:cs typeface="Arial" pitchFamily="34" charset="0"/>
            </a:endParaRPr>
          </a:p>
        </p:txBody>
      </p:sp>
      <p:sp>
        <p:nvSpPr>
          <p:cNvPr id="284675"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464B3DF9-88ED-4118-92D5-6EBB915E398F}" type="slidenum">
              <a:rPr lang="ar-SA" sz="1200">
                <a:solidFill>
                  <a:srgbClr val="000000"/>
                </a:solidFill>
                <a:latin typeface="Arial" pitchFamily="34" charset="0"/>
              </a:rPr>
              <a:pPr rtl="0"/>
              <a:t>146</a:t>
            </a:fld>
            <a:endParaRPr lang="en-US" sz="1200">
              <a:solidFill>
                <a:srgbClr val="000000"/>
              </a:solidFill>
              <a:latin typeface="Arial" pitchFamily="34" charset="0"/>
            </a:endParaRPr>
          </a:p>
        </p:txBody>
      </p:sp>
      <p:sp>
        <p:nvSpPr>
          <p:cNvPr id="28467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84677"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CCB6395-5A3C-44C4-9D03-BDB9AD03488B}" type="slidenum">
              <a:rPr lang="ar-SA" smtClean="0">
                <a:solidFill>
                  <a:srgbClr val="000000"/>
                </a:solidFill>
              </a:rPr>
              <a:pPr fontAlgn="base">
                <a:spcBef>
                  <a:spcPct val="0"/>
                </a:spcBef>
                <a:spcAft>
                  <a:spcPct val="0"/>
                </a:spcAft>
              </a:pPr>
              <a:t>147</a:t>
            </a:fld>
            <a:endParaRPr lang="en-US" smtClean="0">
              <a:solidFill>
                <a:srgbClr val="000000"/>
              </a:solidFill>
              <a:cs typeface="Arial" pitchFamily="34" charset="0"/>
            </a:endParaRPr>
          </a:p>
        </p:txBody>
      </p:sp>
      <p:sp>
        <p:nvSpPr>
          <p:cNvPr id="285699"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C7CE8D8D-1011-4D8A-A9D2-258F2EA17B12}" type="slidenum">
              <a:rPr lang="ar-SA" sz="1200">
                <a:solidFill>
                  <a:srgbClr val="000000"/>
                </a:solidFill>
                <a:latin typeface="Arial" pitchFamily="34" charset="0"/>
              </a:rPr>
              <a:pPr rtl="0"/>
              <a:t>147</a:t>
            </a:fld>
            <a:endParaRPr lang="en-US" sz="1200">
              <a:solidFill>
                <a:srgbClr val="000000"/>
              </a:solidFill>
              <a:latin typeface="Arial" pitchFamily="34" charset="0"/>
            </a:endParaRPr>
          </a:p>
        </p:txBody>
      </p:sp>
      <p:sp>
        <p:nvSpPr>
          <p:cNvPr id="28570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85701"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FF48EF7-1702-48E7-8BA0-6668BB5A43EE}" type="slidenum">
              <a:rPr lang="ar-SA" smtClean="0">
                <a:solidFill>
                  <a:srgbClr val="000000"/>
                </a:solidFill>
              </a:rPr>
              <a:pPr fontAlgn="base">
                <a:spcBef>
                  <a:spcPct val="0"/>
                </a:spcBef>
                <a:spcAft>
                  <a:spcPct val="0"/>
                </a:spcAft>
              </a:pPr>
              <a:t>148</a:t>
            </a:fld>
            <a:endParaRPr lang="en-US" smtClean="0">
              <a:solidFill>
                <a:srgbClr val="000000"/>
              </a:solidFill>
              <a:cs typeface="Arial" pitchFamily="34" charset="0"/>
            </a:endParaRPr>
          </a:p>
        </p:txBody>
      </p:sp>
      <p:sp>
        <p:nvSpPr>
          <p:cNvPr id="286723"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5BE3142B-7091-4EA3-9659-1F87E858A351}" type="slidenum">
              <a:rPr lang="ar-SA" sz="1200">
                <a:solidFill>
                  <a:srgbClr val="000000"/>
                </a:solidFill>
                <a:latin typeface="Arial" pitchFamily="34" charset="0"/>
              </a:rPr>
              <a:pPr rtl="0"/>
              <a:t>148</a:t>
            </a:fld>
            <a:endParaRPr lang="en-US" sz="1200">
              <a:solidFill>
                <a:srgbClr val="000000"/>
              </a:solidFill>
              <a:latin typeface="Arial" pitchFamily="34" charset="0"/>
            </a:endParaRPr>
          </a:p>
        </p:txBody>
      </p:sp>
      <p:sp>
        <p:nvSpPr>
          <p:cNvPr id="28672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86725"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F4483FB-7D47-466E-8526-AABDCD94C005}" type="slidenum">
              <a:rPr lang="ar-SA" smtClean="0">
                <a:solidFill>
                  <a:srgbClr val="000000"/>
                </a:solidFill>
              </a:rPr>
              <a:pPr fontAlgn="base">
                <a:spcBef>
                  <a:spcPct val="0"/>
                </a:spcBef>
                <a:spcAft>
                  <a:spcPct val="0"/>
                </a:spcAft>
              </a:pPr>
              <a:t>149</a:t>
            </a:fld>
            <a:endParaRPr lang="en-US" smtClean="0">
              <a:solidFill>
                <a:srgbClr val="000000"/>
              </a:solidFill>
              <a:cs typeface="Arial" pitchFamily="34" charset="0"/>
            </a:endParaRPr>
          </a:p>
        </p:txBody>
      </p:sp>
      <p:sp>
        <p:nvSpPr>
          <p:cNvPr id="287747"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BD635178-3E26-4C53-982D-A20A0F91F835}" type="slidenum">
              <a:rPr lang="ar-SA" sz="1200">
                <a:solidFill>
                  <a:srgbClr val="000000"/>
                </a:solidFill>
                <a:latin typeface="Arial" pitchFamily="34" charset="0"/>
              </a:rPr>
              <a:pPr rtl="0"/>
              <a:t>149</a:t>
            </a:fld>
            <a:endParaRPr lang="en-US" sz="1200">
              <a:solidFill>
                <a:srgbClr val="000000"/>
              </a:solidFill>
              <a:latin typeface="Arial" pitchFamily="34" charset="0"/>
            </a:endParaRPr>
          </a:p>
        </p:txBody>
      </p:sp>
      <p:sp>
        <p:nvSpPr>
          <p:cNvPr id="28774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87749"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7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8E894C3-BD8D-4075-BA94-046699649A6D}" type="slidenum">
              <a:rPr lang="ar-SA" smtClean="0">
                <a:solidFill>
                  <a:srgbClr val="000000"/>
                </a:solidFill>
              </a:rPr>
              <a:pPr fontAlgn="base">
                <a:spcBef>
                  <a:spcPct val="0"/>
                </a:spcBef>
                <a:spcAft>
                  <a:spcPct val="0"/>
                </a:spcAft>
              </a:pPr>
              <a:t>150</a:t>
            </a:fld>
            <a:endParaRPr lang="en-US" smtClean="0">
              <a:solidFill>
                <a:srgbClr val="000000"/>
              </a:solidFill>
              <a:cs typeface="Arial" pitchFamily="34" charset="0"/>
            </a:endParaRPr>
          </a:p>
        </p:txBody>
      </p:sp>
      <p:sp>
        <p:nvSpPr>
          <p:cNvPr id="288771"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A69FA892-038B-4369-92AB-C61208B51BEB}" type="slidenum">
              <a:rPr lang="ar-SA" sz="1200">
                <a:solidFill>
                  <a:srgbClr val="000000"/>
                </a:solidFill>
                <a:latin typeface="Arial" pitchFamily="34" charset="0"/>
              </a:rPr>
              <a:pPr rtl="0"/>
              <a:t>150</a:t>
            </a:fld>
            <a:endParaRPr lang="en-US" sz="1200">
              <a:solidFill>
                <a:srgbClr val="000000"/>
              </a:solidFill>
              <a:latin typeface="Arial" pitchFamily="34" charset="0"/>
            </a:endParaRPr>
          </a:p>
        </p:txBody>
      </p:sp>
      <p:sp>
        <p:nvSpPr>
          <p:cNvPr id="28877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88773"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7369E6C-4001-46DA-A34D-52112C3C6F69}" type="slidenum">
              <a:rPr lang="ar-SA" smtClean="0">
                <a:solidFill>
                  <a:srgbClr val="000000"/>
                </a:solidFill>
              </a:rPr>
              <a:pPr fontAlgn="base">
                <a:spcBef>
                  <a:spcPct val="0"/>
                </a:spcBef>
                <a:spcAft>
                  <a:spcPct val="0"/>
                </a:spcAft>
              </a:pPr>
              <a:t>151</a:t>
            </a:fld>
            <a:endParaRPr lang="en-US" smtClean="0">
              <a:solidFill>
                <a:srgbClr val="000000"/>
              </a:solidFill>
              <a:cs typeface="Arial" pitchFamily="34" charset="0"/>
            </a:endParaRPr>
          </a:p>
        </p:txBody>
      </p:sp>
      <p:sp>
        <p:nvSpPr>
          <p:cNvPr id="289795"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74061889-E008-4825-B908-6213C8A225FD}" type="slidenum">
              <a:rPr lang="ar-SA" sz="1200">
                <a:solidFill>
                  <a:srgbClr val="000000"/>
                </a:solidFill>
                <a:latin typeface="Arial" pitchFamily="34" charset="0"/>
              </a:rPr>
              <a:pPr rtl="0"/>
              <a:t>151</a:t>
            </a:fld>
            <a:endParaRPr lang="en-US" sz="1200">
              <a:solidFill>
                <a:srgbClr val="000000"/>
              </a:solidFill>
              <a:latin typeface="Arial" pitchFamily="34" charset="0"/>
            </a:endParaRPr>
          </a:p>
        </p:txBody>
      </p:sp>
      <p:sp>
        <p:nvSpPr>
          <p:cNvPr id="28979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89797"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8" name="Slide Image Placeholder 1"/>
          <p:cNvSpPr>
            <a:spLocks noGrp="1" noRot="1" noChangeAspect="1" noTextEdit="1"/>
          </p:cNvSpPr>
          <p:nvPr>
            <p:ph type="sldImg"/>
          </p:nvPr>
        </p:nvSpPr>
        <p:spPr bwMode="auto">
          <a:noFill/>
          <a:ln>
            <a:solidFill>
              <a:srgbClr val="000000"/>
            </a:solidFill>
            <a:miter lim="800000"/>
            <a:headEnd/>
            <a:tailEnd/>
          </a:ln>
        </p:spPr>
      </p:sp>
      <p:sp>
        <p:nvSpPr>
          <p:cNvPr id="290819" name="Notes Placeholder 2"/>
          <p:cNvSpPr>
            <a:spLocks noGrp="1"/>
          </p:cNvSpPr>
          <p:nvPr>
            <p:ph type="body" idx="1"/>
          </p:nvPr>
        </p:nvSpPr>
        <p:spPr bwMode="auto">
          <a:noFill/>
        </p:spPr>
        <p:txBody>
          <a:bodyPr/>
          <a:lstStyle/>
          <a:p>
            <a:pPr eaLnBrk="1" hangingPunct="1">
              <a:spcBef>
                <a:spcPct val="0"/>
              </a:spcBef>
            </a:pPr>
            <a:endParaRPr lang="fa-IR" smtClean="0"/>
          </a:p>
        </p:txBody>
      </p:sp>
      <p:sp>
        <p:nvSpPr>
          <p:cNvPr id="29082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057D58B-5AEE-4BBE-96FA-0E50E545E998}" type="slidenum">
              <a:rPr lang="ar-SA" smtClean="0">
                <a:solidFill>
                  <a:srgbClr val="000000"/>
                </a:solidFill>
              </a:rPr>
              <a:pPr fontAlgn="base">
                <a:spcBef>
                  <a:spcPct val="0"/>
                </a:spcBef>
                <a:spcAft>
                  <a:spcPct val="0"/>
                </a:spcAft>
              </a:pPr>
              <a:t>152</a:t>
            </a:fld>
            <a:endParaRPr lang="en-US" smtClean="0">
              <a:solidFill>
                <a:srgbClr val="000000"/>
              </a:solidFill>
              <a:cs typeface="Arial" pitchFamily="34" charset="0"/>
            </a:endParaRPr>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D33D52D-0C35-4FA1-8463-57C541930D76}" type="slidenum">
              <a:rPr lang="ar-SA" smtClean="0">
                <a:solidFill>
                  <a:srgbClr val="000000"/>
                </a:solidFill>
              </a:rPr>
              <a:pPr fontAlgn="base">
                <a:spcBef>
                  <a:spcPct val="0"/>
                </a:spcBef>
                <a:spcAft>
                  <a:spcPct val="0"/>
                </a:spcAft>
              </a:pPr>
              <a:t>153</a:t>
            </a:fld>
            <a:endParaRPr lang="en-US" smtClean="0">
              <a:solidFill>
                <a:srgbClr val="000000"/>
              </a:solidFill>
              <a:cs typeface="Arial" pitchFamily="34" charset="0"/>
            </a:endParaRPr>
          </a:p>
        </p:txBody>
      </p:sp>
      <p:sp>
        <p:nvSpPr>
          <p:cNvPr id="291843"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56513158-92FB-4EAA-BF13-9D2697281EB8}" type="slidenum">
              <a:rPr lang="ar-SA" sz="1200">
                <a:solidFill>
                  <a:srgbClr val="000000"/>
                </a:solidFill>
                <a:latin typeface="Arial" pitchFamily="34" charset="0"/>
              </a:rPr>
              <a:pPr rtl="0"/>
              <a:t>153</a:t>
            </a:fld>
            <a:endParaRPr lang="en-US" sz="1200">
              <a:solidFill>
                <a:srgbClr val="000000"/>
              </a:solidFill>
              <a:latin typeface="Arial" pitchFamily="34" charset="0"/>
            </a:endParaRPr>
          </a:p>
        </p:txBody>
      </p:sp>
      <p:sp>
        <p:nvSpPr>
          <p:cNvPr id="29184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91845"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F31D131-8023-496F-88C5-798680967325}" type="slidenum">
              <a:rPr lang="ar-SA" smtClean="0">
                <a:solidFill>
                  <a:srgbClr val="000000"/>
                </a:solidFill>
              </a:rPr>
              <a:pPr fontAlgn="base">
                <a:spcBef>
                  <a:spcPct val="0"/>
                </a:spcBef>
                <a:spcAft>
                  <a:spcPct val="0"/>
                </a:spcAft>
              </a:pPr>
              <a:t>154</a:t>
            </a:fld>
            <a:endParaRPr lang="en-US" smtClean="0">
              <a:solidFill>
                <a:srgbClr val="000000"/>
              </a:solidFill>
              <a:cs typeface="Arial" pitchFamily="34" charset="0"/>
            </a:endParaRPr>
          </a:p>
        </p:txBody>
      </p:sp>
      <p:sp>
        <p:nvSpPr>
          <p:cNvPr id="292867"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5BE0EC79-1FBF-49FA-834F-035F88AACCF8}" type="slidenum">
              <a:rPr lang="ar-SA" sz="1200">
                <a:solidFill>
                  <a:srgbClr val="000000"/>
                </a:solidFill>
                <a:latin typeface="Arial" pitchFamily="34" charset="0"/>
              </a:rPr>
              <a:pPr rtl="0"/>
              <a:t>154</a:t>
            </a:fld>
            <a:endParaRPr lang="en-US" sz="1200">
              <a:solidFill>
                <a:srgbClr val="000000"/>
              </a:solidFill>
              <a:latin typeface="Arial" pitchFamily="34" charset="0"/>
            </a:endParaRPr>
          </a:p>
        </p:txBody>
      </p:sp>
      <p:sp>
        <p:nvSpPr>
          <p:cNvPr id="29286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92869"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9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5CF6C19-37A4-467A-8599-E5C141CED882}" type="slidenum">
              <a:rPr lang="ar-SA" smtClean="0">
                <a:solidFill>
                  <a:srgbClr val="000000"/>
                </a:solidFill>
              </a:rPr>
              <a:pPr fontAlgn="base">
                <a:spcBef>
                  <a:spcPct val="0"/>
                </a:spcBef>
                <a:spcAft>
                  <a:spcPct val="0"/>
                </a:spcAft>
              </a:pPr>
              <a:t>155</a:t>
            </a:fld>
            <a:endParaRPr lang="en-US" smtClean="0">
              <a:solidFill>
                <a:srgbClr val="000000"/>
              </a:solidFill>
              <a:cs typeface="Arial" pitchFamily="34" charset="0"/>
            </a:endParaRPr>
          </a:p>
        </p:txBody>
      </p:sp>
      <p:sp>
        <p:nvSpPr>
          <p:cNvPr id="293891"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DBD4C2CF-BDFF-4780-94A3-C58B8E282420}" type="slidenum">
              <a:rPr lang="ar-SA" sz="1200">
                <a:solidFill>
                  <a:srgbClr val="000000"/>
                </a:solidFill>
                <a:latin typeface="Arial" pitchFamily="34" charset="0"/>
              </a:rPr>
              <a:pPr rtl="0"/>
              <a:t>155</a:t>
            </a:fld>
            <a:endParaRPr lang="en-US" sz="1200">
              <a:solidFill>
                <a:srgbClr val="000000"/>
              </a:solidFill>
              <a:latin typeface="Arial" pitchFamily="34" charset="0"/>
            </a:endParaRPr>
          </a:p>
        </p:txBody>
      </p:sp>
      <p:sp>
        <p:nvSpPr>
          <p:cNvPr id="29389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93893"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E113ED1-A8E7-4A29-B604-63B28596D24E}" type="slidenum">
              <a:rPr lang="ar-SA" smtClean="0">
                <a:solidFill>
                  <a:srgbClr val="000000"/>
                </a:solidFill>
              </a:rPr>
              <a:pPr fontAlgn="base">
                <a:spcBef>
                  <a:spcPct val="0"/>
                </a:spcBef>
                <a:spcAft>
                  <a:spcPct val="0"/>
                </a:spcAft>
              </a:pPr>
              <a:t>156</a:t>
            </a:fld>
            <a:endParaRPr lang="en-US" smtClean="0">
              <a:solidFill>
                <a:srgbClr val="000000"/>
              </a:solidFill>
              <a:cs typeface="Arial" pitchFamily="34" charset="0"/>
            </a:endParaRPr>
          </a:p>
        </p:txBody>
      </p:sp>
      <p:sp>
        <p:nvSpPr>
          <p:cNvPr id="294915"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80084610-D15B-4A9D-92A3-3A0F124CD90E}" type="slidenum">
              <a:rPr lang="ar-SA" sz="1200">
                <a:solidFill>
                  <a:srgbClr val="000000"/>
                </a:solidFill>
                <a:latin typeface="Arial" pitchFamily="34" charset="0"/>
              </a:rPr>
              <a:pPr rtl="0"/>
              <a:t>156</a:t>
            </a:fld>
            <a:endParaRPr lang="en-US" sz="1200">
              <a:solidFill>
                <a:srgbClr val="000000"/>
              </a:solidFill>
              <a:latin typeface="Arial" pitchFamily="34" charset="0"/>
            </a:endParaRPr>
          </a:p>
        </p:txBody>
      </p:sp>
      <p:sp>
        <p:nvSpPr>
          <p:cNvPr id="29491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94917"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64813BC-E45E-41D2-B3C1-6E1076886575}" type="slidenum">
              <a:rPr lang="ar-SA" smtClean="0">
                <a:solidFill>
                  <a:srgbClr val="000000"/>
                </a:solidFill>
              </a:rPr>
              <a:pPr fontAlgn="base">
                <a:spcBef>
                  <a:spcPct val="0"/>
                </a:spcBef>
                <a:spcAft>
                  <a:spcPct val="0"/>
                </a:spcAft>
              </a:pPr>
              <a:t>157</a:t>
            </a:fld>
            <a:endParaRPr lang="en-US" smtClean="0">
              <a:solidFill>
                <a:srgbClr val="000000"/>
              </a:solidFill>
              <a:cs typeface="Arial" pitchFamily="34" charset="0"/>
            </a:endParaRPr>
          </a:p>
        </p:txBody>
      </p:sp>
      <p:sp>
        <p:nvSpPr>
          <p:cNvPr id="295939"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D4639BF9-1730-4453-8275-C894977F742E}" type="slidenum">
              <a:rPr lang="ar-SA" sz="1200">
                <a:solidFill>
                  <a:srgbClr val="000000"/>
                </a:solidFill>
                <a:latin typeface="Arial" pitchFamily="34" charset="0"/>
              </a:rPr>
              <a:pPr rtl="0"/>
              <a:t>157</a:t>
            </a:fld>
            <a:endParaRPr lang="en-US" sz="1200">
              <a:solidFill>
                <a:srgbClr val="000000"/>
              </a:solidFill>
              <a:latin typeface="Arial" pitchFamily="34" charset="0"/>
            </a:endParaRPr>
          </a:p>
        </p:txBody>
      </p:sp>
      <p:sp>
        <p:nvSpPr>
          <p:cNvPr id="29594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95941"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70565B4-3841-428B-BD83-AA3EBF1CE7A1}" type="slidenum">
              <a:rPr lang="ar-SA" smtClean="0">
                <a:solidFill>
                  <a:srgbClr val="000000"/>
                </a:solidFill>
              </a:rPr>
              <a:pPr fontAlgn="base">
                <a:spcBef>
                  <a:spcPct val="0"/>
                </a:spcBef>
                <a:spcAft>
                  <a:spcPct val="0"/>
                </a:spcAft>
              </a:pPr>
              <a:t>158</a:t>
            </a:fld>
            <a:endParaRPr lang="en-US" smtClean="0">
              <a:solidFill>
                <a:srgbClr val="000000"/>
              </a:solidFill>
              <a:cs typeface="Arial" pitchFamily="34" charset="0"/>
            </a:endParaRPr>
          </a:p>
        </p:txBody>
      </p:sp>
      <p:sp>
        <p:nvSpPr>
          <p:cNvPr id="296963"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916AF40C-266E-4D61-95AA-C1F0DC376CAA}" type="slidenum">
              <a:rPr lang="ar-SA" sz="1200">
                <a:solidFill>
                  <a:srgbClr val="000000"/>
                </a:solidFill>
                <a:latin typeface="Arial" pitchFamily="34" charset="0"/>
              </a:rPr>
              <a:pPr rtl="0"/>
              <a:t>158</a:t>
            </a:fld>
            <a:endParaRPr lang="en-US" sz="1200">
              <a:solidFill>
                <a:srgbClr val="000000"/>
              </a:solidFill>
              <a:latin typeface="Arial" pitchFamily="34" charset="0"/>
            </a:endParaRPr>
          </a:p>
        </p:txBody>
      </p:sp>
      <p:sp>
        <p:nvSpPr>
          <p:cNvPr id="29696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96965"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152CF2C-9E16-4066-A139-61177CA2D781}" type="slidenum">
              <a:rPr lang="ar-SA" smtClean="0">
                <a:solidFill>
                  <a:srgbClr val="000000"/>
                </a:solidFill>
              </a:rPr>
              <a:pPr fontAlgn="base">
                <a:spcBef>
                  <a:spcPct val="0"/>
                </a:spcBef>
                <a:spcAft>
                  <a:spcPct val="0"/>
                </a:spcAft>
              </a:pPr>
              <a:t>159</a:t>
            </a:fld>
            <a:endParaRPr lang="en-US" smtClean="0">
              <a:solidFill>
                <a:srgbClr val="000000"/>
              </a:solidFill>
              <a:cs typeface="Arial" pitchFamily="34" charset="0"/>
            </a:endParaRPr>
          </a:p>
        </p:txBody>
      </p:sp>
      <p:sp>
        <p:nvSpPr>
          <p:cNvPr id="297987"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77DA4A66-BA7C-4912-8163-68133628957D}" type="slidenum">
              <a:rPr lang="ar-SA" sz="1200">
                <a:solidFill>
                  <a:srgbClr val="000000"/>
                </a:solidFill>
                <a:latin typeface="Arial" pitchFamily="34" charset="0"/>
              </a:rPr>
              <a:pPr rtl="0"/>
              <a:t>159</a:t>
            </a:fld>
            <a:endParaRPr lang="en-US" sz="1200">
              <a:solidFill>
                <a:srgbClr val="000000"/>
              </a:solidFill>
              <a:latin typeface="Arial" pitchFamily="34" charset="0"/>
            </a:endParaRPr>
          </a:p>
        </p:txBody>
      </p:sp>
      <p:sp>
        <p:nvSpPr>
          <p:cNvPr id="29798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97989"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53453A5-2BBA-45E0-A642-68C84A4C1141}" type="slidenum">
              <a:rPr lang="ar-SA" smtClean="0">
                <a:solidFill>
                  <a:srgbClr val="000000"/>
                </a:solidFill>
              </a:rPr>
              <a:pPr fontAlgn="base">
                <a:spcBef>
                  <a:spcPct val="0"/>
                </a:spcBef>
                <a:spcAft>
                  <a:spcPct val="0"/>
                </a:spcAft>
              </a:pPr>
              <a:t>160</a:t>
            </a:fld>
            <a:endParaRPr lang="en-US" smtClean="0">
              <a:solidFill>
                <a:srgbClr val="000000"/>
              </a:solidFill>
              <a:cs typeface="Arial" pitchFamily="34" charset="0"/>
            </a:endParaRPr>
          </a:p>
        </p:txBody>
      </p:sp>
      <p:sp>
        <p:nvSpPr>
          <p:cNvPr id="299011"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C5D8BB93-6DE3-4D65-B74B-A37703BDF481}" type="slidenum">
              <a:rPr lang="ar-SA" sz="1200">
                <a:solidFill>
                  <a:srgbClr val="000000"/>
                </a:solidFill>
                <a:latin typeface="Arial" pitchFamily="34" charset="0"/>
              </a:rPr>
              <a:pPr rtl="0"/>
              <a:t>160</a:t>
            </a:fld>
            <a:endParaRPr lang="en-US" sz="1200">
              <a:solidFill>
                <a:srgbClr val="000000"/>
              </a:solidFill>
              <a:latin typeface="Arial" pitchFamily="34" charset="0"/>
            </a:endParaRPr>
          </a:p>
        </p:txBody>
      </p:sp>
      <p:sp>
        <p:nvSpPr>
          <p:cNvPr id="29901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99013"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3640D27-59A5-42E4-B331-1D45649FE426}" type="slidenum">
              <a:rPr lang="ar-SA" smtClean="0">
                <a:solidFill>
                  <a:srgbClr val="000000"/>
                </a:solidFill>
              </a:rPr>
              <a:pPr fontAlgn="base">
                <a:spcBef>
                  <a:spcPct val="0"/>
                </a:spcBef>
                <a:spcAft>
                  <a:spcPct val="0"/>
                </a:spcAft>
              </a:pPr>
              <a:t>161</a:t>
            </a:fld>
            <a:endParaRPr lang="en-US" smtClean="0">
              <a:solidFill>
                <a:srgbClr val="000000"/>
              </a:solidFill>
              <a:cs typeface="Arial" pitchFamily="34" charset="0"/>
            </a:endParaRPr>
          </a:p>
        </p:txBody>
      </p:sp>
      <p:sp>
        <p:nvSpPr>
          <p:cNvPr id="300035"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30318008-84B0-4213-9848-45793641BFB6}" type="slidenum">
              <a:rPr lang="ar-SA" sz="1200">
                <a:solidFill>
                  <a:srgbClr val="000000"/>
                </a:solidFill>
                <a:latin typeface="Arial" pitchFamily="34" charset="0"/>
              </a:rPr>
              <a:pPr rtl="0"/>
              <a:t>161</a:t>
            </a:fld>
            <a:endParaRPr lang="en-US" sz="1200">
              <a:solidFill>
                <a:srgbClr val="000000"/>
              </a:solidFill>
              <a:latin typeface="Arial" pitchFamily="34" charset="0"/>
            </a:endParaRPr>
          </a:p>
        </p:txBody>
      </p:sp>
      <p:sp>
        <p:nvSpPr>
          <p:cNvPr id="30003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00037"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2C25CE9-424E-44DF-A519-CEB25A98A51F}" type="slidenum">
              <a:rPr lang="ar-SA" smtClean="0">
                <a:solidFill>
                  <a:srgbClr val="000000"/>
                </a:solidFill>
              </a:rPr>
              <a:pPr fontAlgn="base">
                <a:spcBef>
                  <a:spcPct val="0"/>
                </a:spcBef>
                <a:spcAft>
                  <a:spcPct val="0"/>
                </a:spcAft>
              </a:pPr>
              <a:t>162</a:t>
            </a:fld>
            <a:endParaRPr lang="en-US" smtClean="0">
              <a:solidFill>
                <a:srgbClr val="000000"/>
              </a:solidFill>
              <a:cs typeface="Arial" pitchFamily="34" charset="0"/>
            </a:endParaRPr>
          </a:p>
        </p:txBody>
      </p:sp>
      <p:sp>
        <p:nvSpPr>
          <p:cNvPr id="301059"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3777F68A-03B8-47BD-A301-6BBC1A21CEFE}" type="slidenum">
              <a:rPr lang="ar-SA" sz="1200">
                <a:solidFill>
                  <a:srgbClr val="000000"/>
                </a:solidFill>
                <a:latin typeface="Arial" pitchFamily="34" charset="0"/>
              </a:rPr>
              <a:pPr rtl="0"/>
              <a:t>162</a:t>
            </a:fld>
            <a:endParaRPr lang="en-US" sz="1200">
              <a:solidFill>
                <a:srgbClr val="000000"/>
              </a:solidFill>
              <a:latin typeface="Arial" pitchFamily="34" charset="0"/>
            </a:endParaRPr>
          </a:p>
        </p:txBody>
      </p:sp>
      <p:sp>
        <p:nvSpPr>
          <p:cNvPr id="30106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01061"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85C41B9-6CB1-4CB4-A1E5-EF1DE682EE4E}" type="slidenum">
              <a:rPr lang="ar-SA" smtClean="0">
                <a:solidFill>
                  <a:srgbClr val="000000"/>
                </a:solidFill>
              </a:rPr>
              <a:pPr fontAlgn="base">
                <a:spcBef>
                  <a:spcPct val="0"/>
                </a:spcBef>
                <a:spcAft>
                  <a:spcPct val="0"/>
                </a:spcAft>
              </a:pPr>
              <a:t>163</a:t>
            </a:fld>
            <a:endParaRPr lang="en-US" smtClean="0">
              <a:solidFill>
                <a:srgbClr val="000000"/>
              </a:solidFill>
              <a:cs typeface="Arial" pitchFamily="34" charset="0"/>
            </a:endParaRPr>
          </a:p>
        </p:txBody>
      </p:sp>
      <p:sp>
        <p:nvSpPr>
          <p:cNvPr id="302083"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2FE7021A-1DAA-4EE6-AA4D-5B67E3798136}" type="slidenum">
              <a:rPr lang="ar-SA" sz="1200">
                <a:solidFill>
                  <a:srgbClr val="000000"/>
                </a:solidFill>
                <a:latin typeface="Arial" pitchFamily="34" charset="0"/>
              </a:rPr>
              <a:pPr rtl="0"/>
              <a:t>163</a:t>
            </a:fld>
            <a:endParaRPr lang="en-US" sz="1200">
              <a:solidFill>
                <a:srgbClr val="000000"/>
              </a:solidFill>
              <a:latin typeface="Arial" pitchFamily="34" charset="0"/>
            </a:endParaRPr>
          </a:p>
        </p:txBody>
      </p:sp>
      <p:sp>
        <p:nvSpPr>
          <p:cNvPr id="30208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02085"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2EE3BD4-D610-4B19-B899-C73F14527B18}" type="slidenum">
              <a:rPr lang="ar-SA" smtClean="0">
                <a:solidFill>
                  <a:srgbClr val="000000"/>
                </a:solidFill>
              </a:rPr>
              <a:pPr fontAlgn="base">
                <a:spcBef>
                  <a:spcPct val="0"/>
                </a:spcBef>
                <a:spcAft>
                  <a:spcPct val="0"/>
                </a:spcAft>
              </a:pPr>
              <a:t>164</a:t>
            </a:fld>
            <a:endParaRPr lang="en-US" smtClean="0">
              <a:solidFill>
                <a:srgbClr val="000000"/>
              </a:solidFill>
              <a:cs typeface="Arial" pitchFamily="34" charset="0"/>
            </a:endParaRPr>
          </a:p>
        </p:txBody>
      </p:sp>
      <p:sp>
        <p:nvSpPr>
          <p:cNvPr id="303107"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41E5175F-5FB3-40D0-A871-4ABE40E9647E}" type="slidenum">
              <a:rPr lang="ar-SA" sz="1200">
                <a:solidFill>
                  <a:srgbClr val="000000"/>
                </a:solidFill>
                <a:latin typeface="Arial" pitchFamily="34" charset="0"/>
              </a:rPr>
              <a:pPr rtl="0"/>
              <a:t>164</a:t>
            </a:fld>
            <a:endParaRPr lang="en-US" sz="1200">
              <a:solidFill>
                <a:srgbClr val="000000"/>
              </a:solidFill>
              <a:latin typeface="Arial" pitchFamily="34" charset="0"/>
            </a:endParaRPr>
          </a:p>
        </p:txBody>
      </p:sp>
      <p:sp>
        <p:nvSpPr>
          <p:cNvPr id="30310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03109"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3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63BC8CC-6F8A-4D7A-BAED-9BF3BA49C481}" type="slidenum">
              <a:rPr lang="ar-SA" smtClean="0">
                <a:solidFill>
                  <a:srgbClr val="000000"/>
                </a:solidFill>
              </a:rPr>
              <a:pPr fontAlgn="base">
                <a:spcBef>
                  <a:spcPct val="0"/>
                </a:spcBef>
                <a:spcAft>
                  <a:spcPct val="0"/>
                </a:spcAft>
              </a:pPr>
              <a:t>165</a:t>
            </a:fld>
            <a:endParaRPr lang="en-US" smtClean="0">
              <a:solidFill>
                <a:srgbClr val="000000"/>
              </a:solidFill>
              <a:cs typeface="Arial" pitchFamily="34" charset="0"/>
            </a:endParaRPr>
          </a:p>
        </p:txBody>
      </p:sp>
      <p:sp>
        <p:nvSpPr>
          <p:cNvPr id="304131"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2E8FD840-1000-4895-8ED9-D49B209FAC0A}" type="slidenum">
              <a:rPr lang="ar-SA" sz="1200">
                <a:solidFill>
                  <a:srgbClr val="000000"/>
                </a:solidFill>
                <a:latin typeface="Arial" pitchFamily="34" charset="0"/>
              </a:rPr>
              <a:pPr rtl="0"/>
              <a:t>165</a:t>
            </a:fld>
            <a:endParaRPr lang="en-US" sz="1200">
              <a:solidFill>
                <a:srgbClr val="000000"/>
              </a:solidFill>
              <a:latin typeface="Arial" pitchFamily="34" charset="0"/>
            </a:endParaRPr>
          </a:p>
        </p:txBody>
      </p:sp>
      <p:sp>
        <p:nvSpPr>
          <p:cNvPr id="30413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04133"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B845F3F-D6CD-4D60-82FB-0B5BB45AE582}" type="slidenum">
              <a:rPr lang="ar-SA" smtClean="0">
                <a:solidFill>
                  <a:srgbClr val="000000"/>
                </a:solidFill>
              </a:rPr>
              <a:pPr fontAlgn="base">
                <a:spcBef>
                  <a:spcPct val="0"/>
                </a:spcBef>
                <a:spcAft>
                  <a:spcPct val="0"/>
                </a:spcAft>
              </a:pPr>
              <a:t>166</a:t>
            </a:fld>
            <a:endParaRPr lang="en-US" smtClean="0">
              <a:solidFill>
                <a:srgbClr val="000000"/>
              </a:solidFill>
              <a:cs typeface="Arial" pitchFamily="34" charset="0"/>
            </a:endParaRPr>
          </a:p>
        </p:txBody>
      </p:sp>
      <p:sp>
        <p:nvSpPr>
          <p:cNvPr id="305155"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160242BB-E334-4375-BB92-12E2554435F5}" type="slidenum">
              <a:rPr lang="ar-SA" sz="1200">
                <a:solidFill>
                  <a:srgbClr val="000000"/>
                </a:solidFill>
                <a:latin typeface="Arial" pitchFamily="34" charset="0"/>
              </a:rPr>
              <a:pPr rtl="0"/>
              <a:t>166</a:t>
            </a:fld>
            <a:endParaRPr lang="en-US" sz="1200">
              <a:solidFill>
                <a:srgbClr val="000000"/>
              </a:solidFill>
              <a:latin typeface="Arial" pitchFamily="34" charset="0"/>
            </a:endParaRPr>
          </a:p>
        </p:txBody>
      </p:sp>
      <p:sp>
        <p:nvSpPr>
          <p:cNvPr id="30515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05157"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9FFA5A6-4ACC-405D-A21A-EDA51EC75F3A}" type="slidenum">
              <a:rPr lang="ar-SA" smtClean="0">
                <a:solidFill>
                  <a:srgbClr val="000000"/>
                </a:solidFill>
              </a:rPr>
              <a:pPr fontAlgn="base">
                <a:spcBef>
                  <a:spcPct val="0"/>
                </a:spcBef>
                <a:spcAft>
                  <a:spcPct val="0"/>
                </a:spcAft>
              </a:pPr>
              <a:t>167</a:t>
            </a:fld>
            <a:endParaRPr lang="en-US" smtClean="0">
              <a:solidFill>
                <a:srgbClr val="000000"/>
              </a:solidFill>
              <a:cs typeface="Arial" pitchFamily="34" charset="0"/>
            </a:endParaRPr>
          </a:p>
        </p:txBody>
      </p:sp>
      <p:sp>
        <p:nvSpPr>
          <p:cNvPr id="306179"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8DEEBD04-8118-47F8-8370-C55E848FD952}" type="slidenum">
              <a:rPr lang="ar-SA" sz="1200">
                <a:solidFill>
                  <a:srgbClr val="000000"/>
                </a:solidFill>
                <a:latin typeface="Arial" pitchFamily="34" charset="0"/>
              </a:rPr>
              <a:pPr rtl="0"/>
              <a:t>167</a:t>
            </a:fld>
            <a:endParaRPr lang="en-US" sz="1200">
              <a:solidFill>
                <a:srgbClr val="000000"/>
              </a:solidFill>
              <a:latin typeface="Arial" pitchFamily="34" charset="0"/>
            </a:endParaRPr>
          </a:p>
        </p:txBody>
      </p:sp>
      <p:sp>
        <p:nvSpPr>
          <p:cNvPr id="30618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06181"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D9D7A0C-CF2C-450D-9778-5E6E872FDCAE}" type="slidenum">
              <a:rPr lang="ar-SA" smtClean="0">
                <a:solidFill>
                  <a:srgbClr val="000000"/>
                </a:solidFill>
              </a:rPr>
              <a:pPr fontAlgn="base">
                <a:spcBef>
                  <a:spcPct val="0"/>
                </a:spcBef>
                <a:spcAft>
                  <a:spcPct val="0"/>
                </a:spcAft>
              </a:pPr>
              <a:t>168</a:t>
            </a:fld>
            <a:endParaRPr lang="en-US" smtClean="0">
              <a:solidFill>
                <a:srgbClr val="000000"/>
              </a:solidFill>
              <a:cs typeface="Arial" pitchFamily="34" charset="0"/>
            </a:endParaRPr>
          </a:p>
        </p:txBody>
      </p:sp>
      <p:sp>
        <p:nvSpPr>
          <p:cNvPr id="307203"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D1B822F6-AEF3-455A-AF06-6B1E666B5435}" type="slidenum">
              <a:rPr lang="ar-SA" sz="1200">
                <a:solidFill>
                  <a:srgbClr val="000000"/>
                </a:solidFill>
                <a:latin typeface="Arial" pitchFamily="34" charset="0"/>
              </a:rPr>
              <a:pPr rtl="0"/>
              <a:t>168</a:t>
            </a:fld>
            <a:endParaRPr lang="en-US" sz="1200">
              <a:solidFill>
                <a:srgbClr val="000000"/>
              </a:solidFill>
              <a:latin typeface="Arial" pitchFamily="34" charset="0"/>
            </a:endParaRPr>
          </a:p>
        </p:txBody>
      </p:sp>
      <p:sp>
        <p:nvSpPr>
          <p:cNvPr id="30720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07205"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2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5CFE582-0FCE-438D-8D7C-3B62352D504F}" type="slidenum">
              <a:rPr lang="ar-SA" smtClean="0">
                <a:solidFill>
                  <a:srgbClr val="000000"/>
                </a:solidFill>
              </a:rPr>
              <a:pPr fontAlgn="base">
                <a:spcBef>
                  <a:spcPct val="0"/>
                </a:spcBef>
                <a:spcAft>
                  <a:spcPct val="0"/>
                </a:spcAft>
              </a:pPr>
              <a:t>169</a:t>
            </a:fld>
            <a:endParaRPr lang="en-US" smtClean="0">
              <a:solidFill>
                <a:srgbClr val="000000"/>
              </a:solidFill>
              <a:cs typeface="Arial" pitchFamily="34" charset="0"/>
            </a:endParaRPr>
          </a:p>
        </p:txBody>
      </p:sp>
      <p:sp>
        <p:nvSpPr>
          <p:cNvPr id="308227"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B61F1FCE-9AA1-4408-877C-868540AF1282}" type="slidenum">
              <a:rPr lang="ar-SA" sz="1200">
                <a:solidFill>
                  <a:srgbClr val="000000"/>
                </a:solidFill>
                <a:latin typeface="Arial" pitchFamily="34" charset="0"/>
              </a:rPr>
              <a:pPr rtl="0"/>
              <a:t>169</a:t>
            </a:fld>
            <a:endParaRPr lang="en-US" sz="1200">
              <a:solidFill>
                <a:srgbClr val="000000"/>
              </a:solidFill>
              <a:latin typeface="Arial" pitchFamily="34" charset="0"/>
            </a:endParaRPr>
          </a:p>
        </p:txBody>
      </p:sp>
      <p:sp>
        <p:nvSpPr>
          <p:cNvPr id="30822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08229"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25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CA5BA0E-5A9B-4AE4-8106-A314FF8B5890}" type="slidenum">
              <a:rPr lang="ar-SA" smtClean="0">
                <a:solidFill>
                  <a:srgbClr val="000000"/>
                </a:solidFill>
              </a:rPr>
              <a:pPr fontAlgn="base">
                <a:spcBef>
                  <a:spcPct val="0"/>
                </a:spcBef>
                <a:spcAft>
                  <a:spcPct val="0"/>
                </a:spcAft>
              </a:pPr>
              <a:t>170</a:t>
            </a:fld>
            <a:endParaRPr lang="en-US" smtClean="0">
              <a:solidFill>
                <a:srgbClr val="000000"/>
              </a:solidFill>
              <a:cs typeface="Arial" pitchFamily="34" charset="0"/>
            </a:endParaRPr>
          </a:p>
        </p:txBody>
      </p:sp>
      <p:sp>
        <p:nvSpPr>
          <p:cNvPr id="309251"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19C79A98-4607-4ADE-B0DB-72736861CE06}" type="slidenum">
              <a:rPr lang="ar-SA" sz="1200">
                <a:solidFill>
                  <a:srgbClr val="000000"/>
                </a:solidFill>
                <a:latin typeface="Arial" pitchFamily="34" charset="0"/>
              </a:rPr>
              <a:pPr rtl="0"/>
              <a:t>170</a:t>
            </a:fld>
            <a:endParaRPr lang="en-US" sz="1200">
              <a:solidFill>
                <a:srgbClr val="000000"/>
              </a:solidFill>
              <a:latin typeface="Arial" pitchFamily="34" charset="0"/>
            </a:endParaRPr>
          </a:p>
        </p:txBody>
      </p:sp>
      <p:sp>
        <p:nvSpPr>
          <p:cNvPr id="30925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09253"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27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546ADCF-9193-4651-9A60-893D82C58D32}" type="slidenum">
              <a:rPr lang="ar-SA" smtClean="0">
                <a:solidFill>
                  <a:srgbClr val="000000"/>
                </a:solidFill>
              </a:rPr>
              <a:pPr fontAlgn="base">
                <a:spcBef>
                  <a:spcPct val="0"/>
                </a:spcBef>
                <a:spcAft>
                  <a:spcPct val="0"/>
                </a:spcAft>
              </a:pPr>
              <a:t>171</a:t>
            </a:fld>
            <a:endParaRPr lang="en-US" smtClean="0">
              <a:solidFill>
                <a:srgbClr val="000000"/>
              </a:solidFill>
              <a:cs typeface="Arial" pitchFamily="34" charset="0"/>
            </a:endParaRPr>
          </a:p>
        </p:txBody>
      </p:sp>
      <p:sp>
        <p:nvSpPr>
          <p:cNvPr id="310275"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F9AF7C4C-7C3C-4924-B454-BF56482DDCC3}" type="slidenum">
              <a:rPr lang="ar-SA" sz="1200">
                <a:solidFill>
                  <a:srgbClr val="000000"/>
                </a:solidFill>
                <a:latin typeface="Arial" pitchFamily="34" charset="0"/>
              </a:rPr>
              <a:pPr rtl="0"/>
              <a:t>171</a:t>
            </a:fld>
            <a:endParaRPr lang="en-US" sz="1200">
              <a:solidFill>
                <a:srgbClr val="000000"/>
              </a:solidFill>
              <a:latin typeface="Arial" pitchFamily="34" charset="0"/>
            </a:endParaRPr>
          </a:p>
        </p:txBody>
      </p:sp>
      <p:sp>
        <p:nvSpPr>
          <p:cNvPr id="31027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10277"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29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FAD510B-48C7-4998-A024-4F21A32F9798}" type="slidenum">
              <a:rPr lang="ar-SA" smtClean="0">
                <a:solidFill>
                  <a:srgbClr val="000000"/>
                </a:solidFill>
              </a:rPr>
              <a:pPr fontAlgn="base">
                <a:spcBef>
                  <a:spcPct val="0"/>
                </a:spcBef>
                <a:spcAft>
                  <a:spcPct val="0"/>
                </a:spcAft>
              </a:pPr>
              <a:t>172</a:t>
            </a:fld>
            <a:endParaRPr lang="en-US" smtClean="0">
              <a:solidFill>
                <a:srgbClr val="000000"/>
              </a:solidFill>
              <a:cs typeface="Arial" pitchFamily="34" charset="0"/>
            </a:endParaRPr>
          </a:p>
        </p:txBody>
      </p:sp>
      <p:sp>
        <p:nvSpPr>
          <p:cNvPr id="311299"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52451057-E09B-45DE-8A6F-CD29973A3341}" type="slidenum">
              <a:rPr lang="ar-SA" sz="1200">
                <a:solidFill>
                  <a:srgbClr val="000000"/>
                </a:solidFill>
                <a:latin typeface="Arial" pitchFamily="34" charset="0"/>
              </a:rPr>
              <a:pPr rtl="0"/>
              <a:t>172</a:t>
            </a:fld>
            <a:endParaRPr lang="en-US" sz="1200">
              <a:solidFill>
                <a:srgbClr val="000000"/>
              </a:solidFill>
              <a:latin typeface="Arial" pitchFamily="34" charset="0"/>
            </a:endParaRPr>
          </a:p>
        </p:txBody>
      </p:sp>
      <p:sp>
        <p:nvSpPr>
          <p:cNvPr id="31130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11301"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32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E8FBBCE-F036-4D06-9EC9-DC9DD11C2CC4}" type="slidenum">
              <a:rPr lang="ar-SA" smtClean="0">
                <a:solidFill>
                  <a:srgbClr val="000000"/>
                </a:solidFill>
              </a:rPr>
              <a:pPr fontAlgn="base">
                <a:spcBef>
                  <a:spcPct val="0"/>
                </a:spcBef>
                <a:spcAft>
                  <a:spcPct val="0"/>
                </a:spcAft>
              </a:pPr>
              <a:t>173</a:t>
            </a:fld>
            <a:endParaRPr lang="en-US" smtClean="0">
              <a:solidFill>
                <a:srgbClr val="000000"/>
              </a:solidFill>
              <a:cs typeface="Arial" pitchFamily="34" charset="0"/>
            </a:endParaRPr>
          </a:p>
        </p:txBody>
      </p:sp>
      <p:sp>
        <p:nvSpPr>
          <p:cNvPr id="312323"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FE1F98F8-E9B0-4FE9-8F8D-DE58A69BC7B6}" type="slidenum">
              <a:rPr lang="ar-SA" sz="1200">
                <a:solidFill>
                  <a:srgbClr val="000000"/>
                </a:solidFill>
                <a:latin typeface="Arial" pitchFamily="34" charset="0"/>
              </a:rPr>
              <a:pPr rtl="0"/>
              <a:t>173</a:t>
            </a:fld>
            <a:endParaRPr lang="en-US" sz="1200">
              <a:solidFill>
                <a:srgbClr val="000000"/>
              </a:solidFill>
              <a:latin typeface="Arial" pitchFamily="34" charset="0"/>
            </a:endParaRPr>
          </a:p>
        </p:txBody>
      </p:sp>
      <p:sp>
        <p:nvSpPr>
          <p:cNvPr id="31232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12325"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DDADA49-76C4-467E-8265-491B37A363C0}" type="slidenum">
              <a:rPr lang="ar-SA" smtClean="0">
                <a:solidFill>
                  <a:srgbClr val="000000"/>
                </a:solidFill>
              </a:rPr>
              <a:pPr fontAlgn="base">
                <a:spcBef>
                  <a:spcPct val="0"/>
                </a:spcBef>
                <a:spcAft>
                  <a:spcPct val="0"/>
                </a:spcAft>
              </a:pPr>
              <a:t>174</a:t>
            </a:fld>
            <a:endParaRPr lang="en-US" smtClean="0">
              <a:solidFill>
                <a:srgbClr val="000000"/>
              </a:solidFill>
              <a:cs typeface="Arial" pitchFamily="34" charset="0"/>
            </a:endParaRPr>
          </a:p>
        </p:txBody>
      </p:sp>
      <p:sp>
        <p:nvSpPr>
          <p:cNvPr id="313347"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DB9FC9F0-30DA-4CEF-BB78-125CB368E2AB}" type="slidenum">
              <a:rPr lang="ar-SA" sz="1200">
                <a:solidFill>
                  <a:srgbClr val="000000"/>
                </a:solidFill>
                <a:latin typeface="Arial" pitchFamily="34" charset="0"/>
              </a:rPr>
              <a:pPr rtl="0"/>
              <a:t>174</a:t>
            </a:fld>
            <a:endParaRPr lang="en-US" sz="1200">
              <a:solidFill>
                <a:srgbClr val="000000"/>
              </a:solidFill>
              <a:latin typeface="Arial" pitchFamily="34" charset="0"/>
            </a:endParaRPr>
          </a:p>
        </p:txBody>
      </p:sp>
      <p:sp>
        <p:nvSpPr>
          <p:cNvPr id="31334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13349"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37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834D5C1-D4D4-4DE0-A971-540429D8FD62}" type="slidenum">
              <a:rPr lang="ar-SA" smtClean="0">
                <a:solidFill>
                  <a:srgbClr val="000000"/>
                </a:solidFill>
              </a:rPr>
              <a:pPr fontAlgn="base">
                <a:spcBef>
                  <a:spcPct val="0"/>
                </a:spcBef>
                <a:spcAft>
                  <a:spcPct val="0"/>
                </a:spcAft>
              </a:pPr>
              <a:t>175</a:t>
            </a:fld>
            <a:endParaRPr lang="en-US" smtClean="0">
              <a:solidFill>
                <a:srgbClr val="000000"/>
              </a:solidFill>
              <a:cs typeface="Arial" pitchFamily="34" charset="0"/>
            </a:endParaRPr>
          </a:p>
        </p:txBody>
      </p:sp>
      <p:sp>
        <p:nvSpPr>
          <p:cNvPr id="314371"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90E358DA-4341-4E94-B87C-9EF24CAD7C92}" type="slidenum">
              <a:rPr lang="ar-SA" sz="1200">
                <a:solidFill>
                  <a:srgbClr val="000000"/>
                </a:solidFill>
                <a:latin typeface="Arial" pitchFamily="34" charset="0"/>
              </a:rPr>
              <a:pPr rtl="0"/>
              <a:t>175</a:t>
            </a:fld>
            <a:endParaRPr lang="en-US" sz="1200">
              <a:solidFill>
                <a:srgbClr val="000000"/>
              </a:solidFill>
              <a:latin typeface="Arial" pitchFamily="34" charset="0"/>
            </a:endParaRPr>
          </a:p>
        </p:txBody>
      </p:sp>
      <p:sp>
        <p:nvSpPr>
          <p:cNvPr id="31437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14373"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39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41B408D-F421-4BC3-8BEB-931BEB086493}" type="slidenum">
              <a:rPr lang="ar-SA" smtClean="0">
                <a:solidFill>
                  <a:srgbClr val="000000"/>
                </a:solidFill>
              </a:rPr>
              <a:pPr fontAlgn="base">
                <a:spcBef>
                  <a:spcPct val="0"/>
                </a:spcBef>
                <a:spcAft>
                  <a:spcPct val="0"/>
                </a:spcAft>
              </a:pPr>
              <a:t>176</a:t>
            </a:fld>
            <a:endParaRPr lang="en-US" smtClean="0">
              <a:solidFill>
                <a:srgbClr val="000000"/>
              </a:solidFill>
              <a:cs typeface="Arial" pitchFamily="34" charset="0"/>
            </a:endParaRPr>
          </a:p>
        </p:txBody>
      </p:sp>
      <p:sp>
        <p:nvSpPr>
          <p:cNvPr id="315395"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886A3455-19CD-43B4-B561-905BFA4C72E0}" type="slidenum">
              <a:rPr lang="ar-SA" sz="1200">
                <a:solidFill>
                  <a:srgbClr val="000000"/>
                </a:solidFill>
                <a:latin typeface="Arial" pitchFamily="34" charset="0"/>
              </a:rPr>
              <a:pPr rtl="0"/>
              <a:t>176</a:t>
            </a:fld>
            <a:endParaRPr lang="en-US" sz="1200">
              <a:solidFill>
                <a:srgbClr val="000000"/>
              </a:solidFill>
              <a:latin typeface="Arial" pitchFamily="34" charset="0"/>
            </a:endParaRPr>
          </a:p>
        </p:txBody>
      </p:sp>
      <p:sp>
        <p:nvSpPr>
          <p:cNvPr id="31539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15397"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41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AA279BA-0C72-463E-ABEB-F99E78C912E2}" type="slidenum">
              <a:rPr lang="ar-SA" smtClean="0">
                <a:solidFill>
                  <a:srgbClr val="000000"/>
                </a:solidFill>
              </a:rPr>
              <a:pPr fontAlgn="base">
                <a:spcBef>
                  <a:spcPct val="0"/>
                </a:spcBef>
                <a:spcAft>
                  <a:spcPct val="0"/>
                </a:spcAft>
              </a:pPr>
              <a:t>177</a:t>
            </a:fld>
            <a:endParaRPr lang="en-US" smtClean="0">
              <a:solidFill>
                <a:srgbClr val="000000"/>
              </a:solidFill>
              <a:cs typeface="Arial" pitchFamily="34" charset="0"/>
            </a:endParaRPr>
          </a:p>
        </p:txBody>
      </p:sp>
      <p:sp>
        <p:nvSpPr>
          <p:cNvPr id="316419"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422E4898-1E6F-4699-8857-4D1A84584A5F}" type="slidenum">
              <a:rPr lang="ar-SA" sz="1200">
                <a:solidFill>
                  <a:srgbClr val="000000"/>
                </a:solidFill>
                <a:latin typeface="Arial" pitchFamily="34" charset="0"/>
              </a:rPr>
              <a:pPr rtl="0"/>
              <a:t>177</a:t>
            </a:fld>
            <a:endParaRPr lang="en-US" sz="1200">
              <a:solidFill>
                <a:srgbClr val="000000"/>
              </a:solidFill>
              <a:latin typeface="Arial" pitchFamily="34" charset="0"/>
            </a:endParaRPr>
          </a:p>
        </p:txBody>
      </p:sp>
      <p:sp>
        <p:nvSpPr>
          <p:cNvPr id="31642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16421"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4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89241F9-4361-423F-B46D-CA0D9EB39523}" type="slidenum">
              <a:rPr lang="ar-SA" smtClean="0">
                <a:solidFill>
                  <a:srgbClr val="000000"/>
                </a:solidFill>
              </a:rPr>
              <a:pPr fontAlgn="base">
                <a:spcBef>
                  <a:spcPct val="0"/>
                </a:spcBef>
                <a:spcAft>
                  <a:spcPct val="0"/>
                </a:spcAft>
              </a:pPr>
              <a:t>178</a:t>
            </a:fld>
            <a:endParaRPr lang="en-US" smtClean="0">
              <a:solidFill>
                <a:srgbClr val="000000"/>
              </a:solidFill>
              <a:cs typeface="Arial" pitchFamily="34" charset="0"/>
            </a:endParaRPr>
          </a:p>
        </p:txBody>
      </p:sp>
      <p:sp>
        <p:nvSpPr>
          <p:cNvPr id="317443"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E6B9B9B3-6F9F-466C-90B6-5080D56E7369}" type="slidenum">
              <a:rPr lang="ar-SA" sz="1200">
                <a:solidFill>
                  <a:srgbClr val="000000"/>
                </a:solidFill>
                <a:latin typeface="Arial" pitchFamily="34" charset="0"/>
              </a:rPr>
              <a:pPr rtl="0"/>
              <a:t>178</a:t>
            </a:fld>
            <a:endParaRPr lang="en-US" sz="1200">
              <a:solidFill>
                <a:srgbClr val="000000"/>
              </a:solidFill>
              <a:latin typeface="Arial" pitchFamily="34" charset="0"/>
            </a:endParaRPr>
          </a:p>
        </p:txBody>
      </p:sp>
      <p:sp>
        <p:nvSpPr>
          <p:cNvPr id="31744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17445"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B3E3092-393A-4748-BE55-436F73D8B04A}" type="slidenum">
              <a:rPr lang="ar-SA" smtClean="0">
                <a:solidFill>
                  <a:srgbClr val="000000"/>
                </a:solidFill>
              </a:rPr>
              <a:pPr fontAlgn="base">
                <a:spcBef>
                  <a:spcPct val="0"/>
                </a:spcBef>
                <a:spcAft>
                  <a:spcPct val="0"/>
                </a:spcAft>
              </a:pPr>
              <a:t>179</a:t>
            </a:fld>
            <a:endParaRPr lang="en-US" smtClean="0">
              <a:solidFill>
                <a:srgbClr val="000000"/>
              </a:solidFill>
              <a:cs typeface="Arial" pitchFamily="34" charset="0"/>
            </a:endParaRPr>
          </a:p>
        </p:txBody>
      </p:sp>
      <p:sp>
        <p:nvSpPr>
          <p:cNvPr id="318467"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E5DCBBDD-42D2-4E84-B15C-11F8428CBB8C}" type="slidenum">
              <a:rPr lang="ar-SA" sz="1200">
                <a:solidFill>
                  <a:srgbClr val="000000"/>
                </a:solidFill>
                <a:latin typeface="Arial" pitchFamily="34" charset="0"/>
              </a:rPr>
              <a:pPr rtl="0"/>
              <a:t>179</a:t>
            </a:fld>
            <a:endParaRPr lang="en-US" sz="1200">
              <a:solidFill>
                <a:srgbClr val="000000"/>
              </a:solidFill>
              <a:latin typeface="Arial" pitchFamily="34" charset="0"/>
            </a:endParaRPr>
          </a:p>
        </p:txBody>
      </p:sp>
      <p:sp>
        <p:nvSpPr>
          <p:cNvPr id="31846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18469"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949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55E5862-AFD5-40C3-A294-2E5B5D0DF5AE}" type="slidenum">
              <a:rPr lang="ar-SA" smtClean="0">
                <a:solidFill>
                  <a:srgbClr val="000000"/>
                </a:solidFill>
              </a:rPr>
              <a:pPr fontAlgn="base">
                <a:spcBef>
                  <a:spcPct val="0"/>
                </a:spcBef>
                <a:spcAft>
                  <a:spcPct val="0"/>
                </a:spcAft>
              </a:pPr>
              <a:t>180</a:t>
            </a:fld>
            <a:endParaRPr lang="en-US" smtClean="0">
              <a:solidFill>
                <a:srgbClr val="000000"/>
              </a:solidFill>
              <a:cs typeface="Arial" pitchFamily="34" charset="0"/>
            </a:endParaRPr>
          </a:p>
        </p:txBody>
      </p:sp>
      <p:sp>
        <p:nvSpPr>
          <p:cNvPr id="319491"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CD2B78E6-4DA8-4BC8-9D8E-F2F8B47495B7}" type="slidenum">
              <a:rPr lang="ar-SA" sz="1200">
                <a:solidFill>
                  <a:srgbClr val="000000"/>
                </a:solidFill>
                <a:latin typeface="Arial" pitchFamily="34" charset="0"/>
              </a:rPr>
              <a:pPr rtl="0"/>
              <a:t>180</a:t>
            </a:fld>
            <a:endParaRPr lang="en-US" sz="1200">
              <a:solidFill>
                <a:srgbClr val="000000"/>
              </a:solidFill>
              <a:latin typeface="Arial" pitchFamily="34" charset="0"/>
            </a:endParaRPr>
          </a:p>
        </p:txBody>
      </p:sp>
      <p:sp>
        <p:nvSpPr>
          <p:cNvPr id="31949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19493"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51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7CE2868-A153-4C35-9810-C3A2C8A71BB1}" type="slidenum">
              <a:rPr lang="ar-SA" smtClean="0">
                <a:solidFill>
                  <a:srgbClr val="000000"/>
                </a:solidFill>
              </a:rPr>
              <a:pPr fontAlgn="base">
                <a:spcBef>
                  <a:spcPct val="0"/>
                </a:spcBef>
                <a:spcAft>
                  <a:spcPct val="0"/>
                </a:spcAft>
              </a:pPr>
              <a:t>181</a:t>
            </a:fld>
            <a:endParaRPr lang="en-US" smtClean="0">
              <a:solidFill>
                <a:srgbClr val="000000"/>
              </a:solidFill>
              <a:cs typeface="Arial" pitchFamily="34" charset="0"/>
            </a:endParaRPr>
          </a:p>
        </p:txBody>
      </p:sp>
      <p:sp>
        <p:nvSpPr>
          <p:cNvPr id="320515"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A2E705E2-99BD-4F4D-99C1-2625B7156D4D}" type="slidenum">
              <a:rPr lang="ar-SA" sz="1200">
                <a:solidFill>
                  <a:srgbClr val="000000"/>
                </a:solidFill>
                <a:latin typeface="Arial" pitchFamily="34" charset="0"/>
              </a:rPr>
              <a:pPr rtl="0"/>
              <a:t>181</a:t>
            </a:fld>
            <a:endParaRPr lang="en-US" sz="1200">
              <a:solidFill>
                <a:srgbClr val="000000"/>
              </a:solidFill>
              <a:latin typeface="Arial" pitchFamily="34" charset="0"/>
            </a:endParaRPr>
          </a:p>
        </p:txBody>
      </p:sp>
      <p:sp>
        <p:nvSpPr>
          <p:cNvPr id="32051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20517"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B04D45C-3194-48A4-B5CF-BD60176BDEE7}" type="slidenum">
              <a:rPr lang="ar-SA" smtClean="0">
                <a:solidFill>
                  <a:srgbClr val="000000"/>
                </a:solidFill>
              </a:rPr>
              <a:pPr fontAlgn="base">
                <a:spcBef>
                  <a:spcPct val="0"/>
                </a:spcBef>
                <a:spcAft>
                  <a:spcPct val="0"/>
                </a:spcAft>
              </a:pPr>
              <a:t>182</a:t>
            </a:fld>
            <a:endParaRPr lang="en-US" smtClean="0">
              <a:solidFill>
                <a:srgbClr val="000000"/>
              </a:solidFill>
              <a:cs typeface="Arial" pitchFamily="34" charset="0"/>
            </a:endParaRPr>
          </a:p>
        </p:txBody>
      </p:sp>
      <p:sp>
        <p:nvSpPr>
          <p:cNvPr id="321539"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643412DE-EDEF-459E-88FD-26D1A22F5199}" type="slidenum">
              <a:rPr lang="ar-SA" sz="1200">
                <a:solidFill>
                  <a:srgbClr val="000000"/>
                </a:solidFill>
                <a:latin typeface="Arial" pitchFamily="34" charset="0"/>
              </a:rPr>
              <a:pPr rtl="0"/>
              <a:t>182</a:t>
            </a:fld>
            <a:endParaRPr lang="en-US" sz="1200">
              <a:solidFill>
                <a:srgbClr val="000000"/>
              </a:solidFill>
              <a:latin typeface="Arial" pitchFamily="34" charset="0"/>
            </a:endParaRPr>
          </a:p>
        </p:txBody>
      </p:sp>
      <p:sp>
        <p:nvSpPr>
          <p:cNvPr id="32154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21541"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6708629-0885-4935-A5D6-EACFE7166A32}" type="slidenum">
              <a:rPr lang="ar-SA" smtClean="0">
                <a:solidFill>
                  <a:srgbClr val="000000"/>
                </a:solidFill>
              </a:rPr>
              <a:pPr fontAlgn="base">
                <a:spcBef>
                  <a:spcPct val="0"/>
                </a:spcBef>
                <a:spcAft>
                  <a:spcPct val="0"/>
                </a:spcAft>
              </a:pPr>
              <a:t>183</a:t>
            </a:fld>
            <a:endParaRPr lang="en-US" smtClean="0">
              <a:solidFill>
                <a:srgbClr val="000000"/>
              </a:solidFill>
              <a:cs typeface="Arial" pitchFamily="34" charset="0"/>
            </a:endParaRPr>
          </a:p>
        </p:txBody>
      </p:sp>
      <p:sp>
        <p:nvSpPr>
          <p:cNvPr id="322563"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65FE8403-3E5D-4905-BBA7-D678E2E082F5}" type="slidenum">
              <a:rPr lang="ar-SA" sz="1200">
                <a:solidFill>
                  <a:srgbClr val="000000"/>
                </a:solidFill>
                <a:latin typeface="Arial" pitchFamily="34" charset="0"/>
              </a:rPr>
              <a:pPr rtl="0"/>
              <a:t>183</a:t>
            </a:fld>
            <a:endParaRPr lang="en-US" sz="1200">
              <a:solidFill>
                <a:srgbClr val="000000"/>
              </a:solidFill>
              <a:latin typeface="Arial" pitchFamily="34" charset="0"/>
            </a:endParaRPr>
          </a:p>
        </p:txBody>
      </p:sp>
      <p:sp>
        <p:nvSpPr>
          <p:cNvPr id="32256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22565"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815B2EA-5348-4652-B3AC-718473BEA1D0}" type="slidenum">
              <a:rPr lang="ar-SA" smtClean="0">
                <a:solidFill>
                  <a:srgbClr val="000000"/>
                </a:solidFill>
              </a:rPr>
              <a:pPr fontAlgn="base">
                <a:spcBef>
                  <a:spcPct val="0"/>
                </a:spcBef>
                <a:spcAft>
                  <a:spcPct val="0"/>
                </a:spcAft>
              </a:pPr>
              <a:t>184</a:t>
            </a:fld>
            <a:endParaRPr lang="en-US" smtClean="0">
              <a:solidFill>
                <a:srgbClr val="000000"/>
              </a:solidFill>
              <a:cs typeface="Arial" pitchFamily="34" charset="0"/>
            </a:endParaRPr>
          </a:p>
        </p:txBody>
      </p:sp>
      <p:sp>
        <p:nvSpPr>
          <p:cNvPr id="323587"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E56740FD-80E5-4CA8-9F6A-AE1DFAD8C4DD}" type="slidenum">
              <a:rPr lang="ar-SA" sz="1200">
                <a:solidFill>
                  <a:srgbClr val="000000"/>
                </a:solidFill>
                <a:latin typeface="Arial" pitchFamily="34" charset="0"/>
              </a:rPr>
              <a:pPr rtl="0"/>
              <a:t>184</a:t>
            </a:fld>
            <a:endParaRPr lang="en-US" sz="1200">
              <a:solidFill>
                <a:srgbClr val="000000"/>
              </a:solidFill>
              <a:latin typeface="Arial" pitchFamily="34" charset="0"/>
            </a:endParaRPr>
          </a:p>
        </p:txBody>
      </p:sp>
      <p:sp>
        <p:nvSpPr>
          <p:cNvPr id="32358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23589"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61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D9E7A38-0B0C-4486-A5C1-82CB5CF51C28}" type="slidenum">
              <a:rPr lang="ar-SA" smtClean="0">
                <a:solidFill>
                  <a:srgbClr val="000000"/>
                </a:solidFill>
              </a:rPr>
              <a:pPr fontAlgn="base">
                <a:spcBef>
                  <a:spcPct val="0"/>
                </a:spcBef>
                <a:spcAft>
                  <a:spcPct val="0"/>
                </a:spcAft>
              </a:pPr>
              <a:t>185</a:t>
            </a:fld>
            <a:endParaRPr lang="en-US" smtClean="0">
              <a:solidFill>
                <a:srgbClr val="000000"/>
              </a:solidFill>
              <a:cs typeface="Arial" pitchFamily="34" charset="0"/>
            </a:endParaRPr>
          </a:p>
        </p:txBody>
      </p:sp>
      <p:sp>
        <p:nvSpPr>
          <p:cNvPr id="324611"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798E2DB3-3860-4F97-A884-8D30DA4E9949}" type="slidenum">
              <a:rPr lang="ar-SA" sz="1200">
                <a:solidFill>
                  <a:srgbClr val="000000"/>
                </a:solidFill>
                <a:latin typeface="Arial" pitchFamily="34" charset="0"/>
              </a:rPr>
              <a:pPr rtl="0"/>
              <a:t>185</a:t>
            </a:fld>
            <a:endParaRPr lang="en-US" sz="1200">
              <a:solidFill>
                <a:srgbClr val="000000"/>
              </a:solidFill>
              <a:latin typeface="Arial" pitchFamily="34" charset="0"/>
            </a:endParaRPr>
          </a:p>
        </p:txBody>
      </p:sp>
      <p:sp>
        <p:nvSpPr>
          <p:cNvPr id="32461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24613"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563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40F2DA0-EBD7-4D3D-A9DE-262315462FA3}" type="slidenum">
              <a:rPr lang="ar-SA" smtClean="0">
                <a:solidFill>
                  <a:srgbClr val="000000"/>
                </a:solidFill>
              </a:rPr>
              <a:pPr fontAlgn="base">
                <a:spcBef>
                  <a:spcPct val="0"/>
                </a:spcBef>
                <a:spcAft>
                  <a:spcPct val="0"/>
                </a:spcAft>
              </a:pPr>
              <a:t>186</a:t>
            </a:fld>
            <a:endParaRPr lang="en-US" smtClean="0">
              <a:solidFill>
                <a:srgbClr val="000000"/>
              </a:solidFill>
              <a:cs typeface="Arial" pitchFamily="34" charset="0"/>
            </a:endParaRPr>
          </a:p>
        </p:txBody>
      </p:sp>
      <p:sp>
        <p:nvSpPr>
          <p:cNvPr id="325635"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E26098EF-4BFD-414D-BC58-DCB2C663D4C1}" type="slidenum">
              <a:rPr lang="ar-SA" sz="1200">
                <a:solidFill>
                  <a:srgbClr val="000000"/>
                </a:solidFill>
                <a:latin typeface="Arial" pitchFamily="34" charset="0"/>
              </a:rPr>
              <a:pPr rtl="0"/>
              <a:t>186</a:t>
            </a:fld>
            <a:endParaRPr lang="en-US" sz="1200">
              <a:solidFill>
                <a:srgbClr val="000000"/>
              </a:solidFill>
              <a:latin typeface="Arial" pitchFamily="34" charset="0"/>
            </a:endParaRPr>
          </a:p>
        </p:txBody>
      </p:sp>
      <p:sp>
        <p:nvSpPr>
          <p:cNvPr id="32563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25637"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A109886-8557-4589-9401-241DB144CEE8}" type="slidenum">
              <a:rPr lang="ar-SA" smtClean="0">
                <a:solidFill>
                  <a:srgbClr val="000000"/>
                </a:solidFill>
              </a:rPr>
              <a:pPr fontAlgn="base">
                <a:spcBef>
                  <a:spcPct val="0"/>
                </a:spcBef>
                <a:spcAft>
                  <a:spcPct val="0"/>
                </a:spcAft>
              </a:pPr>
              <a:t>187</a:t>
            </a:fld>
            <a:endParaRPr lang="en-US" smtClean="0">
              <a:solidFill>
                <a:srgbClr val="000000"/>
              </a:solidFill>
              <a:cs typeface="Arial" pitchFamily="34" charset="0"/>
            </a:endParaRPr>
          </a:p>
        </p:txBody>
      </p:sp>
      <p:sp>
        <p:nvSpPr>
          <p:cNvPr id="326659"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813CB166-D914-413A-AC66-486E9DFD88E6}" type="slidenum">
              <a:rPr lang="ar-SA" sz="1200">
                <a:solidFill>
                  <a:srgbClr val="000000"/>
                </a:solidFill>
                <a:latin typeface="Arial" pitchFamily="34" charset="0"/>
              </a:rPr>
              <a:pPr rtl="0"/>
              <a:t>187</a:t>
            </a:fld>
            <a:endParaRPr lang="en-US" sz="1200">
              <a:solidFill>
                <a:srgbClr val="000000"/>
              </a:solidFill>
              <a:latin typeface="Arial" pitchFamily="34" charset="0"/>
            </a:endParaRPr>
          </a:p>
        </p:txBody>
      </p:sp>
      <p:sp>
        <p:nvSpPr>
          <p:cNvPr id="32666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26661"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E324F66-3133-4446-8181-A6613DC4498E}" type="slidenum">
              <a:rPr lang="ar-SA" smtClean="0">
                <a:solidFill>
                  <a:srgbClr val="000000"/>
                </a:solidFill>
              </a:rPr>
              <a:pPr fontAlgn="base">
                <a:spcBef>
                  <a:spcPct val="0"/>
                </a:spcBef>
                <a:spcAft>
                  <a:spcPct val="0"/>
                </a:spcAft>
              </a:pPr>
              <a:t>188</a:t>
            </a:fld>
            <a:endParaRPr lang="en-US" smtClean="0">
              <a:solidFill>
                <a:srgbClr val="000000"/>
              </a:solidFill>
              <a:cs typeface="Arial" pitchFamily="34" charset="0"/>
            </a:endParaRPr>
          </a:p>
        </p:txBody>
      </p:sp>
      <p:sp>
        <p:nvSpPr>
          <p:cNvPr id="327683"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0D329EE8-ADF4-4675-A939-101FA78C1188}" type="slidenum">
              <a:rPr lang="ar-SA" sz="1200">
                <a:solidFill>
                  <a:srgbClr val="000000"/>
                </a:solidFill>
                <a:latin typeface="Arial" pitchFamily="34" charset="0"/>
              </a:rPr>
              <a:pPr rtl="0"/>
              <a:t>188</a:t>
            </a:fld>
            <a:endParaRPr lang="en-US" sz="1200">
              <a:solidFill>
                <a:srgbClr val="000000"/>
              </a:solidFill>
              <a:latin typeface="Arial" pitchFamily="34" charset="0"/>
            </a:endParaRPr>
          </a:p>
        </p:txBody>
      </p:sp>
      <p:sp>
        <p:nvSpPr>
          <p:cNvPr id="32768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27685"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181B890-7A00-4B22-9D21-340344E255A0}" type="slidenum">
              <a:rPr lang="ar-SA" smtClean="0">
                <a:solidFill>
                  <a:srgbClr val="000000"/>
                </a:solidFill>
              </a:rPr>
              <a:pPr fontAlgn="base">
                <a:spcBef>
                  <a:spcPct val="0"/>
                </a:spcBef>
                <a:spcAft>
                  <a:spcPct val="0"/>
                </a:spcAft>
              </a:pPr>
              <a:t>189</a:t>
            </a:fld>
            <a:endParaRPr lang="en-US" smtClean="0">
              <a:solidFill>
                <a:srgbClr val="000000"/>
              </a:solidFill>
              <a:cs typeface="Arial" pitchFamily="34" charset="0"/>
            </a:endParaRPr>
          </a:p>
        </p:txBody>
      </p:sp>
      <p:sp>
        <p:nvSpPr>
          <p:cNvPr id="328707"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6DF87D61-7751-4691-8A0E-D62DAFAA8556}" type="slidenum">
              <a:rPr lang="ar-SA" sz="1200">
                <a:solidFill>
                  <a:srgbClr val="000000"/>
                </a:solidFill>
                <a:latin typeface="Arial" pitchFamily="34" charset="0"/>
              </a:rPr>
              <a:pPr rtl="0"/>
              <a:t>189</a:t>
            </a:fld>
            <a:endParaRPr lang="en-US" sz="1200">
              <a:solidFill>
                <a:srgbClr val="000000"/>
              </a:solidFill>
              <a:latin typeface="Arial" pitchFamily="34" charset="0"/>
            </a:endParaRPr>
          </a:p>
        </p:txBody>
      </p:sp>
      <p:sp>
        <p:nvSpPr>
          <p:cNvPr id="32870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28709"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73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799E696-AA1D-4E18-B4C5-BC587A825FDA}" type="slidenum">
              <a:rPr lang="ar-SA" smtClean="0">
                <a:solidFill>
                  <a:srgbClr val="000000"/>
                </a:solidFill>
              </a:rPr>
              <a:pPr fontAlgn="base">
                <a:spcBef>
                  <a:spcPct val="0"/>
                </a:spcBef>
                <a:spcAft>
                  <a:spcPct val="0"/>
                </a:spcAft>
              </a:pPr>
              <a:t>190</a:t>
            </a:fld>
            <a:endParaRPr lang="en-US" smtClean="0">
              <a:solidFill>
                <a:srgbClr val="000000"/>
              </a:solidFill>
              <a:cs typeface="Arial" pitchFamily="34" charset="0"/>
            </a:endParaRPr>
          </a:p>
        </p:txBody>
      </p:sp>
      <p:sp>
        <p:nvSpPr>
          <p:cNvPr id="329731"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C3653634-81F7-49C7-BD64-465F9B9104F3}" type="slidenum">
              <a:rPr lang="ar-SA" sz="1200">
                <a:solidFill>
                  <a:srgbClr val="000000"/>
                </a:solidFill>
                <a:latin typeface="Arial" pitchFamily="34" charset="0"/>
              </a:rPr>
              <a:pPr rtl="0"/>
              <a:t>190</a:t>
            </a:fld>
            <a:endParaRPr lang="en-US" sz="1200">
              <a:solidFill>
                <a:srgbClr val="000000"/>
              </a:solidFill>
              <a:latin typeface="Arial" pitchFamily="34" charset="0"/>
            </a:endParaRPr>
          </a:p>
        </p:txBody>
      </p:sp>
      <p:sp>
        <p:nvSpPr>
          <p:cNvPr id="32973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29733"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75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23947C9-FC76-4BED-86D4-43B562DC563F}" type="slidenum">
              <a:rPr lang="ar-SA" smtClean="0">
                <a:solidFill>
                  <a:srgbClr val="000000"/>
                </a:solidFill>
              </a:rPr>
              <a:pPr fontAlgn="base">
                <a:spcBef>
                  <a:spcPct val="0"/>
                </a:spcBef>
                <a:spcAft>
                  <a:spcPct val="0"/>
                </a:spcAft>
              </a:pPr>
              <a:t>191</a:t>
            </a:fld>
            <a:endParaRPr lang="en-US" smtClean="0">
              <a:solidFill>
                <a:srgbClr val="000000"/>
              </a:solidFill>
              <a:cs typeface="Arial" pitchFamily="34" charset="0"/>
            </a:endParaRPr>
          </a:p>
        </p:txBody>
      </p:sp>
      <p:sp>
        <p:nvSpPr>
          <p:cNvPr id="330755"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57A55F36-3249-4E26-A2E6-A73A6C6D5DF5}" type="slidenum">
              <a:rPr lang="ar-SA" sz="1200">
                <a:solidFill>
                  <a:srgbClr val="000000"/>
                </a:solidFill>
                <a:latin typeface="Arial" pitchFamily="34" charset="0"/>
              </a:rPr>
              <a:pPr rtl="0"/>
              <a:t>191</a:t>
            </a:fld>
            <a:endParaRPr lang="en-US" sz="1200">
              <a:solidFill>
                <a:srgbClr val="000000"/>
              </a:solidFill>
              <a:latin typeface="Arial" pitchFamily="34" charset="0"/>
            </a:endParaRPr>
          </a:p>
        </p:txBody>
      </p:sp>
      <p:sp>
        <p:nvSpPr>
          <p:cNvPr id="33075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30757"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77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241D7CC-E774-4ACA-A599-FFA8500C604B}" type="slidenum">
              <a:rPr lang="ar-SA" smtClean="0">
                <a:solidFill>
                  <a:srgbClr val="000000"/>
                </a:solidFill>
              </a:rPr>
              <a:pPr fontAlgn="base">
                <a:spcBef>
                  <a:spcPct val="0"/>
                </a:spcBef>
                <a:spcAft>
                  <a:spcPct val="0"/>
                </a:spcAft>
              </a:pPr>
              <a:t>192</a:t>
            </a:fld>
            <a:endParaRPr lang="en-US" smtClean="0">
              <a:solidFill>
                <a:srgbClr val="000000"/>
              </a:solidFill>
              <a:cs typeface="Arial" pitchFamily="34" charset="0"/>
            </a:endParaRPr>
          </a:p>
        </p:txBody>
      </p:sp>
      <p:sp>
        <p:nvSpPr>
          <p:cNvPr id="331779"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DB65DF11-B32B-427D-89B2-C874AA9EA509}" type="slidenum">
              <a:rPr lang="ar-SA" sz="1200">
                <a:solidFill>
                  <a:srgbClr val="000000"/>
                </a:solidFill>
                <a:latin typeface="Arial" pitchFamily="34" charset="0"/>
              </a:rPr>
              <a:pPr rtl="0"/>
              <a:t>192</a:t>
            </a:fld>
            <a:endParaRPr lang="en-US" sz="1200">
              <a:solidFill>
                <a:srgbClr val="000000"/>
              </a:solidFill>
              <a:latin typeface="Arial" pitchFamily="34" charset="0"/>
            </a:endParaRPr>
          </a:p>
        </p:txBody>
      </p:sp>
      <p:sp>
        <p:nvSpPr>
          <p:cNvPr id="33178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31781"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80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C45E39C-910C-494A-8DDB-A862F72E56A3}" type="slidenum">
              <a:rPr lang="ar-SA" smtClean="0">
                <a:solidFill>
                  <a:srgbClr val="000000"/>
                </a:solidFill>
              </a:rPr>
              <a:pPr fontAlgn="base">
                <a:spcBef>
                  <a:spcPct val="0"/>
                </a:spcBef>
                <a:spcAft>
                  <a:spcPct val="0"/>
                </a:spcAft>
              </a:pPr>
              <a:t>193</a:t>
            </a:fld>
            <a:endParaRPr lang="en-US" smtClean="0">
              <a:solidFill>
                <a:srgbClr val="000000"/>
              </a:solidFill>
              <a:cs typeface="Arial" pitchFamily="34" charset="0"/>
            </a:endParaRPr>
          </a:p>
        </p:txBody>
      </p:sp>
      <p:sp>
        <p:nvSpPr>
          <p:cNvPr id="332803"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84380CAE-5D7E-4618-ACA8-DB2157672927}" type="slidenum">
              <a:rPr lang="ar-SA" sz="1200">
                <a:solidFill>
                  <a:srgbClr val="000000"/>
                </a:solidFill>
                <a:latin typeface="Arial" pitchFamily="34" charset="0"/>
              </a:rPr>
              <a:pPr rtl="0"/>
              <a:t>193</a:t>
            </a:fld>
            <a:endParaRPr lang="en-US" sz="1200">
              <a:solidFill>
                <a:srgbClr val="000000"/>
              </a:solidFill>
              <a:latin typeface="Arial" pitchFamily="34" charset="0"/>
            </a:endParaRPr>
          </a:p>
        </p:txBody>
      </p:sp>
      <p:sp>
        <p:nvSpPr>
          <p:cNvPr id="33280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32805"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82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DA61FC4-3172-4A42-89B6-F18686A96927}" type="slidenum">
              <a:rPr lang="ar-SA" smtClean="0">
                <a:solidFill>
                  <a:srgbClr val="000000"/>
                </a:solidFill>
              </a:rPr>
              <a:pPr fontAlgn="base">
                <a:spcBef>
                  <a:spcPct val="0"/>
                </a:spcBef>
                <a:spcAft>
                  <a:spcPct val="0"/>
                </a:spcAft>
              </a:pPr>
              <a:t>194</a:t>
            </a:fld>
            <a:endParaRPr lang="en-US" smtClean="0">
              <a:solidFill>
                <a:srgbClr val="000000"/>
              </a:solidFill>
              <a:cs typeface="Arial" pitchFamily="34" charset="0"/>
            </a:endParaRPr>
          </a:p>
        </p:txBody>
      </p:sp>
      <p:sp>
        <p:nvSpPr>
          <p:cNvPr id="333827"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rtl="0"/>
            <a:fld id="{C5D0219E-F53F-4380-87D2-A19CA8EF5712}" type="slidenum">
              <a:rPr lang="ar-SA" sz="1200">
                <a:solidFill>
                  <a:srgbClr val="000000"/>
                </a:solidFill>
                <a:latin typeface="Arial" pitchFamily="34" charset="0"/>
              </a:rPr>
              <a:pPr rtl="0"/>
              <a:t>194</a:t>
            </a:fld>
            <a:endParaRPr lang="en-US" sz="1200">
              <a:solidFill>
                <a:srgbClr val="000000"/>
              </a:solidFill>
              <a:latin typeface="Arial" pitchFamily="34" charset="0"/>
            </a:endParaRPr>
          </a:p>
        </p:txBody>
      </p:sp>
      <p:sp>
        <p:nvSpPr>
          <p:cNvPr id="33382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33829" name="Rectangle 3"/>
          <p:cNvSpPr>
            <a:spLocks noGrp="1" noChangeArrowheads="1"/>
          </p:cNvSpPr>
          <p:nvPr>
            <p:ph type="body" idx="1"/>
          </p:nvPr>
        </p:nvSpPr>
        <p:spPr bwMode="auto">
          <a:noFill/>
        </p:spPr>
        <p:txBody>
          <a:bodyPr/>
          <a:lstStyle/>
          <a:p>
            <a:pPr eaLnBrk="1" hangingPunct="1">
              <a:spcBef>
                <a:spcPct val="0"/>
              </a:spcBef>
            </a:pPr>
            <a:endParaRPr lang="en-US" smtClean="0">
              <a:cs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Oval 3"/>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5" name="Oval 4"/>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14" name="Title 13"/>
          <p:cNvSpPr>
            <a:spLocks noGrp="1"/>
          </p:cNvSpPr>
          <p:nvPr>
            <p:ph type="ctrTitle"/>
          </p:nvPr>
        </p:nvSpPr>
        <p:spPr>
          <a:xfrm>
            <a:off x="1432560" y="359898"/>
            <a:ext cx="7406640" cy="1472184"/>
          </a:xfrm>
        </p:spPr>
        <p:txBody>
          <a:bodyPr anchor="b"/>
          <a:lstStyle>
            <a:lvl1pPr algn="l">
              <a:defRPr/>
            </a:lvl1pPr>
            <a:extLst/>
          </a:lstStyle>
          <a:p>
            <a:r>
              <a:rPr lang="en-US" smtClean="0"/>
              <a:t>Click to edit Master title style</a:t>
            </a:r>
            <a:endParaRPr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6" name="Date Placeholder 6"/>
          <p:cNvSpPr>
            <a:spLocks noGrp="1"/>
          </p:cNvSpPr>
          <p:nvPr>
            <p:ph type="dt" sz="half" idx="10"/>
          </p:nvPr>
        </p:nvSpPr>
        <p:spPr/>
        <p:txBody>
          <a:bodyPr/>
          <a:lstStyle>
            <a:lvl1pPr>
              <a:defRPr/>
            </a:lvl1pPr>
            <a:extLst/>
          </a:lstStyle>
          <a:p>
            <a:pPr>
              <a:defRPr/>
            </a:pPr>
            <a:fld id="{735385BB-056E-4202-8E14-B42DE9C45649}" type="datetimeFigureOut">
              <a:rPr lang="fa-IR"/>
              <a:pPr>
                <a:defRPr/>
              </a:pPr>
              <a:t>08/15/1437</a:t>
            </a:fld>
            <a:endParaRPr lang="fa-IR"/>
          </a:p>
        </p:txBody>
      </p:sp>
      <p:sp>
        <p:nvSpPr>
          <p:cNvPr id="7" name="Footer Placeholder 19"/>
          <p:cNvSpPr>
            <a:spLocks noGrp="1"/>
          </p:cNvSpPr>
          <p:nvPr>
            <p:ph type="ftr" sz="quarter" idx="11"/>
          </p:nvPr>
        </p:nvSpPr>
        <p:spPr/>
        <p:txBody>
          <a:bodyPr/>
          <a:lstStyle>
            <a:lvl1pPr>
              <a:defRPr/>
            </a:lvl1pPr>
            <a:extLst/>
          </a:lstStyle>
          <a:p>
            <a:pPr>
              <a:defRPr/>
            </a:pPr>
            <a:endParaRPr lang="fa-IR"/>
          </a:p>
        </p:txBody>
      </p:sp>
      <p:sp>
        <p:nvSpPr>
          <p:cNvPr id="8" name="Slide Number Placeholder 9"/>
          <p:cNvSpPr>
            <a:spLocks noGrp="1"/>
          </p:cNvSpPr>
          <p:nvPr>
            <p:ph type="sldNum" sz="quarter" idx="12"/>
          </p:nvPr>
        </p:nvSpPr>
        <p:spPr/>
        <p:txBody>
          <a:bodyPr/>
          <a:lstStyle>
            <a:lvl1pPr>
              <a:defRPr/>
            </a:lvl1pPr>
            <a:extLst/>
          </a:lstStyle>
          <a:p>
            <a:pPr>
              <a:defRPr/>
            </a:pPr>
            <a:fld id="{5044052B-EA75-48C5-8884-DB784D6F2E02}" type="slidenum">
              <a:rPr lang="fa-IR"/>
              <a:pPr>
                <a:defRPr/>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37E9E71B-AF6F-456B-AF70-D8CA10408A85}" type="datetimeFigureOut">
              <a:rPr lang="fa-IR"/>
              <a:pPr>
                <a:defRPr/>
              </a:pPr>
              <a:t>08/15/1437</a:t>
            </a:fld>
            <a:endParaRPr lang="fa-IR"/>
          </a:p>
        </p:txBody>
      </p:sp>
      <p:sp>
        <p:nvSpPr>
          <p:cNvPr id="5" name="Footer Placeholder 9"/>
          <p:cNvSpPr>
            <a:spLocks noGrp="1"/>
          </p:cNvSpPr>
          <p:nvPr>
            <p:ph type="ftr" sz="quarter" idx="11"/>
          </p:nvPr>
        </p:nvSpPr>
        <p:spPr/>
        <p:txBody>
          <a:bodyPr/>
          <a:lstStyle>
            <a:lvl1pPr>
              <a:defRPr/>
            </a:lvl1pPr>
          </a:lstStyle>
          <a:p>
            <a:pPr>
              <a:defRPr/>
            </a:pPr>
            <a:endParaRPr lang="fa-IR"/>
          </a:p>
        </p:txBody>
      </p:sp>
      <p:sp>
        <p:nvSpPr>
          <p:cNvPr id="6" name="Slide Number Placeholder 21"/>
          <p:cNvSpPr>
            <a:spLocks noGrp="1"/>
          </p:cNvSpPr>
          <p:nvPr>
            <p:ph type="sldNum" sz="quarter" idx="12"/>
          </p:nvPr>
        </p:nvSpPr>
        <p:spPr/>
        <p:txBody>
          <a:bodyPr/>
          <a:lstStyle>
            <a:lvl1pPr>
              <a:defRPr/>
            </a:lvl1pPr>
          </a:lstStyle>
          <a:p>
            <a:pPr>
              <a:defRPr/>
            </a:pPr>
            <a:fld id="{320A8371-D3D5-4E5A-97B3-AD012106039E}" type="slidenum">
              <a:rPr lang="fa-IR"/>
              <a:pPr>
                <a:defRPr/>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Rectangle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6" name="Oval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7" name="Oval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en-US" smtClean="0"/>
              <a:t>Click to edit Master title style</a:t>
            </a:r>
            <a:endParaRPr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8" name="Date Placeholder 3"/>
          <p:cNvSpPr>
            <a:spLocks noGrp="1"/>
          </p:cNvSpPr>
          <p:nvPr>
            <p:ph type="dt" sz="half" idx="10"/>
          </p:nvPr>
        </p:nvSpPr>
        <p:spPr/>
        <p:txBody>
          <a:bodyPr/>
          <a:lstStyle>
            <a:lvl1pPr>
              <a:defRPr/>
            </a:lvl1pPr>
            <a:extLst/>
          </a:lstStyle>
          <a:p>
            <a:pPr>
              <a:defRPr/>
            </a:pPr>
            <a:fld id="{256BFF35-5899-4E01-86CD-99E2CE2B31AD}" type="datetimeFigureOut">
              <a:rPr lang="fa-IR"/>
              <a:pPr>
                <a:defRPr/>
              </a:pPr>
              <a:t>08/15/1437</a:t>
            </a:fld>
            <a:endParaRPr lang="fa-IR"/>
          </a:p>
        </p:txBody>
      </p:sp>
      <p:sp>
        <p:nvSpPr>
          <p:cNvPr id="9" name="Footer Placeholder 4"/>
          <p:cNvSpPr>
            <a:spLocks noGrp="1"/>
          </p:cNvSpPr>
          <p:nvPr>
            <p:ph type="ftr" sz="quarter" idx="11"/>
          </p:nvPr>
        </p:nvSpPr>
        <p:spPr/>
        <p:txBody>
          <a:bodyPr/>
          <a:lstStyle>
            <a:lvl1pPr>
              <a:defRPr/>
            </a:lvl1pPr>
            <a:extLst/>
          </a:lstStyle>
          <a:p>
            <a:pPr>
              <a:defRPr/>
            </a:pPr>
            <a:endParaRPr lang="fa-IR"/>
          </a:p>
        </p:txBody>
      </p:sp>
      <p:sp>
        <p:nvSpPr>
          <p:cNvPr id="10" name="Slide Number Placeholder 5"/>
          <p:cNvSpPr>
            <a:spLocks noGrp="1"/>
          </p:cNvSpPr>
          <p:nvPr>
            <p:ph type="sldNum" sz="quarter" idx="12"/>
          </p:nvPr>
        </p:nvSpPr>
        <p:spPr/>
        <p:txBody>
          <a:bodyPr/>
          <a:lstStyle>
            <a:lvl1pPr>
              <a:defRPr/>
            </a:lvl1pPr>
            <a:extLst/>
          </a:lstStyle>
          <a:p>
            <a:pPr>
              <a:defRPr/>
            </a:pPr>
            <a:fld id="{705B67AC-BFA6-4823-BC8E-9D56D1C15A2C}" type="slidenum">
              <a:rPr lang="fa-IR"/>
              <a:pPr>
                <a:defRPr/>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3"/>
          <p:cNvSpPr>
            <a:spLocks noGrp="1"/>
          </p:cNvSpPr>
          <p:nvPr>
            <p:ph type="dt" sz="half" idx="10"/>
          </p:nvPr>
        </p:nvSpPr>
        <p:spPr/>
        <p:txBody>
          <a:bodyPr/>
          <a:lstStyle>
            <a:lvl1pPr>
              <a:defRPr/>
            </a:lvl1pPr>
          </a:lstStyle>
          <a:p>
            <a:pPr>
              <a:defRPr/>
            </a:pPr>
            <a:fld id="{C729D14B-1B03-4A6E-84EC-D8D6F91B6057}" type="datetimeFigureOut">
              <a:rPr lang="fa-IR"/>
              <a:pPr>
                <a:defRPr/>
              </a:pPr>
              <a:t>08/15/1437</a:t>
            </a:fld>
            <a:endParaRPr lang="fa-IR"/>
          </a:p>
        </p:txBody>
      </p:sp>
      <p:sp>
        <p:nvSpPr>
          <p:cNvPr id="6" name="Footer Placeholder 9"/>
          <p:cNvSpPr>
            <a:spLocks noGrp="1"/>
          </p:cNvSpPr>
          <p:nvPr>
            <p:ph type="ftr" sz="quarter" idx="11"/>
          </p:nvPr>
        </p:nvSpPr>
        <p:spPr/>
        <p:txBody>
          <a:bodyPr/>
          <a:lstStyle>
            <a:lvl1pPr>
              <a:defRPr/>
            </a:lvl1pPr>
          </a:lstStyle>
          <a:p>
            <a:pPr>
              <a:defRPr/>
            </a:pPr>
            <a:endParaRPr lang="fa-IR"/>
          </a:p>
        </p:txBody>
      </p:sp>
      <p:sp>
        <p:nvSpPr>
          <p:cNvPr id="7" name="Slide Number Placeholder 21"/>
          <p:cNvSpPr>
            <a:spLocks noGrp="1"/>
          </p:cNvSpPr>
          <p:nvPr>
            <p:ph type="sldNum" sz="quarter" idx="12"/>
          </p:nvPr>
        </p:nvSpPr>
        <p:spPr/>
        <p:txBody>
          <a:bodyPr/>
          <a:lstStyle>
            <a:lvl1pPr>
              <a:defRPr/>
            </a:lvl1pPr>
          </a:lstStyle>
          <a:p>
            <a:pPr>
              <a:defRPr/>
            </a:pPr>
            <a:fld id="{5FE347F6-6295-4082-A21D-C1B294DCC496}" type="slidenum">
              <a:rPr lang="fa-IR"/>
              <a:pPr>
                <a:defRPr/>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lstStyle>
            <a:lvl1pPr algn="ctr">
              <a:defRPr sz="4500" b="1" cap="none" baseline="0"/>
            </a:lvl1pPr>
            <a:extLst/>
          </a:lstStyle>
          <a:p>
            <a:r>
              <a:rPr lang="en-US" smtClean="0"/>
              <a:t>Click to edit Master title style</a:t>
            </a:r>
            <a:endParaRPr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extLst/>
          </a:lstStyle>
          <a:p>
            <a:pPr>
              <a:defRPr/>
            </a:pPr>
            <a:fld id="{23D824D0-DE3B-4476-8642-18B7FF162BE1}" type="datetimeFigureOut">
              <a:rPr lang="fa-IR"/>
              <a:pPr>
                <a:defRPr/>
              </a:pPr>
              <a:t>08/15/1437</a:t>
            </a:fld>
            <a:endParaRPr lang="fa-IR"/>
          </a:p>
        </p:txBody>
      </p:sp>
      <p:sp>
        <p:nvSpPr>
          <p:cNvPr id="8" name="Footer Placeholder 7"/>
          <p:cNvSpPr>
            <a:spLocks noGrp="1"/>
          </p:cNvSpPr>
          <p:nvPr>
            <p:ph type="ftr" sz="quarter" idx="11"/>
          </p:nvPr>
        </p:nvSpPr>
        <p:spPr/>
        <p:txBody>
          <a:bodyPr/>
          <a:lstStyle>
            <a:lvl1pPr>
              <a:defRPr/>
            </a:lvl1pPr>
            <a:extLst/>
          </a:lstStyle>
          <a:p>
            <a:pPr>
              <a:defRPr/>
            </a:pPr>
            <a:endParaRPr lang="fa-IR"/>
          </a:p>
        </p:txBody>
      </p:sp>
      <p:sp>
        <p:nvSpPr>
          <p:cNvPr id="9" name="Slide Number Placeholder 8"/>
          <p:cNvSpPr>
            <a:spLocks noGrp="1"/>
          </p:cNvSpPr>
          <p:nvPr>
            <p:ph type="sldNum" sz="quarter" idx="12"/>
          </p:nvPr>
        </p:nvSpPr>
        <p:spPr/>
        <p:txBody>
          <a:bodyPr/>
          <a:lstStyle>
            <a:lvl1pPr>
              <a:defRPr/>
            </a:lvl1pPr>
            <a:extLst/>
          </a:lstStyle>
          <a:p>
            <a:pPr>
              <a:defRPr/>
            </a:pPr>
            <a:fld id="{4DA91F58-85A0-44AA-A4F0-BBADD94863DB}" type="slidenum">
              <a:rPr lang="fa-IR"/>
              <a:pPr>
                <a:defRPr/>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Date Placeholder 23"/>
          <p:cNvSpPr>
            <a:spLocks noGrp="1"/>
          </p:cNvSpPr>
          <p:nvPr>
            <p:ph type="dt" sz="half" idx="10"/>
          </p:nvPr>
        </p:nvSpPr>
        <p:spPr/>
        <p:txBody>
          <a:bodyPr/>
          <a:lstStyle>
            <a:lvl1pPr>
              <a:defRPr/>
            </a:lvl1pPr>
          </a:lstStyle>
          <a:p>
            <a:pPr>
              <a:defRPr/>
            </a:pPr>
            <a:fld id="{B3CF39BA-08FE-45F1-8908-C82CCB6F9495}" type="datetimeFigureOut">
              <a:rPr lang="fa-IR"/>
              <a:pPr>
                <a:defRPr/>
              </a:pPr>
              <a:t>08/15/1437</a:t>
            </a:fld>
            <a:endParaRPr lang="fa-IR"/>
          </a:p>
        </p:txBody>
      </p:sp>
      <p:sp>
        <p:nvSpPr>
          <p:cNvPr id="4" name="Footer Placeholder 9"/>
          <p:cNvSpPr>
            <a:spLocks noGrp="1"/>
          </p:cNvSpPr>
          <p:nvPr>
            <p:ph type="ftr" sz="quarter" idx="11"/>
          </p:nvPr>
        </p:nvSpPr>
        <p:spPr/>
        <p:txBody>
          <a:bodyPr/>
          <a:lstStyle>
            <a:lvl1pPr>
              <a:defRPr/>
            </a:lvl1pPr>
          </a:lstStyle>
          <a:p>
            <a:pPr>
              <a:defRPr/>
            </a:pPr>
            <a:endParaRPr lang="fa-IR"/>
          </a:p>
        </p:txBody>
      </p:sp>
      <p:sp>
        <p:nvSpPr>
          <p:cNvPr id="5" name="Slide Number Placeholder 21"/>
          <p:cNvSpPr>
            <a:spLocks noGrp="1"/>
          </p:cNvSpPr>
          <p:nvPr>
            <p:ph type="sldNum" sz="quarter" idx="12"/>
          </p:nvPr>
        </p:nvSpPr>
        <p:spPr/>
        <p:txBody>
          <a:bodyPr/>
          <a:lstStyle>
            <a:lvl1pPr>
              <a:defRPr/>
            </a:lvl1pPr>
          </a:lstStyle>
          <a:p>
            <a:pPr>
              <a:defRPr/>
            </a:pPr>
            <a:fld id="{B27977DD-D3DF-484B-A3B3-F3A7D964D698}" type="slidenum">
              <a:rPr lang="fa-IR"/>
              <a:pPr>
                <a:defRPr/>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Rectangle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4" name="Date Placeholder 1"/>
          <p:cNvSpPr>
            <a:spLocks noGrp="1"/>
          </p:cNvSpPr>
          <p:nvPr>
            <p:ph type="dt" sz="half" idx="10"/>
          </p:nvPr>
        </p:nvSpPr>
        <p:spPr/>
        <p:txBody>
          <a:bodyPr/>
          <a:lstStyle>
            <a:lvl1pPr>
              <a:defRPr/>
            </a:lvl1pPr>
            <a:extLst/>
          </a:lstStyle>
          <a:p>
            <a:pPr>
              <a:defRPr/>
            </a:pPr>
            <a:fld id="{EA35DCA1-88D7-4EC3-A64A-05F8EAB7B50C}" type="datetimeFigureOut">
              <a:rPr lang="fa-IR"/>
              <a:pPr>
                <a:defRPr/>
              </a:pPr>
              <a:t>08/15/1437</a:t>
            </a:fld>
            <a:endParaRPr lang="fa-IR"/>
          </a:p>
        </p:txBody>
      </p:sp>
      <p:sp>
        <p:nvSpPr>
          <p:cNvPr id="5" name="Footer Placeholder 2"/>
          <p:cNvSpPr>
            <a:spLocks noGrp="1"/>
          </p:cNvSpPr>
          <p:nvPr>
            <p:ph type="ftr" sz="quarter" idx="11"/>
          </p:nvPr>
        </p:nvSpPr>
        <p:spPr/>
        <p:txBody>
          <a:bodyPr/>
          <a:lstStyle>
            <a:lvl1pPr>
              <a:defRPr/>
            </a:lvl1pPr>
            <a:extLst/>
          </a:lstStyle>
          <a:p>
            <a:pPr>
              <a:defRPr/>
            </a:pPr>
            <a:endParaRPr lang="fa-IR"/>
          </a:p>
        </p:txBody>
      </p:sp>
      <p:sp>
        <p:nvSpPr>
          <p:cNvPr id="6" name="Slide Number Placeholder 3"/>
          <p:cNvSpPr>
            <a:spLocks noGrp="1"/>
          </p:cNvSpPr>
          <p:nvPr>
            <p:ph type="sldNum" sz="quarter" idx="12"/>
          </p:nvPr>
        </p:nvSpPr>
        <p:spPr/>
        <p:txBody>
          <a:bodyPr/>
          <a:lstStyle>
            <a:lvl1pPr>
              <a:defRPr/>
            </a:lvl1pPr>
            <a:extLst/>
          </a:lstStyle>
          <a:p>
            <a:pPr>
              <a:defRPr/>
            </a:pPr>
            <a:fld id="{1FE06AE8-2145-4502-BB36-356C1FF237C0}" type="slidenum">
              <a:rPr lang="fa-IR"/>
              <a:pPr>
                <a:defRPr/>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en-US" smtClean="0"/>
              <a:t>Click to edit Master title style</a:t>
            </a:r>
            <a:endParaRPr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extLst/>
          </a:lstStyle>
          <a:p>
            <a:pPr>
              <a:defRPr/>
            </a:pPr>
            <a:fld id="{49B02E42-972A-4699-AE17-A3D840D74877}" type="datetimeFigureOut">
              <a:rPr lang="fa-IR"/>
              <a:pPr>
                <a:defRPr/>
              </a:pPr>
              <a:t>08/15/1437</a:t>
            </a:fld>
            <a:endParaRPr lang="fa-IR"/>
          </a:p>
        </p:txBody>
      </p:sp>
      <p:sp>
        <p:nvSpPr>
          <p:cNvPr id="6" name="Footer Placeholder 5"/>
          <p:cNvSpPr>
            <a:spLocks noGrp="1"/>
          </p:cNvSpPr>
          <p:nvPr>
            <p:ph type="ftr" sz="quarter" idx="11"/>
          </p:nvPr>
        </p:nvSpPr>
        <p:spPr/>
        <p:txBody>
          <a:bodyPr/>
          <a:lstStyle>
            <a:lvl1pPr>
              <a:defRPr/>
            </a:lvl1pPr>
            <a:extLst/>
          </a:lstStyle>
          <a:p>
            <a:pPr>
              <a:defRPr/>
            </a:pPr>
            <a:endParaRPr lang="fa-IR"/>
          </a:p>
        </p:txBody>
      </p:sp>
      <p:sp>
        <p:nvSpPr>
          <p:cNvPr id="7" name="Slide Number Placeholder 6"/>
          <p:cNvSpPr>
            <a:spLocks noGrp="1"/>
          </p:cNvSpPr>
          <p:nvPr>
            <p:ph type="sldNum" sz="quarter" idx="12"/>
          </p:nvPr>
        </p:nvSpPr>
        <p:spPr/>
        <p:txBody>
          <a:bodyPr/>
          <a:lstStyle>
            <a:lvl1pPr>
              <a:defRPr/>
            </a:lvl1pPr>
            <a:extLst/>
          </a:lstStyle>
          <a:p>
            <a:pPr>
              <a:defRPr/>
            </a:pPr>
            <a:fld id="{F63BFA65-EC54-4787-92B0-F5E76A075970}" type="slidenum">
              <a:rPr lang="fa-IR"/>
              <a:pPr>
                <a:defRPr/>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algn="l" rtl="0">
              <a:lnSpc>
                <a:spcPts val="3000"/>
              </a:lnSpc>
              <a:spcBef>
                <a:spcPts val="600"/>
              </a:spcBef>
              <a:buClr>
                <a:schemeClr val="accent1"/>
              </a:buClr>
              <a:buSzPct val="80000"/>
              <a:buFont typeface="Wingdings 2"/>
              <a:buNone/>
              <a:defRPr/>
            </a:pPr>
            <a:endParaRPr lang="en-US" sz="3200">
              <a:latin typeface="+mn-lt"/>
              <a:cs typeface="+mn-cs"/>
            </a:endParaRPr>
          </a:p>
        </p:txBody>
      </p:sp>
      <p:sp>
        <p:nvSpPr>
          <p:cNvPr id="6" name="Flowchart: Process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7" name="Flowchart: Process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en-US" smtClean="0"/>
              <a:t>Click to edit Master title style</a:t>
            </a:r>
            <a:endParaRPr lang="en-US"/>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en-US" smtClean="0"/>
              <a:t>Click to edit Master text styles</a:t>
            </a:r>
          </a:p>
        </p:txBody>
      </p:sp>
      <p:sp>
        <p:nvSpPr>
          <p:cNvPr id="8" name="Date Placeholder 4"/>
          <p:cNvSpPr>
            <a:spLocks noGrp="1"/>
          </p:cNvSpPr>
          <p:nvPr>
            <p:ph type="dt" sz="half" idx="10"/>
          </p:nvPr>
        </p:nvSpPr>
        <p:spPr/>
        <p:txBody>
          <a:bodyPr/>
          <a:lstStyle>
            <a:lvl1pPr>
              <a:defRPr/>
            </a:lvl1pPr>
            <a:extLst/>
          </a:lstStyle>
          <a:p>
            <a:pPr>
              <a:defRPr/>
            </a:pPr>
            <a:fld id="{6964B9E4-89C5-4C87-A2E9-9454091F1E2E}" type="datetimeFigureOut">
              <a:rPr lang="fa-IR"/>
              <a:pPr>
                <a:defRPr/>
              </a:pPr>
              <a:t>08/15/1437</a:t>
            </a:fld>
            <a:endParaRPr lang="fa-IR"/>
          </a:p>
        </p:txBody>
      </p:sp>
      <p:sp>
        <p:nvSpPr>
          <p:cNvPr id="9" name="Footer Placeholder 5"/>
          <p:cNvSpPr>
            <a:spLocks noGrp="1"/>
          </p:cNvSpPr>
          <p:nvPr>
            <p:ph type="ftr" sz="quarter" idx="11"/>
          </p:nvPr>
        </p:nvSpPr>
        <p:spPr/>
        <p:txBody>
          <a:bodyPr/>
          <a:lstStyle>
            <a:lvl1pPr>
              <a:defRPr/>
            </a:lvl1pPr>
            <a:extLst/>
          </a:lstStyle>
          <a:p>
            <a:pPr>
              <a:defRPr/>
            </a:pPr>
            <a:endParaRPr lang="fa-IR"/>
          </a:p>
        </p:txBody>
      </p:sp>
      <p:sp>
        <p:nvSpPr>
          <p:cNvPr id="10" name="Slide Number Placeholder 6"/>
          <p:cNvSpPr>
            <a:spLocks noGrp="1"/>
          </p:cNvSpPr>
          <p:nvPr>
            <p:ph type="sldNum" sz="quarter" idx="12"/>
          </p:nvPr>
        </p:nvSpPr>
        <p:spPr/>
        <p:txBody>
          <a:bodyPr/>
          <a:lstStyle>
            <a:lvl1pPr>
              <a:defRPr/>
            </a:lvl1pPr>
            <a:extLst/>
          </a:lstStyle>
          <a:p>
            <a:pPr>
              <a:defRPr/>
            </a:pPr>
            <a:fld id="{FC216AF5-5AC6-4D1C-8550-4D70E41952AC}" type="slidenum">
              <a:rPr lang="fa-IR"/>
              <a:pPr>
                <a:defRPr/>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EA3B8AE9-BBF4-4CB3-9826-18FB9F8F194E}" type="datetimeFigureOut">
              <a:rPr lang="fa-IR"/>
              <a:pPr>
                <a:defRPr/>
              </a:pPr>
              <a:t>08/15/1437</a:t>
            </a:fld>
            <a:endParaRPr lang="fa-IR"/>
          </a:p>
        </p:txBody>
      </p:sp>
      <p:sp>
        <p:nvSpPr>
          <p:cNvPr id="5" name="Footer Placeholder 9"/>
          <p:cNvSpPr>
            <a:spLocks noGrp="1"/>
          </p:cNvSpPr>
          <p:nvPr>
            <p:ph type="ftr" sz="quarter" idx="11"/>
          </p:nvPr>
        </p:nvSpPr>
        <p:spPr/>
        <p:txBody>
          <a:bodyPr/>
          <a:lstStyle>
            <a:lvl1pPr>
              <a:defRPr/>
            </a:lvl1pPr>
          </a:lstStyle>
          <a:p>
            <a:pPr>
              <a:defRPr/>
            </a:pPr>
            <a:endParaRPr lang="fa-IR"/>
          </a:p>
        </p:txBody>
      </p:sp>
      <p:sp>
        <p:nvSpPr>
          <p:cNvPr id="6" name="Slide Number Placeholder 21"/>
          <p:cNvSpPr>
            <a:spLocks noGrp="1"/>
          </p:cNvSpPr>
          <p:nvPr>
            <p:ph type="sldNum" sz="quarter" idx="12"/>
          </p:nvPr>
        </p:nvSpPr>
        <p:spPr/>
        <p:txBody>
          <a:bodyPr/>
          <a:lstStyle>
            <a:lvl1pPr>
              <a:defRPr/>
            </a:lvl1pPr>
          </a:lstStyle>
          <a:p>
            <a:pPr>
              <a:defRPr/>
            </a:pPr>
            <a:fld id="{924165C4-F1AE-4B3F-B580-82CC77E83E7F}" type="slidenum">
              <a:rPr lang="fa-IR"/>
              <a:pPr>
                <a:defRPr/>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392CEA15-67D0-4E32-A81A-407D793A7E78}" type="datetimeFigureOut">
              <a:rPr lang="fa-IR"/>
              <a:pPr>
                <a:defRPr/>
              </a:pPr>
              <a:t>08/15/1437</a:t>
            </a:fld>
            <a:endParaRPr lang="fa-IR"/>
          </a:p>
        </p:txBody>
      </p:sp>
      <p:sp>
        <p:nvSpPr>
          <p:cNvPr id="5" name="Footer Placeholder 9"/>
          <p:cNvSpPr>
            <a:spLocks noGrp="1"/>
          </p:cNvSpPr>
          <p:nvPr>
            <p:ph type="ftr" sz="quarter" idx="11"/>
          </p:nvPr>
        </p:nvSpPr>
        <p:spPr/>
        <p:txBody>
          <a:bodyPr/>
          <a:lstStyle>
            <a:lvl1pPr>
              <a:defRPr/>
            </a:lvl1pPr>
          </a:lstStyle>
          <a:p>
            <a:pPr>
              <a:defRPr/>
            </a:pPr>
            <a:endParaRPr lang="fa-IR"/>
          </a:p>
        </p:txBody>
      </p:sp>
      <p:sp>
        <p:nvSpPr>
          <p:cNvPr id="6" name="Slide Number Placeholder 21"/>
          <p:cNvSpPr>
            <a:spLocks noGrp="1"/>
          </p:cNvSpPr>
          <p:nvPr>
            <p:ph type="sldNum" sz="quarter" idx="12"/>
          </p:nvPr>
        </p:nvSpPr>
        <p:spPr/>
        <p:txBody>
          <a:bodyPr/>
          <a:lstStyle>
            <a:lvl1pPr>
              <a:defRPr/>
            </a:lvl1pPr>
          </a:lstStyle>
          <a:p>
            <a:pPr>
              <a:defRPr/>
            </a:pPr>
            <a:fld id="{EB07D7CD-F434-4499-9289-7671B622C875}" type="slidenum">
              <a:rPr lang="fa-IR"/>
              <a:pPr>
                <a:defRPr/>
              </a:pPr>
              <a:t>‹#›</a:t>
            </a:fld>
            <a:endParaRPr lang="fa-I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92101"/>
            <a:ext cx="8229600" cy="57277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3" name="Date Placeholder 2"/>
          <p:cNvSpPr>
            <a:spLocks noGrp="1"/>
          </p:cNvSpPr>
          <p:nvPr>
            <p:ph type="dt" sz="half" idx="10"/>
          </p:nvPr>
        </p:nvSpPr>
        <p:spPr>
          <a:xfrm>
            <a:off x="457200" y="6245225"/>
            <a:ext cx="2133600" cy="476250"/>
          </a:xfrm>
        </p:spPr>
        <p:txBody>
          <a:bodyPr/>
          <a:lstStyle>
            <a:lvl1pPr>
              <a:defRPr/>
            </a:lvl1pPr>
          </a:lstStyle>
          <a:p>
            <a:pPr>
              <a:defRPr/>
            </a:pPr>
            <a:endParaRPr lang="en-US"/>
          </a:p>
        </p:txBody>
      </p:sp>
      <p:sp>
        <p:nvSpPr>
          <p:cNvPr id="4" name="Footer Placeholder 3"/>
          <p:cNvSpPr>
            <a:spLocks noGrp="1"/>
          </p:cNvSpPr>
          <p:nvPr>
            <p:ph type="ftr" sz="quarter" idx="11"/>
          </p:nvPr>
        </p:nvSpPr>
        <p:spPr>
          <a:xfrm>
            <a:off x="3124200" y="6245225"/>
            <a:ext cx="2895600" cy="476250"/>
          </a:xfrm>
        </p:spPr>
        <p:txBody>
          <a:bodyPr/>
          <a:lstStyle>
            <a:lvl1pPr>
              <a:defRPr/>
            </a:lvl1pPr>
          </a:lstStyle>
          <a:p>
            <a:pPr>
              <a:defRPr/>
            </a:pPr>
            <a:r>
              <a:rPr lang="fa-IR"/>
              <a:t>گردهمایی رؤسای شعب جمعیت در سرار کشور</a:t>
            </a:r>
            <a:endParaRPr lang="en-US"/>
          </a:p>
        </p:txBody>
      </p:sp>
      <p:sp>
        <p:nvSpPr>
          <p:cNvPr id="5" name="Slide Number Placeholder 4"/>
          <p:cNvSpPr>
            <a:spLocks noGrp="1"/>
          </p:cNvSpPr>
          <p:nvPr>
            <p:ph type="sldNum" sz="quarter" idx="12"/>
          </p:nvPr>
        </p:nvSpPr>
        <p:spPr>
          <a:xfrm>
            <a:off x="6553200" y="6245225"/>
            <a:ext cx="2133600" cy="476250"/>
          </a:xfrm>
        </p:spPr>
        <p:txBody>
          <a:bodyPr/>
          <a:lstStyle>
            <a:lvl1pPr>
              <a:defRPr/>
            </a:lvl1pPr>
          </a:lstStyle>
          <a:p>
            <a:pPr>
              <a:defRPr/>
            </a:pPr>
            <a:fld id="{8F303623-AB71-447C-931A-40017F914455}" type="slidenum">
              <a:rPr lang="ar-SA"/>
              <a:pPr>
                <a:defRPr/>
              </a:pPr>
              <a:t>‹#›</a:t>
            </a:fld>
            <a:endParaRPr lang="en-US"/>
          </a:p>
        </p:txBody>
      </p:sp>
    </p:spTree>
  </p:cSld>
  <p:clrMapOvr>
    <a:masterClrMapping/>
  </p:clrMapOvr>
  <p:transition spd="med">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8" name="Oval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2" name="Rectangle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Title Placeholder 4"/>
          <p:cNvSpPr>
            <a:spLocks noGrp="1"/>
          </p:cNvSpPr>
          <p:nvPr>
            <p:ph type="title"/>
          </p:nvPr>
        </p:nvSpPr>
        <p:spPr>
          <a:xfrm>
            <a:off x="1435100" y="274638"/>
            <a:ext cx="7499350" cy="1143000"/>
          </a:xfrm>
          <a:prstGeom prst="rect">
            <a:avLst/>
          </a:prstGeom>
        </p:spPr>
        <p:txBody>
          <a:bodyPr anchor="ctr">
            <a:normAutofit/>
          </a:bodyPr>
          <a:lstStyle>
            <a:extLst/>
          </a:lstStyle>
          <a:p>
            <a:r>
              <a:rPr lang="en-US" smtClean="0"/>
              <a:t>Click to edit Master title style</a:t>
            </a:r>
            <a:endParaRPr lang="en-US"/>
          </a:p>
        </p:txBody>
      </p:sp>
      <p:sp>
        <p:nvSpPr>
          <p:cNvPr id="1033" name="Text Placeholder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fld id="{D31E2C46-072A-47F9-9AC5-2FF224B15BE7}" type="datetimeFigureOut">
              <a:rPr lang="fa-IR"/>
              <a:pPr>
                <a:defRPr/>
              </a:pPr>
              <a:t>08/15/1437</a:t>
            </a:fld>
            <a:endParaRPr lang="fa-IR"/>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fa-IR"/>
          </a:p>
        </p:txBody>
      </p:sp>
      <p:sp>
        <p:nvSpPr>
          <p:cNvPr id="22" name="Slide Number Placeholder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6DEDCB70-A407-4E46-9AB3-D684AC66C5BE}" type="slidenum">
              <a:rPr lang="fa-IR"/>
              <a:pPr>
                <a:defRPr/>
              </a:pPr>
              <a:t>‹#›</a:t>
            </a:fld>
            <a:endParaRPr lang="fa-IR"/>
          </a:p>
        </p:txBody>
      </p:sp>
      <p:sp>
        <p:nvSpPr>
          <p:cNvPr id="15" name="Rectangle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Tree>
  </p:cSld>
  <p:clrMap bg1="lt1" tx1="dk1" bg2="lt2" tx2="dk2" accent1="accent1" accent2="accent2" accent3="accent3" accent4="accent4" accent5="accent5" accent6="accent6" hlink="hlink" folHlink="folHlink"/>
  <p:sldLayoutIdLst>
    <p:sldLayoutId id="2147484512" r:id="rId1"/>
    <p:sldLayoutId id="2147484507" r:id="rId2"/>
    <p:sldLayoutId id="2147484513" r:id="rId3"/>
    <p:sldLayoutId id="2147484508" r:id="rId4"/>
    <p:sldLayoutId id="2147484514" r:id="rId5"/>
    <p:sldLayoutId id="2147484509" r:id="rId6"/>
    <p:sldLayoutId id="2147484515" r:id="rId7"/>
    <p:sldLayoutId id="2147484516" r:id="rId8"/>
    <p:sldLayoutId id="2147484517" r:id="rId9"/>
    <p:sldLayoutId id="2147484510" r:id="rId10"/>
    <p:sldLayoutId id="2147484511" r:id="rId11"/>
    <p:sldLayoutId id="2147484518" r:id="rId12"/>
  </p:sldLayoutIdLst>
  <p:txStyles>
    <p:titleStyle>
      <a:lvl1pPr algn="l" rtl="1"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ajalla UI"/>
          <a:cs typeface="+mj-cs"/>
        </a:defRPr>
      </a:lvl1pPr>
      <a:lvl2pPr algn="l" rtl="1" eaLnBrk="0" fontAlgn="base" hangingPunct="0">
        <a:spcBef>
          <a:spcPct val="0"/>
        </a:spcBef>
        <a:spcAft>
          <a:spcPct val="0"/>
        </a:spcAft>
        <a:defRPr sz="4300">
          <a:solidFill>
            <a:srgbClr val="572314"/>
          </a:solidFill>
          <a:latin typeface="Gill Sans MT" pitchFamily="34" charset="0"/>
          <a:ea typeface="Majalla UI"/>
          <a:cs typeface="Majalla UI"/>
        </a:defRPr>
      </a:lvl2pPr>
      <a:lvl3pPr algn="l" rtl="1" eaLnBrk="0" fontAlgn="base" hangingPunct="0">
        <a:spcBef>
          <a:spcPct val="0"/>
        </a:spcBef>
        <a:spcAft>
          <a:spcPct val="0"/>
        </a:spcAft>
        <a:defRPr sz="4300">
          <a:solidFill>
            <a:srgbClr val="572314"/>
          </a:solidFill>
          <a:latin typeface="Gill Sans MT" pitchFamily="34" charset="0"/>
          <a:ea typeface="Majalla UI"/>
          <a:cs typeface="Majalla UI"/>
        </a:defRPr>
      </a:lvl3pPr>
      <a:lvl4pPr algn="l" rtl="1" eaLnBrk="0" fontAlgn="base" hangingPunct="0">
        <a:spcBef>
          <a:spcPct val="0"/>
        </a:spcBef>
        <a:spcAft>
          <a:spcPct val="0"/>
        </a:spcAft>
        <a:defRPr sz="4300">
          <a:solidFill>
            <a:srgbClr val="572314"/>
          </a:solidFill>
          <a:latin typeface="Gill Sans MT" pitchFamily="34" charset="0"/>
          <a:ea typeface="Majalla UI"/>
          <a:cs typeface="Majalla UI"/>
        </a:defRPr>
      </a:lvl4pPr>
      <a:lvl5pPr algn="l" rtl="1" eaLnBrk="0" fontAlgn="base" hangingPunct="0">
        <a:spcBef>
          <a:spcPct val="0"/>
        </a:spcBef>
        <a:spcAft>
          <a:spcPct val="0"/>
        </a:spcAft>
        <a:defRPr sz="4300">
          <a:solidFill>
            <a:srgbClr val="572314"/>
          </a:solidFill>
          <a:latin typeface="Gill Sans MT" pitchFamily="34" charset="0"/>
          <a:ea typeface="Majalla UI"/>
          <a:cs typeface="Majalla UI"/>
        </a:defRPr>
      </a:lvl5pPr>
      <a:lvl6pPr marL="457200" algn="l" rtl="1" fontAlgn="base">
        <a:spcBef>
          <a:spcPct val="0"/>
        </a:spcBef>
        <a:spcAft>
          <a:spcPct val="0"/>
        </a:spcAft>
        <a:defRPr sz="4300">
          <a:solidFill>
            <a:srgbClr val="572314"/>
          </a:solidFill>
          <a:latin typeface="Gill Sans MT" pitchFamily="34" charset="0"/>
          <a:ea typeface="Majalla UI"/>
          <a:cs typeface="Majalla UI"/>
        </a:defRPr>
      </a:lvl6pPr>
      <a:lvl7pPr marL="914400" algn="l" rtl="1" fontAlgn="base">
        <a:spcBef>
          <a:spcPct val="0"/>
        </a:spcBef>
        <a:spcAft>
          <a:spcPct val="0"/>
        </a:spcAft>
        <a:defRPr sz="4300">
          <a:solidFill>
            <a:srgbClr val="572314"/>
          </a:solidFill>
          <a:latin typeface="Gill Sans MT" pitchFamily="34" charset="0"/>
          <a:ea typeface="Majalla UI"/>
          <a:cs typeface="Majalla UI"/>
        </a:defRPr>
      </a:lvl7pPr>
      <a:lvl8pPr marL="1371600" algn="l" rtl="1" fontAlgn="base">
        <a:spcBef>
          <a:spcPct val="0"/>
        </a:spcBef>
        <a:spcAft>
          <a:spcPct val="0"/>
        </a:spcAft>
        <a:defRPr sz="4300">
          <a:solidFill>
            <a:srgbClr val="572314"/>
          </a:solidFill>
          <a:latin typeface="Gill Sans MT" pitchFamily="34" charset="0"/>
          <a:ea typeface="Majalla UI"/>
          <a:cs typeface="Majalla UI"/>
        </a:defRPr>
      </a:lvl8pPr>
      <a:lvl9pPr marL="1828800" algn="l" rtl="1" fontAlgn="base">
        <a:spcBef>
          <a:spcPct val="0"/>
        </a:spcBef>
        <a:spcAft>
          <a:spcPct val="0"/>
        </a:spcAft>
        <a:defRPr sz="4300">
          <a:solidFill>
            <a:srgbClr val="572314"/>
          </a:solidFill>
          <a:latin typeface="Gill Sans MT" pitchFamily="34" charset="0"/>
          <a:ea typeface="Majalla UI"/>
          <a:cs typeface="Majalla UI"/>
        </a:defRPr>
      </a:lvl9pPr>
      <a:extLst/>
    </p:titleStyle>
    <p:bodyStyle>
      <a:lvl1pPr marL="365125" indent="-282575" algn="r" rtl="1"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ajalla UI"/>
          <a:cs typeface="+mn-cs"/>
        </a:defRPr>
      </a:lvl1pPr>
      <a:lvl2pPr marL="639763" indent="-236538" algn="r" rtl="1"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ajalla UI"/>
          <a:cs typeface="+mn-cs"/>
        </a:defRPr>
      </a:lvl2pPr>
      <a:lvl3pPr marL="885825" indent="-228600" algn="r" rtl="1"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ajalla UI"/>
          <a:cs typeface="+mn-cs"/>
        </a:defRPr>
      </a:lvl3pPr>
      <a:lvl4pPr marL="1096963" indent="-173038" algn="r" rtl="1" eaLnBrk="0" fontAlgn="base" hangingPunct="0">
        <a:spcBef>
          <a:spcPct val="20000"/>
        </a:spcBef>
        <a:spcAft>
          <a:spcPct val="0"/>
        </a:spcAft>
        <a:buClr>
          <a:srgbClr val="C32D2E"/>
        </a:buClr>
        <a:buFont typeface="Wingdings 2" pitchFamily="18" charset="2"/>
        <a:buChar char=""/>
        <a:defRPr sz="2000" kern="1200">
          <a:solidFill>
            <a:schemeClr val="tx1"/>
          </a:solidFill>
          <a:latin typeface="+mn-lt"/>
          <a:ea typeface="Majalla UI"/>
          <a:cs typeface="+mn-cs"/>
        </a:defRPr>
      </a:lvl4pPr>
      <a:lvl5pPr marL="1296988" indent="-182563" algn="r" rtl="1" eaLnBrk="0" fontAlgn="base" hangingPunct="0">
        <a:spcBef>
          <a:spcPct val="20000"/>
        </a:spcBef>
        <a:spcAft>
          <a:spcPct val="0"/>
        </a:spcAft>
        <a:buClr>
          <a:srgbClr val="84AA33"/>
        </a:buClr>
        <a:buFont typeface="Wingdings 2" pitchFamily="18" charset="2"/>
        <a:buChar char=""/>
        <a:defRPr sz="2000" kern="1200">
          <a:solidFill>
            <a:schemeClr val="tx1"/>
          </a:solidFill>
          <a:latin typeface="+mn-lt"/>
          <a:ea typeface="Majalla UI"/>
          <a:cs typeface="+mn-cs"/>
        </a:defRPr>
      </a:lvl5pPr>
      <a:lvl6pPr marL="1508760" indent="-182880" algn="r" rtl="1"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8" Type="http://schemas.openxmlformats.org/officeDocument/2006/relationships/slide" Target="slide18.xml"/><Relationship Id="rId3" Type="http://schemas.openxmlformats.org/officeDocument/2006/relationships/slide" Target="slide13.xml"/><Relationship Id="rId7" Type="http://schemas.openxmlformats.org/officeDocument/2006/relationships/slide" Target="slide17.xm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slide" Target="slide16.xml"/><Relationship Id="rId5" Type="http://schemas.openxmlformats.org/officeDocument/2006/relationships/slide" Target="slide15.xml"/><Relationship Id="rId4" Type="http://schemas.openxmlformats.org/officeDocument/2006/relationships/slide" Target="slide14.xml"/></Relationships>
</file>

<file path=ppt/slides/_rels/slide96.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8" Type="http://schemas.openxmlformats.org/officeDocument/2006/relationships/slide" Target="slide61.xml"/><Relationship Id="rId3" Type="http://schemas.openxmlformats.org/officeDocument/2006/relationships/diagramData" Target="../diagrams/data2.xml"/><Relationship Id="rId7" Type="http://schemas.microsoft.com/office/2007/relationships/diagramDrawing" Target="../diagrams/drawing2.xml"/><Relationship Id="rId12" Type="http://schemas.openxmlformats.org/officeDocument/2006/relationships/slide" Target="slide65.xml"/><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diagramColors" Target="../diagrams/colors2.xml"/><Relationship Id="rId11" Type="http://schemas.openxmlformats.org/officeDocument/2006/relationships/slide" Target="slide64.xml"/><Relationship Id="rId5" Type="http://schemas.openxmlformats.org/officeDocument/2006/relationships/diagramQuickStyle" Target="../diagrams/quickStyle2.xml"/><Relationship Id="rId10" Type="http://schemas.openxmlformats.org/officeDocument/2006/relationships/slide" Target="slide63.xml"/><Relationship Id="rId4" Type="http://schemas.openxmlformats.org/officeDocument/2006/relationships/diagramLayout" Target="../diagrams/layout2.xml"/><Relationship Id="rId9" Type="http://schemas.openxmlformats.org/officeDocument/2006/relationships/slide" Target="slide62.xml"/></Relationships>
</file>

<file path=ppt/slides/_rels/slide110.xml.rels><?xml version="1.0" encoding="UTF-8" standalone="yes"?>
<Relationships xmlns="http://schemas.openxmlformats.org/package/2006/relationships"><Relationship Id="rId3" Type="http://schemas.openxmlformats.org/officeDocument/2006/relationships/slide" Target="slide60.xml"/><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3" Type="http://schemas.openxmlformats.org/officeDocument/2006/relationships/slide" Target="slide60.xml"/><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slide" Target="slide60.xml"/><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3" Type="http://schemas.openxmlformats.org/officeDocument/2006/relationships/slide" Target="slide60.xml"/><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3" Type="http://schemas.openxmlformats.org/officeDocument/2006/relationships/slide" Target="slide60.xml"/><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8" Type="http://schemas.openxmlformats.org/officeDocument/2006/relationships/slide" Target="slide32.xml"/><Relationship Id="rId3" Type="http://schemas.openxmlformats.org/officeDocument/2006/relationships/slide" Target="slide27.xml"/><Relationship Id="rId7" Type="http://schemas.openxmlformats.org/officeDocument/2006/relationships/slide" Target="slide31.xml"/><Relationship Id="rId2" Type="http://schemas.openxmlformats.org/officeDocument/2006/relationships/notesSlide" Target="../notesSlides/notesSlide49.xml"/><Relationship Id="rId1" Type="http://schemas.openxmlformats.org/officeDocument/2006/relationships/slideLayout" Target="../slideLayouts/slideLayout2.xml"/><Relationship Id="rId6" Type="http://schemas.openxmlformats.org/officeDocument/2006/relationships/slide" Target="slide30.xml"/><Relationship Id="rId5" Type="http://schemas.openxmlformats.org/officeDocument/2006/relationships/slide" Target="slide29.xml"/><Relationship Id="rId10" Type="http://schemas.openxmlformats.org/officeDocument/2006/relationships/slide" Target="slide34.xml"/><Relationship Id="rId4" Type="http://schemas.openxmlformats.org/officeDocument/2006/relationships/slide" Target="slide28.xml"/><Relationship Id="rId9" Type="http://schemas.openxmlformats.org/officeDocument/2006/relationships/slide" Target="slide33.xml"/></Relationships>
</file>

<file path=ppt/slides/_rels/slide119.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8.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2.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138.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139.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144.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7.xml"/></Relationships>
</file>

<file path=ppt/slides/_rels/slide145.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146.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147.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7.xml"/></Relationships>
</file>

<file path=ppt/slides/_rels/slide148.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149.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7.xml"/></Relationships>
</file>

<file path=ppt/slides/_rels/slide151.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7.xml"/></Relationships>
</file>

<file path=ppt/slides/_rels/slide15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7.xml"/></Relationships>
</file>

<file path=ppt/slides/_rels/slide154.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7.xml"/></Relationships>
</file>

<file path=ppt/slides/_rels/slide155.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156.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7.xml"/></Relationships>
</file>

<file path=ppt/slides/_rels/slide157.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7.xml"/></Relationships>
</file>

<file path=ppt/slides/_rels/slide158.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7.xml"/></Relationships>
</file>

<file path=ppt/slides/_rels/slide159.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7.xml"/></Relationships>
</file>

<file path=ppt/slides/_rels/slide160.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7.xml"/></Relationships>
</file>

<file path=ppt/slides/_rels/slide161.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7.xml"/></Relationships>
</file>

<file path=ppt/slides/_rels/slide162.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7.xml"/></Relationships>
</file>

<file path=ppt/slides/_rels/slide163.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7.xml"/></Relationships>
</file>

<file path=ppt/slides/_rels/slide164.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7.xml"/></Relationships>
</file>

<file path=ppt/slides/_rels/slide165.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7.xml"/></Relationships>
</file>

<file path=ppt/slides/_rels/slide166.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7.xml"/></Relationships>
</file>

<file path=ppt/slides/_rels/slide167.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7.xml"/></Relationships>
</file>

<file path=ppt/slides/_rels/slide168.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7.xml"/></Relationships>
</file>

<file path=ppt/slides/_rels/slide169.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7.xml"/></Relationships>
</file>

<file path=ppt/slides/_rels/slide170.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7.xml"/></Relationships>
</file>

<file path=ppt/slides/_rels/slide171.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7.xml"/></Relationships>
</file>

<file path=ppt/slides/_rels/slide172.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7.xml"/></Relationships>
</file>

<file path=ppt/slides/_rels/slide173.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7.xml"/></Relationships>
</file>

<file path=ppt/slides/_rels/slide174.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7.xml"/></Relationships>
</file>

<file path=ppt/slides/_rels/slide175.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7.xml"/></Relationships>
</file>

<file path=ppt/slides/_rels/slide176.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7.xml"/></Relationships>
</file>

<file path=ppt/slides/_rels/slide177.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7.xml"/></Relationships>
</file>

<file path=ppt/slides/_rels/slide178.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7.xml"/></Relationships>
</file>

<file path=ppt/slides/_rels/slide179.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7.xml"/></Relationships>
</file>

<file path=ppt/slides/_rels/slide180.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7.xml"/></Relationships>
</file>

<file path=ppt/slides/_rels/slide181.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7.xml"/></Relationships>
</file>

<file path=ppt/slides/_rels/slide182.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7.xml"/></Relationships>
</file>

<file path=ppt/slides/_rels/slide183.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7.xml"/></Relationships>
</file>

<file path=ppt/slides/_rels/slide184.xml.rels><?xml version="1.0" encoding="UTF-8" standalone="yes"?>
<Relationships xmlns="http://schemas.openxmlformats.org/package/2006/relationships"><Relationship Id="rId2" Type="http://schemas.openxmlformats.org/officeDocument/2006/relationships/notesSlide" Target="../notesSlides/notesSlide112.xml"/><Relationship Id="rId1" Type="http://schemas.openxmlformats.org/officeDocument/2006/relationships/slideLayout" Target="../slideLayouts/slideLayout7.xml"/></Relationships>
</file>

<file path=ppt/slides/_rels/slide185.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7.xml"/></Relationships>
</file>

<file path=ppt/slides/_rels/slide186.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7.xml"/></Relationships>
</file>

<file path=ppt/slides/_rels/slide187.xml.rels><?xml version="1.0" encoding="UTF-8" standalone="yes"?>
<Relationships xmlns="http://schemas.openxmlformats.org/package/2006/relationships"><Relationship Id="rId2" Type="http://schemas.openxmlformats.org/officeDocument/2006/relationships/notesSlide" Target="../notesSlides/notesSlide115.xml"/><Relationship Id="rId1" Type="http://schemas.openxmlformats.org/officeDocument/2006/relationships/slideLayout" Target="../slideLayouts/slideLayout7.xml"/></Relationships>
</file>

<file path=ppt/slides/_rels/slide188.xml.rels><?xml version="1.0" encoding="UTF-8" standalone="yes"?>
<Relationships xmlns="http://schemas.openxmlformats.org/package/2006/relationships"><Relationship Id="rId2" Type="http://schemas.openxmlformats.org/officeDocument/2006/relationships/notesSlide" Target="../notesSlides/notesSlide116.xml"/><Relationship Id="rId1" Type="http://schemas.openxmlformats.org/officeDocument/2006/relationships/slideLayout" Target="../slideLayouts/slideLayout7.xml"/></Relationships>
</file>

<file path=ppt/slides/_rels/slide189.xml.rels><?xml version="1.0" encoding="UTF-8" standalone="yes"?>
<Relationships xmlns="http://schemas.openxmlformats.org/package/2006/relationships"><Relationship Id="rId2" Type="http://schemas.openxmlformats.org/officeDocument/2006/relationships/notesSlide" Target="../notesSlides/notesSlide117.xml"/><Relationship Id="rId1" Type="http://schemas.openxmlformats.org/officeDocument/2006/relationships/slideLayout" Target="../slideLayouts/slideLayout7.xml"/></Relationships>
</file>

<file path=ppt/slides/_rels/slide190.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7.xml"/></Relationships>
</file>

<file path=ppt/slides/_rels/slide191.xml.rels><?xml version="1.0" encoding="UTF-8" standalone="yes"?>
<Relationships xmlns="http://schemas.openxmlformats.org/package/2006/relationships"><Relationship Id="rId2" Type="http://schemas.openxmlformats.org/officeDocument/2006/relationships/notesSlide" Target="../notesSlides/notesSlide119.xml"/><Relationship Id="rId1" Type="http://schemas.openxmlformats.org/officeDocument/2006/relationships/slideLayout" Target="../slideLayouts/slideLayout7.xml"/></Relationships>
</file>

<file path=ppt/slides/_rels/slide192.xml.rels><?xml version="1.0" encoding="UTF-8" standalone="yes"?>
<Relationships xmlns="http://schemas.openxmlformats.org/package/2006/relationships"><Relationship Id="rId2" Type="http://schemas.openxmlformats.org/officeDocument/2006/relationships/notesSlide" Target="../notesSlides/notesSlide120.xml"/><Relationship Id="rId1" Type="http://schemas.openxmlformats.org/officeDocument/2006/relationships/slideLayout" Target="../slideLayouts/slideLayout7.xml"/></Relationships>
</file>

<file path=ppt/slides/_rels/slide193.xml.rels><?xml version="1.0" encoding="UTF-8" standalone="yes"?>
<Relationships xmlns="http://schemas.openxmlformats.org/package/2006/relationships"><Relationship Id="rId2" Type="http://schemas.openxmlformats.org/officeDocument/2006/relationships/notesSlide" Target="../notesSlides/notesSlide121.xml"/><Relationship Id="rId1" Type="http://schemas.openxmlformats.org/officeDocument/2006/relationships/slideLayout" Target="../slideLayouts/slideLayout7.xml"/></Relationships>
</file>

<file path=ppt/slides/_rels/slide194.xml.rels><?xml version="1.0" encoding="UTF-8" standalone="yes"?>
<Relationships xmlns="http://schemas.openxmlformats.org/package/2006/relationships"><Relationship Id="rId2" Type="http://schemas.openxmlformats.org/officeDocument/2006/relationships/notesSlide" Target="../notesSlides/notesSlide122.xml"/><Relationship Id="rId1" Type="http://schemas.openxmlformats.org/officeDocument/2006/relationships/slideLayout" Target="../slideLayouts/slideLayout7.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ARM"/>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76200" cmpd="tri">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after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box(in)">
                                      <p:cBhvr>
                                        <p:cTn id="7" dur="5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endParaRPr lang="en-US" sz="2000" b="1" dirty="0">
              <a:solidFill>
                <a:schemeClr val="bg1"/>
              </a:solidFill>
              <a:effectLst>
                <a:outerShdw blurRad="38100" dist="38100" dir="2700000" algn="tl">
                  <a:srgbClr val="C0C0C0"/>
                </a:outerShdw>
              </a:effectLst>
              <a:cs typeface="B Nazanin" pitchFamily="2" charset="-78"/>
            </a:endParaRPr>
          </a:p>
        </p:txBody>
      </p:sp>
      <p:sp>
        <p:nvSpPr>
          <p:cNvPr id="33" name="Rectangle 4"/>
          <p:cNvSpPr>
            <a:spLocks noChangeArrowheads="1"/>
          </p:cNvSpPr>
          <p:nvPr/>
        </p:nvSpPr>
        <p:spPr bwMode="auto">
          <a:xfrm>
            <a:off x="250825" y="5013325"/>
            <a:ext cx="4284663" cy="1368425"/>
          </a:xfrm>
          <a:prstGeom prst="rect">
            <a:avLst/>
          </a:prstGeom>
          <a:noFill/>
          <a:ln>
            <a:noFill/>
          </a:ln>
          <a:extLst/>
        </p:spPr>
        <p:txBody>
          <a:bodyPr/>
          <a:lstStyle/>
          <a:p>
            <a:pPr fontAlgn="auto">
              <a:spcBef>
                <a:spcPts val="0"/>
              </a:spcBef>
              <a:spcAft>
                <a:spcPts val="0"/>
              </a:spcAft>
              <a:defRPr/>
            </a:pPr>
            <a:r>
              <a:rPr lang="fa-IR" b="1" dirty="0">
                <a:solidFill>
                  <a:schemeClr val="accent3">
                    <a:lumMod val="50000"/>
                  </a:schemeClr>
                </a:solidFill>
                <a:effectLst>
                  <a:outerShdw blurRad="38100" dist="38100" dir="2700000" algn="tl">
                    <a:srgbClr val="000000">
                      <a:alpha val="43137"/>
                    </a:srgbClr>
                  </a:outerShdw>
                </a:effectLst>
                <a:latin typeface="Arial" charset="0"/>
                <a:cs typeface="B Titr" pitchFamily="2" charset="-78"/>
              </a:rPr>
              <a:t>  </a:t>
            </a:r>
            <a:r>
              <a:rPr lang="fa-IR" b="1" dirty="0">
                <a:solidFill>
                  <a:schemeClr val="accent5">
                    <a:lumMod val="75000"/>
                  </a:schemeClr>
                </a:solidFill>
                <a:effectLst>
                  <a:outerShdw blurRad="38100" dist="38100" dir="2700000" algn="tl">
                    <a:srgbClr val="000000">
                      <a:alpha val="43137"/>
                    </a:srgbClr>
                  </a:outerShdw>
                </a:effectLst>
                <a:latin typeface="Arial" charset="0"/>
                <a:cs typeface="B Titr" pitchFamily="2" charset="-78"/>
              </a:rPr>
              <a:t>تهيه و تنظيم  : شهرام ميرزايي</a:t>
            </a:r>
          </a:p>
          <a:p>
            <a:pPr fontAlgn="auto">
              <a:spcBef>
                <a:spcPts val="0"/>
              </a:spcBef>
              <a:spcAft>
                <a:spcPts val="0"/>
              </a:spcAft>
              <a:buFontTx/>
              <a:buChar char="-"/>
              <a:defRPr/>
            </a:pPr>
            <a:r>
              <a:rPr lang="fa-IR" b="1" dirty="0">
                <a:solidFill>
                  <a:schemeClr val="accent5">
                    <a:lumMod val="75000"/>
                  </a:schemeClr>
                </a:solidFill>
                <a:effectLst>
                  <a:outerShdw blurRad="38100" dist="38100" dir="2700000" algn="tl">
                    <a:srgbClr val="000000">
                      <a:alpha val="43137"/>
                    </a:srgbClr>
                  </a:outerShdw>
                </a:effectLst>
                <a:latin typeface="Arial" charset="0"/>
                <a:cs typeface="B Titr" pitchFamily="2" charset="-78"/>
              </a:rPr>
              <a:t> مدیرکل </a:t>
            </a:r>
            <a:r>
              <a:rPr lang="fa-IR" b="1" dirty="0" err="1">
                <a:solidFill>
                  <a:schemeClr val="accent5">
                    <a:lumMod val="75000"/>
                  </a:schemeClr>
                </a:solidFill>
                <a:effectLst>
                  <a:outerShdw blurRad="38100" dist="38100" dir="2700000" algn="tl">
                    <a:srgbClr val="000000">
                      <a:alpha val="43137"/>
                    </a:srgbClr>
                  </a:outerShdw>
                </a:effectLst>
                <a:latin typeface="Arial" charset="0"/>
                <a:cs typeface="B Titr" pitchFamily="2" charset="-78"/>
              </a:rPr>
              <a:t>حسابرسی</a:t>
            </a:r>
            <a:endParaRPr lang="fa-IR" b="1" dirty="0">
              <a:solidFill>
                <a:schemeClr val="accent5">
                  <a:lumMod val="75000"/>
                </a:schemeClr>
              </a:solidFill>
              <a:effectLst>
                <a:outerShdw blurRad="38100" dist="38100" dir="2700000" algn="tl">
                  <a:srgbClr val="000000">
                    <a:alpha val="43137"/>
                  </a:srgbClr>
                </a:outerShdw>
              </a:effectLst>
              <a:latin typeface="Arial" charset="0"/>
              <a:cs typeface="B Titr" pitchFamily="2" charset="-78"/>
            </a:endParaRPr>
          </a:p>
          <a:p>
            <a:pPr fontAlgn="auto">
              <a:spcBef>
                <a:spcPts val="0"/>
              </a:spcBef>
              <a:spcAft>
                <a:spcPts val="0"/>
              </a:spcAft>
              <a:buFontTx/>
              <a:buChar char="-"/>
              <a:defRPr/>
            </a:pPr>
            <a:r>
              <a:rPr lang="fa-IR" b="1" dirty="0">
                <a:solidFill>
                  <a:schemeClr val="accent5">
                    <a:lumMod val="75000"/>
                  </a:schemeClr>
                </a:solidFill>
                <a:effectLst>
                  <a:outerShdw blurRad="38100" dist="38100" dir="2700000" algn="tl">
                    <a:srgbClr val="000000">
                      <a:alpha val="43137"/>
                    </a:srgbClr>
                  </a:outerShdw>
                </a:effectLst>
                <a:latin typeface="Arial" charset="0"/>
                <a:cs typeface="B Titr" pitchFamily="2" charset="-78"/>
              </a:rPr>
              <a:t> عضو رسمي انجمن متخصصين امور ذيحسابي كشور </a:t>
            </a:r>
          </a:p>
          <a:p>
            <a:pPr fontAlgn="auto">
              <a:spcBef>
                <a:spcPts val="0"/>
              </a:spcBef>
              <a:spcAft>
                <a:spcPts val="0"/>
              </a:spcAft>
              <a:defRPr/>
            </a:pPr>
            <a:r>
              <a:rPr lang="fa-IR" sz="1600" dirty="0">
                <a:solidFill>
                  <a:schemeClr val="accent5">
                    <a:lumMod val="75000"/>
                  </a:schemeClr>
                </a:solidFill>
                <a:latin typeface="Arial" charset="0"/>
                <a:cs typeface="B Titr" pitchFamily="2" charset="-78"/>
              </a:rPr>
              <a:t>-</a:t>
            </a:r>
            <a:r>
              <a:rPr lang="fa-IR" b="1" dirty="0">
                <a:solidFill>
                  <a:schemeClr val="accent5">
                    <a:lumMod val="75000"/>
                  </a:schemeClr>
                </a:solidFill>
                <a:effectLst>
                  <a:outerShdw blurRad="38100" dist="38100" dir="2700000" algn="tl">
                    <a:srgbClr val="000000">
                      <a:alpha val="43137"/>
                    </a:srgbClr>
                  </a:outerShdw>
                </a:effectLst>
                <a:latin typeface="Arial" charset="0"/>
                <a:cs typeface="B Titr" pitchFamily="2" charset="-78"/>
              </a:rPr>
              <a:t>عضو رسمي انجمن حسابدارن خبره ايران</a:t>
            </a:r>
            <a:endParaRPr lang="en-US" b="1" dirty="0">
              <a:solidFill>
                <a:schemeClr val="accent5">
                  <a:lumMod val="75000"/>
                </a:schemeClr>
              </a:solidFill>
              <a:effectLst>
                <a:outerShdw blurRad="38100" dist="38100" dir="2700000" algn="tl">
                  <a:srgbClr val="000000">
                    <a:alpha val="43137"/>
                  </a:srgbClr>
                </a:outerShdw>
              </a:effectLst>
              <a:latin typeface="Arial" charset="0"/>
              <a:cs typeface="B Titr" pitchFamily="2" charset="-78"/>
            </a:endParaRPr>
          </a:p>
          <a:p>
            <a:pPr fontAlgn="auto">
              <a:lnSpc>
                <a:spcPct val="90000"/>
              </a:lnSpc>
              <a:spcBef>
                <a:spcPts val="0"/>
              </a:spcBef>
              <a:spcAft>
                <a:spcPts val="0"/>
              </a:spcAft>
              <a:defRPr/>
            </a:pPr>
            <a:endParaRPr lang="fa-IR" sz="4000" b="1" dirty="0">
              <a:solidFill>
                <a:srgbClr val="002060"/>
              </a:solidFill>
              <a:effectLst>
                <a:outerShdw blurRad="38100" dist="38100" dir="2700000" algn="tl">
                  <a:srgbClr val="000000">
                    <a:alpha val="43137"/>
                  </a:srgbClr>
                </a:outerShdw>
              </a:effectLst>
              <a:latin typeface="+mn-lt"/>
              <a:cs typeface="+mn-cs"/>
            </a:endParaRPr>
          </a:p>
          <a:p>
            <a:pPr algn="ctr" fontAlgn="auto">
              <a:lnSpc>
                <a:spcPct val="90000"/>
              </a:lnSpc>
              <a:spcBef>
                <a:spcPts val="0"/>
              </a:spcBef>
              <a:spcAft>
                <a:spcPts val="0"/>
              </a:spcAft>
              <a:defRPr/>
            </a:pPr>
            <a:endParaRPr lang="en-US" b="1" dirty="0">
              <a:solidFill>
                <a:schemeClr val="accent3">
                  <a:lumMod val="50000"/>
                </a:schemeClr>
              </a:solidFill>
              <a:effectLst>
                <a:outerShdw blurRad="38100" dist="38100" dir="2700000" algn="tl">
                  <a:srgbClr val="000000">
                    <a:alpha val="43137"/>
                  </a:srgbClr>
                </a:outerShdw>
              </a:effectLst>
              <a:latin typeface="+mn-lt"/>
              <a:cs typeface="+mn-cs"/>
            </a:endParaRPr>
          </a:p>
        </p:txBody>
      </p:sp>
      <p:pic>
        <p:nvPicPr>
          <p:cNvPr id="10256" name="Picture 3" descr="12144"/>
          <p:cNvPicPr>
            <a:picLocks noChangeAspect="1" noChangeArrowheads="1"/>
          </p:cNvPicPr>
          <p:nvPr/>
        </p:nvPicPr>
        <p:blipFill>
          <a:blip r:embed="rId3" cstate="print"/>
          <a:srcRect/>
          <a:stretch>
            <a:fillRect/>
          </a:stretch>
        </p:blipFill>
        <p:spPr bwMode="auto">
          <a:xfrm>
            <a:off x="3827463" y="46038"/>
            <a:ext cx="1776412" cy="1773237"/>
          </a:xfrm>
          <a:prstGeom prst="rect">
            <a:avLst/>
          </a:prstGeom>
          <a:noFill/>
          <a:ln w="9525">
            <a:noFill/>
            <a:miter lim="800000"/>
            <a:headEnd/>
            <a:tailEnd/>
          </a:ln>
        </p:spPr>
      </p:pic>
      <p:sp>
        <p:nvSpPr>
          <p:cNvPr id="2" name="Flowchart: Alternate Process 1"/>
          <p:cNvSpPr/>
          <p:nvPr/>
        </p:nvSpPr>
        <p:spPr>
          <a:xfrm>
            <a:off x="971550" y="1773238"/>
            <a:ext cx="7488238" cy="302418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sz="3600" b="1" dirty="0">
                <a:solidFill>
                  <a:srgbClr val="FFFF00"/>
                </a:solidFill>
                <a:latin typeface="Times"/>
                <a:ea typeface="Times New Roman" pitchFamily="18" charset="0"/>
                <a:cs typeface="B Titr" pitchFamily="2" charset="-78"/>
              </a:rPr>
              <a:t>نظام حسابداری بخش عمومی</a:t>
            </a:r>
          </a:p>
          <a:p>
            <a:pPr algn="ctr" fontAlgn="auto">
              <a:spcBef>
                <a:spcPts val="0"/>
              </a:spcBef>
              <a:spcAft>
                <a:spcPts val="0"/>
              </a:spcAft>
              <a:defRPr/>
            </a:pPr>
            <a:r>
              <a:rPr lang="fa-IR" sz="3600" b="1">
                <a:solidFill>
                  <a:srgbClr val="FFFF00"/>
                </a:solidFill>
                <a:latin typeface="Times"/>
                <a:ea typeface="Times New Roman" pitchFamily="18" charset="0"/>
                <a:cs typeface="B Titr" pitchFamily="2" charset="-78"/>
              </a:rPr>
              <a:t>‌ و </a:t>
            </a:r>
          </a:p>
          <a:p>
            <a:pPr algn="ctr" fontAlgn="auto">
              <a:spcBef>
                <a:spcPts val="0"/>
              </a:spcBef>
              <a:spcAft>
                <a:spcPts val="0"/>
              </a:spcAft>
              <a:defRPr/>
            </a:pPr>
            <a:r>
              <a:rPr lang="fa-IR" sz="3600" b="1">
                <a:solidFill>
                  <a:srgbClr val="FFFF00"/>
                </a:solidFill>
                <a:latin typeface="Times New Roman" pitchFamily="18" charset="0"/>
                <a:ea typeface="Times New Roman" pitchFamily="18" charset="0"/>
                <a:cs typeface="B Titr" pitchFamily="2" charset="-78"/>
              </a:rPr>
              <a:t>استاندارد </a:t>
            </a:r>
            <a:r>
              <a:rPr lang="fa-IR" sz="3600" b="1" dirty="0">
                <a:solidFill>
                  <a:srgbClr val="FFFF00"/>
                </a:solidFill>
                <a:latin typeface="Times New Roman" pitchFamily="18" charset="0"/>
                <a:ea typeface="Times New Roman" pitchFamily="18" charset="0"/>
                <a:cs typeface="B Titr" pitchFamily="2" charset="-78"/>
              </a:rPr>
              <a:t>حسابداری بخش عمومی</a:t>
            </a:r>
          </a:p>
          <a:p>
            <a:pPr algn="ctr" fontAlgn="auto">
              <a:spcBef>
                <a:spcPts val="0"/>
              </a:spcBef>
              <a:spcAft>
                <a:spcPts val="0"/>
              </a:spcAft>
              <a:defRPr/>
            </a:pPr>
            <a:endParaRPr lang="en-US" sz="3600" b="1" dirty="0">
              <a:solidFill>
                <a:srgbClr val="FFFF00"/>
              </a:solidFill>
              <a:latin typeface="Times New Roman" pitchFamily="18" charset="0"/>
              <a:ea typeface="Times New Roman" pitchFamily="18" charset="0"/>
              <a:cs typeface="B Titr"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Grp="1" noChangeArrowheads="1"/>
          </p:cNvSpPr>
          <p:nvPr>
            <p:ph/>
          </p:nvPr>
        </p:nvSpPr>
        <p:spPr>
          <a:xfrm>
            <a:off x="250825" y="292100"/>
            <a:ext cx="8435975" cy="5727700"/>
          </a:xfrm>
        </p:spPr>
        <p:txBody>
          <a:bodyPr/>
          <a:lstStyle/>
          <a:p>
            <a:pPr algn="just" eaLnBrk="1" hangingPunct="1">
              <a:lnSpc>
                <a:spcPct val="160000"/>
              </a:lnSpc>
              <a:buFontTx/>
              <a:buNone/>
            </a:pPr>
            <a:r>
              <a:rPr lang="fa-IR" sz="2800" smtClean="0">
                <a:solidFill>
                  <a:srgbClr val="FF0000"/>
                </a:solidFill>
                <a:cs typeface="B Titr" pitchFamily="2" charset="-78"/>
              </a:rPr>
              <a:t>ماده 5 قانون مدیریت خدمات کشور:</a:t>
            </a:r>
          </a:p>
          <a:p>
            <a:pPr algn="just" eaLnBrk="1" hangingPunct="1">
              <a:lnSpc>
                <a:spcPct val="160000"/>
              </a:lnSpc>
              <a:buFontTx/>
              <a:buNone/>
            </a:pPr>
            <a:r>
              <a:rPr lang="fa-IR" sz="2000" smtClean="0">
                <a:solidFill>
                  <a:srgbClr val="FF0000"/>
                </a:solidFill>
                <a:cs typeface="B Titr" pitchFamily="2" charset="-78"/>
              </a:rPr>
              <a:t>دستگاه اجرایی : </a:t>
            </a:r>
          </a:p>
          <a:p>
            <a:pPr algn="just" eaLnBrk="1" hangingPunct="1">
              <a:lnSpc>
                <a:spcPct val="200000"/>
              </a:lnSpc>
              <a:buFontTx/>
              <a:buNone/>
            </a:pPr>
            <a:r>
              <a:rPr lang="fa-IR" sz="2400" smtClean="0">
                <a:latin typeface="Arial" pitchFamily="34" charset="0"/>
              </a:rPr>
              <a:t>کلیه وزارتخانه ها، موسسات دولتی، موسسات یا نهادهای عمومی غیردولتی، شرکتهای دولتی و کلیه دستگاههایی که شمول قانون برآنها مستلزم ذکر و یا تصریح نام است از قبیل شرکت ملی نفت ایران، سازمان گسترش و نوسازی صنایع ایران، بانک مرکزی و بیمه های دولتی، دستگاه اجرایی نامیده می شوند</a:t>
            </a:r>
            <a:endParaRPr lang="en-US" sz="2400" smtClean="0">
              <a:latin typeface="Arial" pitchFamily="34" charset="0"/>
              <a:cs typeface="Arial" pitchFamily="34" charset="0"/>
            </a:endParaRPr>
          </a:p>
        </p:txBody>
      </p:sp>
    </p:spTree>
  </p:cSld>
  <p:clrMapOvr>
    <a:masterClrMapping/>
  </p:clrMapOvr>
  <p:transition spd="med">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74638"/>
            <a:ext cx="8229600" cy="1143000"/>
          </a:xfrm>
        </p:spPr>
        <p:txBody>
          <a:bodyPr/>
          <a:lstStyle/>
          <a:p>
            <a:pPr algn="just" eaLnBrk="1" fontAlgn="auto" hangingPunct="1">
              <a:spcAft>
                <a:spcPts val="0"/>
              </a:spcAft>
              <a:defRPr/>
            </a:pPr>
            <a:r>
              <a:rPr lang="fa-IR" sz="4000" b="1" dirty="0">
                <a:solidFill>
                  <a:srgbClr val="0070C0"/>
                </a:solidFill>
                <a:ea typeface="+mj-ea"/>
                <a:cs typeface="+mn-cs"/>
              </a:rPr>
              <a:t>انواع دستگاههای اجرایی:</a:t>
            </a:r>
            <a:endParaRPr lang="en-US" sz="4000" b="1" dirty="0">
              <a:solidFill>
                <a:srgbClr val="0070C0"/>
              </a:solidFill>
              <a:ea typeface="+mj-ea"/>
              <a:cs typeface="+mn-cs"/>
            </a:endParaRPr>
          </a:p>
        </p:txBody>
      </p:sp>
      <p:sp>
        <p:nvSpPr>
          <p:cNvPr id="3" name="Content Placeholder 2"/>
          <p:cNvSpPr>
            <a:spLocks noGrp="1"/>
          </p:cNvSpPr>
          <p:nvPr>
            <p:ph idx="4294967295"/>
          </p:nvPr>
        </p:nvSpPr>
        <p:spPr>
          <a:xfrm>
            <a:off x="0" y="1600200"/>
            <a:ext cx="8229600" cy="4525963"/>
          </a:xfrm>
        </p:spPr>
        <p:txBody>
          <a:bodyPr rtlCol="0">
            <a:normAutofit/>
          </a:bodyPr>
          <a:lstStyle/>
          <a:p>
            <a:pPr marL="514350" indent="-514350" eaLnBrk="1" fontAlgn="auto" hangingPunct="1">
              <a:lnSpc>
                <a:spcPct val="150000"/>
              </a:lnSpc>
              <a:spcAft>
                <a:spcPts val="0"/>
              </a:spcAft>
              <a:buClr>
                <a:srgbClr val="FF0000"/>
              </a:buClr>
              <a:buFont typeface="Wingdings" pitchFamily="2" charset="2"/>
              <a:buChar char="q"/>
              <a:defRPr/>
            </a:pPr>
            <a:r>
              <a:rPr lang="ar-SA" dirty="0" smtClean="0">
                <a:solidFill>
                  <a:schemeClr val="tx1">
                    <a:lumMod val="95000"/>
                    <a:lumOff val="5000"/>
                  </a:schemeClr>
                </a:solidFill>
                <a:ea typeface="+mn-ea"/>
              </a:rPr>
              <a:t>وزارتخانه ها</a:t>
            </a:r>
            <a:endParaRPr lang="fa-IR" dirty="0" smtClean="0">
              <a:solidFill>
                <a:schemeClr val="tx1">
                  <a:lumMod val="95000"/>
                  <a:lumOff val="5000"/>
                </a:schemeClr>
              </a:solidFill>
              <a:ea typeface="+mn-ea"/>
            </a:endParaRPr>
          </a:p>
          <a:p>
            <a:pPr marL="514350" indent="-514350" eaLnBrk="1" fontAlgn="auto" hangingPunct="1">
              <a:lnSpc>
                <a:spcPct val="150000"/>
              </a:lnSpc>
              <a:spcAft>
                <a:spcPts val="0"/>
              </a:spcAft>
              <a:buClr>
                <a:srgbClr val="FF0000"/>
              </a:buClr>
              <a:buFont typeface="Wingdings" pitchFamily="2" charset="2"/>
              <a:buChar char="q"/>
              <a:defRPr/>
            </a:pPr>
            <a:r>
              <a:rPr lang="ar-SA" dirty="0" smtClean="0">
                <a:solidFill>
                  <a:schemeClr val="tx1">
                    <a:lumMod val="95000"/>
                    <a:lumOff val="5000"/>
                  </a:schemeClr>
                </a:solidFill>
                <a:ea typeface="+mn-ea"/>
              </a:rPr>
              <a:t>موسس</a:t>
            </a:r>
            <a:r>
              <a:rPr lang="fa-IR" dirty="0" smtClean="0">
                <a:solidFill>
                  <a:schemeClr val="tx1">
                    <a:lumMod val="95000"/>
                    <a:lumOff val="5000"/>
                  </a:schemeClr>
                </a:solidFill>
                <a:ea typeface="+mn-ea"/>
              </a:rPr>
              <a:t>ه</a:t>
            </a:r>
            <a:r>
              <a:rPr lang="ar-SA" dirty="0" smtClean="0">
                <a:solidFill>
                  <a:schemeClr val="tx1">
                    <a:lumMod val="95000"/>
                    <a:lumOff val="5000"/>
                  </a:schemeClr>
                </a:solidFill>
                <a:ea typeface="+mn-ea"/>
              </a:rPr>
              <a:t> دولتي</a:t>
            </a:r>
            <a:endParaRPr lang="fa-IR" dirty="0" smtClean="0">
              <a:solidFill>
                <a:schemeClr val="tx1">
                  <a:lumMod val="95000"/>
                  <a:lumOff val="5000"/>
                </a:schemeClr>
              </a:solidFill>
              <a:ea typeface="+mn-ea"/>
            </a:endParaRPr>
          </a:p>
          <a:p>
            <a:pPr marL="514350" indent="-514350" eaLnBrk="1" fontAlgn="auto" hangingPunct="1">
              <a:lnSpc>
                <a:spcPct val="150000"/>
              </a:lnSpc>
              <a:spcAft>
                <a:spcPts val="0"/>
              </a:spcAft>
              <a:buClr>
                <a:srgbClr val="FF0000"/>
              </a:buClr>
              <a:buFont typeface="Wingdings" pitchFamily="2" charset="2"/>
              <a:buChar char="q"/>
              <a:defRPr/>
            </a:pPr>
            <a:r>
              <a:rPr lang="ar-SA" dirty="0" smtClean="0">
                <a:solidFill>
                  <a:schemeClr val="tx1">
                    <a:lumMod val="95000"/>
                    <a:lumOff val="5000"/>
                  </a:schemeClr>
                </a:solidFill>
                <a:ea typeface="+mn-ea"/>
              </a:rPr>
              <a:t>موسس</a:t>
            </a:r>
            <a:r>
              <a:rPr lang="fa-IR" dirty="0" smtClean="0">
                <a:solidFill>
                  <a:schemeClr val="tx1">
                    <a:lumMod val="95000"/>
                    <a:lumOff val="5000"/>
                  </a:schemeClr>
                </a:solidFill>
                <a:ea typeface="+mn-ea"/>
              </a:rPr>
              <a:t>ه يا</a:t>
            </a:r>
            <a:r>
              <a:rPr lang="ar-SA" dirty="0" smtClean="0">
                <a:solidFill>
                  <a:schemeClr val="tx1">
                    <a:lumMod val="95000"/>
                    <a:lumOff val="5000"/>
                  </a:schemeClr>
                </a:solidFill>
                <a:ea typeface="+mn-ea"/>
              </a:rPr>
              <a:t> نهاد عمومي غير دولتي</a:t>
            </a:r>
            <a:endParaRPr lang="fa-IR" dirty="0" smtClean="0">
              <a:solidFill>
                <a:schemeClr val="tx1">
                  <a:lumMod val="95000"/>
                  <a:lumOff val="5000"/>
                </a:schemeClr>
              </a:solidFill>
              <a:ea typeface="+mn-ea"/>
            </a:endParaRPr>
          </a:p>
          <a:p>
            <a:pPr marL="514350" indent="-514350" eaLnBrk="1" fontAlgn="auto" hangingPunct="1">
              <a:lnSpc>
                <a:spcPct val="150000"/>
              </a:lnSpc>
              <a:spcAft>
                <a:spcPts val="0"/>
              </a:spcAft>
              <a:buClr>
                <a:srgbClr val="FF0000"/>
              </a:buClr>
              <a:buFont typeface="Wingdings" pitchFamily="2" charset="2"/>
              <a:buChar char="q"/>
              <a:defRPr/>
            </a:pPr>
            <a:r>
              <a:rPr lang="fa-IR" dirty="0" smtClean="0">
                <a:solidFill>
                  <a:schemeClr val="tx1">
                    <a:lumMod val="95000"/>
                    <a:lumOff val="5000"/>
                  </a:schemeClr>
                </a:solidFill>
                <a:ea typeface="+mn-ea"/>
              </a:rPr>
              <a:t>شركت دولتي</a:t>
            </a:r>
            <a:endParaRPr lang="en-US" dirty="0" smtClean="0">
              <a:solidFill>
                <a:schemeClr val="tx1">
                  <a:lumMod val="95000"/>
                  <a:lumOff val="5000"/>
                </a:schemeClr>
              </a:solidFill>
              <a:ea typeface="+mn-ea"/>
            </a:endParaRPr>
          </a:p>
        </p:txBody>
      </p:sp>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idx="4294967295"/>
          </p:nvPr>
        </p:nvSpPr>
        <p:spPr>
          <a:xfrm rot="60000">
            <a:off x="1470025" y="66675"/>
            <a:ext cx="7673975" cy="1133475"/>
          </a:xfrm>
        </p:spPr>
        <p:txBody>
          <a:bodyPr>
            <a:normAutofit fontScale="90000"/>
          </a:bodyPr>
          <a:lstStyle/>
          <a:p>
            <a:pPr algn="r" eaLnBrk="1" fontAlgn="auto" hangingPunct="1">
              <a:spcAft>
                <a:spcPts val="0"/>
              </a:spcAft>
              <a:defRPr/>
            </a:pPr>
            <a:r>
              <a:rPr lang="fa-IR" b="1" dirty="0" smtClean="0">
                <a:solidFill>
                  <a:srgbClr val="FF0000"/>
                </a:solidFill>
                <a:ea typeface="+mj-ea"/>
                <a:cs typeface="B Titr" pitchFamily="2" charset="-78"/>
              </a:rPr>
              <a:t>ماده 1 - </a:t>
            </a:r>
            <a:r>
              <a:rPr lang="ar-SA" b="1" dirty="0" smtClean="0">
                <a:solidFill>
                  <a:srgbClr val="FF0000"/>
                </a:solidFill>
                <a:ea typeface="+mj-ea"/>
                <a:cs typeface="B Titr" pitchFamily="2" charset="-78"/>
              </a:rPr>
              <a:t>وزارتخانه ها :</a:t>
            </a:r>
            <a:r>
              <a:rPr lang="en-US" dirty="0" smtClean="0">
                <a:solidFill>
                  <a:srgbClr val="FFC000"/>
                </a:solidFill>
                <a:ea typeface="+mj-ea"/>
              </a:rPr>
              <a:t/>
            </a:r>
            <a:br>
              <a:rPr lang="en-US" dirty="0" smtClean="0">
                <a:solidFill>
                  <a:srgbClr val="FFC000"/>
                </a:solidFill>
                <a:ea typeface="+mj-ea"/>
              </a:rPr>
            </a:br>
            <a:endParaRPr lang="en-US" dirty="0" smtClean="0">
              <a:solidFill>
                <a:srgbClr val="FFC000"/>
              </a:solidFill>
              <a:ea typeface="+mj-ea"/>
            </a:endParaRPr>
          </a:p>
        </p:txBody>
      </p:sp>
      <p:sp>
        <p:nvSpPr>
          <p:cNvPr id="13315" name="Rectangle 3"/>
          <p:cNvSpPr>
            <a:spLocks noGrp="1" noChangeArrowheads="1"/>
          </p:cNvSpPr>
          <p:nvPr>
            <p:ph type="body" idx="4294967295"/>
          </p:nvPr>
        </p:nvSpPr>
        <p:spPr>
          <a:xfrm>
            <a:off x="914400" y="1125538"/>
            <a:ext cx="8229600" cy="4824412"/>
          </a:xfrm>
        </p:spPr>
        <p:txBody>
          <a:bodyPr/>
          <a:lstStyle/>
          <a:p>
            <a:pPr algn="just" eaLnBrk="1" hangingPunct="1">
              <a:lnSpc>
                <a:spcPct val="150000"/>
              </a:lnSpc>
              <a:buFontTx/>
              <a:buNone/>
            </a:pPr>
            <a:r>
              <a:rPr lang="ar-SA" sz="2800" smtClean="0"/>
              <a:t>واحد سازماني مشخص</a:t>
            </a:r>
            <a:r>
              <a:rPr lang="fa-IR" sz="2800" smtClean="0"/>
              <a:t>ي</a:t>
            </a:r>
            <a:r>
              <a:rPr lang="ar-SA" sz="2800" smtClean="0"/>
              <a:t> است كه </a:t>
            </a:r>
            <a:r>
              <a:rPr lang="fa-IR" sz="2800" smtClean="0"/>
              <a:t>تحقق يك يا چند هدف از اهداف دولت را بر عهده دارد و</a:t>
            </a:r>
            <a:r>
              <a:rPr lang="ar-SA" sz="2800" smtClean="0"/>
              <a:t> به</a:t>
            </a:r>
            <a:r>
              <a:rPr lang="ar-SA" sz="2800" smtClean="0">
                <a:solidFill>
                  <a:srgbClr val="FF3300"/>
                </a:solidFill>
              </a:rPr>
              <a:t> </a:t>
            </a:r>
            <a:r>
              <a:rPr lang="ar-SA" sz="2800" smtClean="0"/>
              <a:t>موجب قانون </a:t>
            </a:r>
            <a:r>
              <a:rPr lang="fa-IR" sz="2800" smtClean="0"/>
              <a:t>ايجاد شده يا مي </a:t>
            </a:r>
            <a:r>
              <a:rPr lang="ar-SA" sz="2800" smtClean="0"/>
              <a:t>شود</a:t>
            </a:r>
            <a:r>
              <a:rPr lang="fa-IR" sz="2800" smtClean="0"/>
              <a:t> و توسط وزير اداره مي گردد</a:t>
            </a:r>
            <a:r>
              <a:rPr lang="ar-SA" sz="2800" smtClean="0"/>
              <a:t> .</a:t>
            </a:r>
            <a:endParaRPr lang="en-US" sz="2800" smtClean="0">
              <a:cs typeface="Arial" pitchFamily="34" charset="0"/>
            </a:endParaRPr>
          </a:p>
          <a:p>
            <a:pPr algn="just" eaLnBrk="1" hangingPunct="1"/>
            <a:endParaRPr lang="fa-IR" sz="2800" smtClean="0"/>
          </a:p>
        </p:txBody>
      </p:sp>
    </p:spTree>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ontent Placeholder 2"/>
          <p:cNvSpPr>
            <a:spLocks noGrp="1"/>
          </p:cNvSpPr>
          <p:nvPr>
            <p:ph idx="4294967295"/>
          </p:nvPr>
        </p:nvSpPr>
        <p:spPr>
          <a:xfrm>
            <a:off x="914400" y="333375"/>
            <a:ext cx="8229600" cy="5162550"/>
          </a:xfrm>
        </p:spPr>
        <p:txBody>
          <a:bodyPr/>
          <a:lstStyle/>
          <a:p>
            <a:pPr algn="just" eaLnBrk="1" hangingPunct="1">
              <a:spcBef>
                <a:spcPct val="0"/>
              </a:spcBef>
              <a:buFontTx/>
              <a:buNone/>
            </a:pPr>
            <a:r>
              <a:rPr lang="fa-IR" sz="2400" smtClean="0">
                <a:solidFill>
                  <a:srgbClr val="FF0000"/>
                </a:solidFill>
                <a:cs typeface="B Titr" pitchFamily="2" charset="-78"/>
              </a:rPr>
              <a:t>ماده 2 - </a:t>
            </a:r>
            <a:r>
              <a:rPr lang="ar-SA" sz="2400" smtClean="0">
                <a:solidFill>
                  <a:srgbClr val="FF0000"/>
                </a:solidFill>
                <a:cs typeface="B Titr" pitchFamily="2" charset="-78"/>
              </a:rPr>
              <a:t>موسس</a:t>
            </a:r>
            <a:r>
              <a:rPr lang="fa-IR" sz="2400" smtClean="0">
                <a:solidFill>
                  <a:srgbClr val="FF0000"/>
                </a:solidFill>
                <a:cs typeface="B Titr" pitchFamily="2" charset="-78"/>
              </a:rPr>
              <a:t>ه</a:t>
            </a:r>
            <a:r>
              <a:rPr lang="ar-SA" sz="2400" smtClean="0">
                <a:solidFill>
                  <a:srgbClr val="FF0000"/>
                </a:solidFill>
                <a:cs typeface="B Titr" pitchFamily="2" charset="-78"/>
              </a:rPr>
              <a:t> دولتي :</a:t>
            </a:r>
            <a:endParaRPr lang="en-US" sz="2400" smtClean="0">
              <a:solidFill>
                <a:srgbClr val="FF0000"/>
              </a:solidFill>
              <a:cs typeface="B Titr" pitchFamily="2" charset="-78"/>
            </a:endParaRPr>
          </a:p>
          <a:p>
            <a:pPr algn="just" eaLnBrk="1" hangingPunct="1">
              <a:spcBef>
                <a:spcPct val="0"/>
              </a:spcBef>
              <a:buFontTx/>
              <a:buNone/>
            </a:pPr>
            <a:endParaRPr lang="en-US" sz="2000" smtClean="0">
              <a:cs typeface="Arial" pitchFamily="34" charset="0"/>
            </a:endParaRPr>
          </a:p>
          <a:p>
            <a:pPr algn="just" eaLnBrk="1" hangingPunct="1">
              <a:lnSpc>
                <a:spcPct val="150000"/>
              </a:lnSpc>
              <a:spcBef>
                <a:spcPct val="0"/>
              </a:spcBef>
              <a:buFontTx/>
              <a:buNone/>
            </a:pPr>
            <a:r>
              <a:rPr lang="ar-SA" sz="2400" smtClean="0">
                <a:latin typeface="Arial" pitchFamily="34" charset="0"/>
              </a:rPr>
              <a:t>واحد سازماني مشخصي است كه به موجب قانون ايجاد </a:t>
            </a:r>
            <a:r>
              <a:rPr lang="fa-IR" sz="2400" smtClean="0">
                <a:latin typeface="Arial" pitchFamily="34" charset="0"/>
              </a:rPr>
              <a:t>شده يا مي شود و با داشتن استقلال حقوقي،بخشي از وظايف و اموري را كه بر عهده يكي از قواي سه گانه و ساير مراجع قانوني مي باشد انجام مي دهد.كليه سازمانهاي كه در قانون اساسي نام برده شده است در حكم موسسه دولتي شناخته مي شود.</a:t>
            </a:r>
          </a:p>
          <a:p>
            <a:pPr algn="just" eaLnBrk="1" hangingPunct="1">
              <a:lnSpc>
                <a:spcPct val="150000"/>
              </a:lnSpc>
              <a:buFontTx/>
              <a:buNone/>
            </a:pPr>
            <a:r>
              <a:rPr lang="ar-SA" sz="2400" smtClean="0">
                <a:latin typeface="Arial" pitchFamily="34" charset="0"/>
              </a:rPr>
              <a:t> نظير</a:t>
            </a:r>
            <a:r>
              <a:rPr lang="fa-IR" sz="2400" smtClean="0">
                <a:latin typeface="Arial" pitchFamily="34" charset="0"/>
              </a:rPr>
              <a:t>:</a:t>
            </a:r>
            <a:r>
              <a:rPr lang="ar-SA" sz="2400" smtClean="0">
                <a:latin typeface="Arial" pitchFamily="34" charset="0"/>
              </a:rPr>
              <a:t> ديوان محاسبات ديوان عدالت اداري و نهاد رياست جمهوري</a:t>
            </a:r>
            <a:endParaRPr lang="en-US" sz="2400" smtClean="0">
              <a:latin typeface="Arial" pitchFamily="34" charset="0"/>
              <a:cs typeface="Arial" pitchFamily="34" charset="0"/>
            </a:endParaRPr>
          </a:p>
          <a:p>
            <a:pPr eaLnBrk="1" hangingPunct="1"/>
            <a:endParaRPr lang="en-US" smtClean="0">
              <a:cs typeface="Arial" pitchFamily="34" charset="0"/>
            </a:endParaRPr>
          </a:p>
        </p:txBody>
      </p:sp>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idx="4294967295"/>
          </p:nvPr>
        </p:nvSpPr>
        <p:spPr>
          <a:xfrm>
            <a:off x="457200" y="260350"/>
            <a:ext cx="8686800" cy="838200"/>
          </a:xfrm>
        </p:spPr>
        <p:txBody>
          <a:bodyPr>
            <a:normAutofit fontScale="90000"/>
          </a:bodyPr>
          <a:lstStyle/>
          <a:p>
            <a:pPr algn="r" eaLnBrk="1" fontAlgn="auto" hangingPunct="1">
              <a:spcAft>
                <a:spcPts val="0"/>
              </a:spcAft>
              <a:defRPr/>
            </a:pPr>
            <a:r>
              <a:rPr lang="fa-IR" sz="3100" b="1" dirty="0" smtClean="0">
                <a:solidFill>
                  <a:srgbClr val="FF0000"/>
                </a:solidFill>
                <a:ea typeface="+mj-ea"/>
                <a:cs typeface="B Titr" pitchFamily="2" charset="-78"/>
              </a:rPr>
              <a:t>ماده 3 </a:t>
            </a:r>
            <a:r>
              <a:rPr lang="ar-SA" sz="3100" b="1" dirty="0" smtClean="0">
                <a:solidFill>
                  <a:srgbClr val="FF0000"/>
                </a:solidFill>
                <a:ea typeface="+mj-ea"/>
                <a:cs typeface="B Titr" pitchFamily="2" charset="-78"/>
              </a:rPr>
              <a:t>موسس</a:t>
            </a:r>
            <a:r>
              <a:rPr lang="fa-IR" sz="3100" b="1" dirty="0" smtClean="0">
                <a:solidFill>
                  <a:srgbClr val="FF0000"/>
                </a:solidFill>
                <a:ea typeface="+mj-ea"/>
                <a:cs typeface="B Titr" pitchFamily="2" charset="-78"/>
              </a:rPr>
              <a:t>ه يا</a:t>
            </a:r>
            <a:r>
              <a:rPr lang="ar-SA" sz="3100" b="1" dirty="0" smtClean="0">
                <a:solidFill>
                  <a:srgbClr val="FF0000"/>
                </a:solidFill>
                <a:ea typeface="+mj-ea"/>
                <a:cs typeface="B Titr" pitchFamily="2" charset="-78"/>
              </a:rPr>
              <a:t> نهاد عمومي غير دولتي :</a:t>
            </a:r>
            <a:r>
              <a:rPr lang="en-US" dirty="0" smtClean="0">
                <a:solidFill>
                  <a:srgbClr val="FF0000"/>
                </a:solidFill>
                <a:ea typeface="+mj-ea"/>
              </a:rPr>
              <a:t/>
            </a:r>
            <a:br>
              <a:rPr lang="en-US" dirty="0" smtClean="0">
                <a:solidFill>
                  <a:srgbClr val="FF0000"/>
                </a:solidFill>
                <a:ea typeface="+mj-ea"/>
              </a:rPr>
            </a:br>
            <a:endParaRPr lang="en-US" dirty="0" smtClean="0">
              <a:solidFill>
                <a:srgbClr val="FF0000"/>
              </a:solidFill>
              <a:ea typeface="+mj-ea"/>
            </a:endParaRPr>
          </a:p>
        </p:txBody>
      </p:sp>
      <p:sp>
        <p:nvSpPr>
          <p:cNvPr id="15363" name="Rectangle 3"/>
          <p:cNvSpPr>
            <a:spLocks noGrp="1" noChangeArrowheads="1"/>
          </p:cNvSpPr>
          <p:nvPr>
            <p:ph type="body" idx="4294967295"/>
          </p:nvPr>
        </p:nvSpPr>
        <p:spPr>
          <a:xfrm>
            <a:off x="914400" y="1125538"/>
            <a:ext cx="8229600" cy="4822825"/>
          </a:xfrm>
        </p:spPr>
        <p:txBody>
          <a:bodyPr/>
          <a:lstStyle/>
          <a:p>
            <a:pPr algn="justLow" eaLnBrk="1" hangingPunct="1">
              <a:buFontTx/>
              <a:buNone/>
            </a:pPr>
            <a:r>
              <a:rPr lang="ar-SA" sz="2800" smtClean="0"/>
              <a:t>واحدهاي سازماني مشخصي </a:t>
            </a:r>
            <a:r>
              <a:rPr lang="fa-IR" sz="2800" smtClean="0"/>
              <a:t>است كه داراي استقلال حقوقي است و با تصويب مجلس شوراي اسلامي ايجاد شده يا مي شود و بيش از 50% بودجه سالانه آن از محل منابع غير دولتي تامين گردد و عهده دار وظايف و</a:t>
            </a:r>
            <a:r>
              <a:rPr lang="ar-SA" sz="2800" smtClean="0"/>
              <a:t> خدماتي</a:t>
            </a:r>
            <a:r>
              <a:rPr lang="fa-IR" sz="2800" smtClean="0"/>
              <a:t> است </a:t>
            </a:r>
            <a:r>
              <a:rPr lang="ar-SA" sz="2800" smtClean="0"/>
              <a:t> كه جنبه عمومي دارد.</a:t>
            </a:r>
            <a:endParaRPr lang="en-US" sz="2800" smtClean="0">
              <a:cs typeface="Arial" pitchFamily="34" charset="0"/>
            </a:endParaRPr>
          </a:p>
          <a:p>
            <a:pPr algn="justLow" eaLnBrk="1" hangingPunct="1">
              <a:buFontTx/>
              <a:buNone/>
            </a:pPr>
            <a:r>
              <a:rPr lang="fa-IR" sz="2800" smtClean="0"/>
              <a:t>نظير:</a:t>
            </a:r>
          </a:p>
          <a:p>
            <a:pPr algn="justLow" eaLnBrk="1" hangingPunct="1">
              <a:buFontTx/>
              <a:buNone/>
            </a:pPr>
            <a:r>
              <a:rPr lang="ar-SA" sz="2800" smtClean="0"/>
              <a:t>شهرداريها </a:t>
            </a:r>
            <a:r>
              <a:rPr lang="fa-IR" sz="2800" smtClean="0">
                <a:latin typeface="Arial" pitchFamily="34" charset="0"/>
              </a:rPr>
              <a:t>–</a:t>
            </a:r>
            <a:r>
              <a:rPr lang="ar-SA" sz="2800" smtClean="0"/>
              <a:t> </a:t>
            </a:r>
            <a:r>
              <a:rPr lang="ar-SA" sz="2800" smtClean="0">
                <a:solidFill>
                  <a:srgbClr val="FF3300"/>
                </a:solidFill>
              </a:rPr>
              <a:t>جمعيت هلال احمر</a:t>
            </a:r>
            <a:r>
              <a:rPr lang="ar-SA" sz="2800" smtClean="0"/>
              <a:t> كميته امداد ، بنياد شهيد ، مسكن</a:t>
            </a:r>
            <a:r>
              <a:rPr lang="fa-IR" sz="2800" smtClean="0"/>
              <a:t> و </a:t>
            </a:r>
            <a:r>
              <a:rPr lang="ar-SA" sz="2800" smtClean="0"/>
              <a:t>سازمان تامين اجتماعي</a:t>
            </a:r>
            <a:endParaRPr lang="en-US" sz="2800" smtClean="0">
              <a:cs typeface="Arial" pitchFamily="34" charset="0"/>
            </a:endParaRPr>
          </a:p>
        </p:txBody>
      </p:sp>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noChangeArrowheads="1"/>
          </p:cNvSpPr>
          <p:nvPr>
            <p:ph type="body" idx="4294967295"/>
          </p:nvPr>
        </p:nvSpPr>
        <p:spPr>
          <a:xfrm>
            <a:off x="0" y="981075"/>
            <a:ext cx="8229600" cy="5038725"/>
          </a:xfrm>
        </p:spPr>
        <p:txBody>
          <a:bodyPr/>
          <a:lstStyle/>
          <a:p>
            <a:pPr algn="just" eaLnBrk="1" hangingPunct="1">
              <a:buFontTx/>
              <a:buNone/>
            </a:pPr>
            <a:r>
              <a:rPr lang="fa-IR" sz="3600" smtClean="0">
                <a:solidFill>
                  <a:srgbClr val="FF0000"/>
                </a:solidFill>
                <a:cs typeface="B Titr" pitchFamily="2" charset="-78"/>
              </a:rPr>
              <a:t>ماده 4 – شركت دولتي:</a:t>
            </a:r>
          </a:p>
          <a:p>
            <a:pPr algn="just" eaLnBrk="1" hangingPunct="1">
              <a:lnSpc>
                <a:spcPct val="150000"/>
              </a:lnSpc>
              <a:buFontTx/>
              <a:buNone/>
            </a:pPr>
            <a:r>
              <a:rPr lang="fa-IR" sz="2400" smtClean="0"/>
              <a:t>بنگاه اقتصاد</a:t>
            </a:r>
            <a:r>
              <a:rPr lang="ar-SA" sz="2400" smtClean="0"/>
              <a:t>ي است كه ب</a:t>
            </a:r>
            <a:r>
              <a:rPr lang="fa-IR" sz="2400" smtClean="0"/>
              <a:t>ه موجب </a:t>
            </a:r>
            <a:r>
              <a:rPr lang="ar-SA" sz="2400" smtClean="0"/>
              <a:t> قانون ب</a:t>
            </a:r>
            <a:r>
              <a:rPr lang="fa-IR" sz="2400" smtClean="0"/>
              <a:t>راي انجام قسمتي از تصدي هاي دولت به موجب سياستهاي كلي اصل 44 قانون اساسي، ابلاغي از سوي مقام معظم رهبري جزو وظايف دولت مي باشد. </a:t>
            </a:r>
          </a:p>
          <a:p>
            <a:pPr algn="just" eaLnBrk="1" hangingPunct="1">
              <a:lnSpc>
                <a:spcPct val="150000"/>
              </a:lnSpc>
              <a:buFontTx/>
              <a:buNone/>
            </a:pPr>
            <a:r>
              <a:rPr lang="fa-IR" sz="2400" smtClean="0"/>
              <a:t>نظير:</a:t>
            </a:r>
            <a:r>
              <a:rPr lang="ar-SA" sz="2400" smtClean="0"/>
              <a:t> دخانيات تهران ، منطقه برق</a:t>
            </a:r>
            <a:r>
              <a:rPr lang="fa-IR" sz="2400" smtClean="0"/>
              <a:t> </a:t>
            </a:r>
            <a:endParaRPr lang="en-US" sz="2400" smtClean="0">
              <a:cs typeface="Arial" pitchFamily="34" charset="0"/>
            </a:endParaRPr>
          </a:p>
        </p:txBody>
      </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4294967295"/>
          </p:nvPr>
        </p:nvSpPr>
        <p:spPr>
          <a:xfrm>
            <a:off x="792163" y="188913"/>
            <a:ext cx="8351837" cy="6264275"/>
          </a:xfrm>
        </p:spPr>
        <p:txBody>
          <a:bodyPr>
            <a:normAutofit/>
          </a:bodyPr>
          <a:lstStyle/>
          <a:p>
            <a:pPr marL="365760" indent="-283464" algn="just" eaLnBrk="1" fontAlgn="auto" hangingPunct="1">
              <a:lnSpc>
                <a:spcPct val="150000"/>
              </a:lnSpc>
              <a:spcAft>
                <a:spcPts val="0"/>
              </a:spcAft>
              <a:buFontTx/>
              <a:buNone/>
              <a:defRPr/>
            </a:pPr>
            <a:r>
              <a:rPr lang="fa-IR" sz="2000" dirty="0">
                <a:solidFill>
                  <a:srgbClr val="FF0000"/>
                </a:solidFill>
                <a:ea typeface="+mn-ea"/>
                <a:cs typeface="B Titr" pitchFamily="2" charset="-78"/>
              </a:rPr>
              <a:t>ماده (۲۶)قانون الحاق موادی به قانون تنظیم بخشی از مقررات مالی دولت (۲) </a:t>
            </a:r>
          </a:p>
          <a:p>
            <a:pPr marL="365760" indent="-283464" algn="just" eaLnBrk="1" fontAlgn="auto" hangingPunct="1">
              <a:lnSpc>
                <a:spcPct val="150000"/>
              </a:lnSpc>
              <a:spcAft>
                <a:spcPts val="0"/>
              </a:spcAft>
              <a:buFontTx/>
              <a:buNone/>
              <a:defRPr/>
            </a:pPr>
            <a:r>
              <a:rPr lang="fa-IR" sz="2400" dirty="0" smtClean="0">
                <a:solidFill>
                  <a:schemeClr val="tx2">
                    <a:lumMod val="50000"/>
                  </a:schemeClr>
                </a:solidFill>
                <a:ea typeface="+mn-ea"/>
              </a:rPr>
              <a:t>	1- وزارتخانه ها، مؤسسات </a:t>
            </a:r>
            <a:r>
              <a:rPr lang="fa-IR" sz="2400" dirty="0" err="1" smtClean="0">
                <a:solidFill>
                  <a:schemeClr val="tx2">
                    <a:lumMod val="50000"/>
                  </a:schemeClr>
                </a:solidFill>
                <a:ea typeface="+mn-ea"/>
              </a:rPr>
              <a:t>دولتي</a:t>
            </a:r>
            <a:r>
              <a:rPr lang="fa-IR" sz="2400" dirty="0" smtClean="0">
                <a:solidFill>
                  <a:schemeClr val="tx2">
                    <a:lumMod val="50000"/>
                  </a:schemeClr>
                </a:solidFill>
                <a:ea typeface="+mn-ea"/>
              </a:rPr>
              <a:t> و </a:t>
            </a:r>
            <a:r>
              <a:rPr lang="fa-IR" sz="2400" dirty="0" err="1" smtClean="0">
                <a:solidFill>
                  <a:schemeClr val="tx2">
                    <a:lumMod val="50000"/>
                  </a:schemeClr>
                </a:solidFill>
                <a:ea typeface="+mn-ea"/>
              </a:rPr>
              <a:t>ساير</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دستگاههاي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اجرائي</a:t>
            </a:r>
            <a:r>
              <a:rPr lang="fa-IR" sz="2400" dirty="0" smtClean="0">
                <a:solidFill>
                  <a:schemeClr val="tx2">
                    <a:lumMod val="50000"/>
                  </a:schemeClr>
                </a:solidFill>
                <a:ea typeface="+mn-ea"/>
              </a:rPr>
              <a:t> در موارد استفاده از بودجه </a:t>
            </a:r>
            <a:r>
              <a:rPr lang="fa-IR" sz="2400" dirty="0" err="1" smtClean="0">
                <a:solidFill>
                  <a:schemeClr val="tx2">
                    <a:lumMod val="50000"/>
                  </a:schemeClr>
                </a:solidFill>
                <a:ea typeface="+mn-ea"/>
              </a:rPr>
              <a:t>عمومي</a:t>
            </a:r>
            <a:r>
              <a:rPr lang="fa-IR" sz="2400" dirty="0" smtClean="0">
                <a:solidFill>
                  <a:schemeClr val="tx2">
                    <a:lumMod val="50000"/>
                  </a:schemeClr>
                </a:solidFill>
                <a:ea typeface="+mn-ea"/>
              </a:rPr>
              <a:t> دولت، </a:t>
            </a:r>
            <a:r>
              <a:rPr lang="fa-IR" sz="2400" dirty="0" err="1" smtClean="0">
                <a:solidFill>
                  <a:schemeClr val="tx2">
                    <a:lumMod val="50000"/>
                  </a:schemeClr>
                </a:solidFill>
                <a:ea typeface="+mn-ea"/>
              </a:rPr>
              <a:t>مكلفند</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صورتهاي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مالي</a:t>
            </a:r>
            <a:r>
              <a:rPr lang="fa-IR" sz="2400" dirty="0" smtClean="0">
                <a:solidFill>
                  <a:schemeClr val="tx2">
                    <a:lumMod val="50000"/>
                  </a:schemeClr>
                </a:solidFill>
                <a:ea typeface="+mn-ea"/>
              </a:rPr>
              <a:t> خود را براساس </a:t>
            </a:r>
            <a:r>
              <a:rPr lang="fa-IR" sz="2400" dirty="0" err="1" smtClean="0">
                <a:solidFill>
                  <a:schemeClr val="tx2">
                    <a:lumMod val="50000"/>
                  </a:schemeClr>
                </a:solidFill>
                <a:ea typeface="+mn-ea"/>
              </a:rPr>
              <a:t>استانداردهاي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حسابداري</a:t>
            </a:r>
            <a:r>
              <a:rPr lang="fa-IR" sz="2400" dirty="0" smtClean="0">
                <a:solidFill>
                  <a:schemeClr val="tx2">
                    <a:lumMod val="50000"/>
                  </a:schemeClr>
                </a:solidFill>
                <a:ea typeface="+mn-ea"/>
              </a:rPr>
              <a:t> بخش </a:t>
            </a:r>
            <a:r>
              <a:rPr lang="fa-IR" sz="2400" dirty="0" err="1" smtClean="0">
                <a:solidFill>
                  <a:schemeClr val="tx2">
                    <a:lumMod val="50000"/>
                  </a:schemeClr>
                </a:solidFill>
                <a:ea typeface="+mn-ea"/>
              </a:rPr>
              <a:t>عمومي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كشور</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تدوين‌شده</a:t>
            </a:r>
            <a:r>
              <a:rPr lang="fa-IR" sz="2400" dirty="0" smtClean="0">
                <a:solidFill>
                  <a:schemeClr val="tx2">
                    <a:lumMod val="50000"/>
                  </a:schemeClr>
                </a:solidFill>
                <a:ea typeface="+mn-ea"/>
              </a:rPr>
              <a:t> توسط سازمان </a:t>
            </a:r>
            <a:r>
              <a:rPr lang="fa-IR" sz="2400" dirty="0" err="1" smtClean="0">
                <a:solidFill>
                  <a:schemeClr val="tx2">
                    <a:lumMod val="50000"/>
                  </a:schemeClr>
                </a:solidFill>
                <a:ea typeface="+mn-ea"/>
              </a:rPr>
              <a:t>حسابرسي</a:t>
            </a:r>
            <a:r>
              <a:rPr lang="fa-IR" sz="2400" dirty="0" smtClean="0">
                <a:solidFill>
                  <a:schemeClr val="tx2">
                    <a:lumMod val="50000"/>
                  </a:schemeClr>
                </a:solidFill>
                <a:ea typeface="+mn-ea"/>
              </a:rPr>
              <a:t>) در چهارچوب </a:t>
            </a:r>
            <a:r>
              <a:rPr lang="fa-IR" sz="2400" dirty="0" err="1" smtClean="0">
                <a:solidFill>
                  <a:schemeClr val="tx2">
                    <a:lumMod val="50000"/>
                  </a:schemeClr>
                </a:solidFill>
                <a:ea typeface="+mn-ea"/>
              </a:rPr>
              <a:t>دستورالعمل‌های</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حسابداري</a:t>
            </a:r>
            <a:r>
              <a:rPr lang="fa-IR" sz="2400" dirty="0" smtClean="0">
                <a:solidFill>
                  <a:schemeClr val="tx2">
                    <a:lumMod val="50000"/>
                  </a:schemeClr>
                </a:solidFill>
                <a:ea typeface="+mn-ea"/>
              </a:rPr>
              <a:t> وزارت امور </a:t>
            </a:r>
            <a:r>
              <a:rPr lang="fa-IR" sz="2400" dirty="0" err="1" smtClean="0">
                <a:solidFill>
                  <a:schemeClr val="tx2">
                    <a:lumMod val="50000"/>
                  </a:schemeClr>
                </a:solidFill>
                <a:ea typeface="+mn-ea"/>
              </a:rPr>
              <a:t>اقتصادي</a:t>
            </a:r>
            <a:r>
              <a:rPr lang="fa-IR" sz="2400" dirty="0" smtClean="0">
                <a:solidFill>
                  <a:schemeClr val="tx2">
                    <a:lumMod val="50000"/>
                  </a:schemeClr>
                </a:solidFill>
                <a:ea typeface="+mn-ea"/>
              </a:rPr>
              <a:t> و </a:t>
            </a:r>
            <a:r>
              <a:rPr lang="fa-IR" sz="2400" dirty="0" err="1" smtClean="0">
                <a:solidFill>
                  <a:schemeClr val="tx2">
                    <a:lumMod val="50000"/>
                  </a:schemeClr>
                </a:solidFill>
                <a:ea typeface="+mn-ea"/>
              </a:rPr>
              <a:t>دارايي</a:t>
            </a:r>
            <a:r>
              <a:rPr lang="fa-IR" sz="2400" dirty="0" smtClean="0">
                <a:solidFill>
                  <a:schemeClr val="tx2">
                    <a:lumMod val="50000"/>
                  </a:schemeClr>
                </a:solidFill>
                <a:ea typeface="+mn-ea"/>
              </a:rPr>
              <a:t> (بر </a:t>
            </a:r>
            <a:r>
              <a:rPr lang="fa-IR" sz="2400" dirty="0" err="1" smtClean="0">
                <a:solidFill>
                  <a:schemeClr val="tx2">
                    <a:lumMod val="50000"/>
                  </a:schemeClr>
                </a:solidFill>
                <a:ea typeface="+mn-ea"/>
              </a:rPr>
              <a:t>مبناي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حسابداري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تعهدي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تهيه</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نمايند</a:t>
            </a:r>
            <a:r>
              <a:rPr lang="fa-IR" sz="2400" dirty="0" smtClean="0">
                <a:solidFill>
                  <a:schemeClr val="tx2">
                    <a:lumMod val="50000"/>
                  </a:schemeClr>
                </a:solidFill>
                <a:ea typeface="+mn-ea"/>
              </a:rPr>
              <a:t>.</a:t>
            </a:r>
          </a:p>
          <a:p>
            <a:pPr marL="365760" indent="-283464" algn="just" eaLnBrk="1" fontAlgn="auto" hangingPunct="1">
              <a:lnSpc>
                <a:spcPct val="150000"/>
              </a:lnSpc>
              <a:spcAft>
                <a:spcPts val="0"/>
              </a:spcAft>
              <a:buFontTx/>
              <a:buNone/>
              <a:defRPr/>
            </a:pPr>
            <a:r>
              <a:rPr lang="fa-IR" sz="2000" dirty="0">
                <a:solidFill>
                  <a:srgbClr val="FF0000"/>
                </a:solidFill>
                <a:ea typeface="+mn-ea"/>
                <a:cs typeface="B Titr" pitchFamily="2" charset="-78"/>
              </a:rPr>
              <a:t>	تبصره- </a:t>
            </a:r>
            <a:r>
              <a:rPr lang="fa-IR" sz="2400" dirty="0" smtClean="0">
                <a:solidFill>
                  <a:schemeClr val="tx2">
                    <a:lumMod val="50000"/>
                  </a:schemeClr>
                </a:solidFill>
                <a:ea typeface="+mn-ea"/>
              </a:rPr>
              <a:t>نحوه و </a:t>
            </a:r>
            <a:r>
              <a:rPr lang="fa-IR" sz="2400" dirty="0" err="1" smtClean="0">
                <a:solidFill>
                  <a:schemeClr val="tx2">
                    <a:lumMod val="50000"/>
                  </a:schemeClr>
                </a:solidFill>
                <a:ea typeface="+mn-ea"/>
              </a:rPr>
              <a:t>زمان‌بندي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اجراي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كامل</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حسابداري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تعهدي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حداكثر</a:t>
            </a:r>
            <a:r>
              <a:rPr lang="fa-IR" sz="2400" dirty="0" smtClean="0">
                <a:solidFill>
                  <a:schemeClr val="tx2">
                    <a:lumMod val="50000"/>
                  </a:schemeClr>
                </a:solidFill>
                <a:ea typeface="+mn-ea"/>
              </a:rPr>
              <a:t> ظرف مدت سه سال) طبق </a:t>
            </a:r>
            <a:r>
              <a:rPr lang="fa-IR" sz="2400" dirty="0" err="1" smtClean="0">
                <a:solidFill>
                  <a:schemeClr val="tx2">
                    <a:lumMod val="50000"/>
                  </a:schemeClr>
                </a:solidFill>
                <a:ea typeface="+mn-ea"/>
              </a:rPr>
              <a:t>آيين</a:t>
            </a:r>
            <a:r>
              <a:rPr lang="fa-IR" sz="2400" dirty="0" smtClean="0">
                <a:solidFill>
                  <a:schemeClr val="tx2">
                    <a:lumMod val="50000"/>
                  </a:schemeClr>
                </a:solidFill>
                <a:ea typeface="+mn-ea"/>
              </a:rPr>
              <a:t>‌‌نامه </a:t>
            </a:r>
            <a:r>
              <a:rPr lang="fa-IR" sz="2400" dirty="0" err="1" smtClean="0">
                <a:solidFill>
                  <a:schemeClr val="tx2">
                    <a:lumMod val="50000"/>
                  </a:schemeClr>
                </a:solidFill>
                <a:ea typeface="+mn-ea"/>
              </a:rPr>
              <a:t>اجرائي</a:t>
            </a:r>
            <a:r>
              <a:rPr lang="fa-IR" sz="2400" dirty="0" smtClean="0">
                <a:solidFill>
                  <a:schemeClr val="tx2">
                    <a:lumMod val="50000"/>
                  </a:schemeClr>
                </a:solidFill>
                <a:ea typeface="+mn-ea"/>
              </a:rPr>
              <a:t> است </a:t>
            </a:r>
            <a:r>
              <a:rPr lang="fa-IR" sz="2400" dirty="0" err="1" smtClean="0">
                <a:solidFill>
                  <a:schemeClr val="tx2">
                    <a:lumMod val="50000"/>
                  </a:schemeClr>
                </a:solidFill>
                <a:ea typeface="+mn-ea"/>
              </a:rPr>
              <a:t>كه</a:t>
            </a:r>
            <a:r>
              <a:rPr lang="fa-IR" sz="2400" dirty="0" smtClean="0">
                <a:solidFill>
                  <a:schemeClr val="tx2">
                    <a:lumMod val="50000"/>
                  </a:schemeClr>
                </a:solidFill>
                <a:ea typeface="+mn-ea"/>
              </a:rPr>
              <a:t> به </a:t>
            </a:r>
            <a:r>
              <a:rPr lang="fa-IR" sz="2400" dirty="0" err="1" smtClean="0">
                <a:solidFill>
                  <a:schemeClr val="tx2">
                    <a:lumMod val="50000"/>
                  </a:schemeClr>
                </a:solidFill>
                <a:ea typeface="+mn-ea"/>
              </a:rPr>
              <a:t>پيشنهاد</a:t>
            </a:r>
            <a:r>
              <a:rPr lang="fa-IR" sz="2400" dirty="0" smtClean="0">
                <a:solidFill>
                  <a:schemeClr val="tx2">
                    <a:lumMod val="50000"/>
                  </a:schemeClr>
                </a:solidFill>
                <a:ea typeface="+mn-ea"/>
              </a:rPr>
              <a:t> وزارت امور </a:t>
            </a:r>
            <a:r>
              <a:rPr lang="fa-IR" sz="2400" dirty="0" err="1" smtClean="0">
                <a:solidFill>
                  <a:schemeClr val="tx2">
                    <a:lumMod val="50000"/>
                  </a:schemeClr>
                </a:solidFill>
                <a:ea typeface="+mn-ea"/>
              </a:rPr>
              <a:t>اقتصادي</a:t>
            </a:r>
            <a:r>
              <a:rPr lang="fa-IR" sz="2400" dirty="0" smtClean="0">
                <a:solidFill>
                  <a:schemeClr val="tx2">
                    <a:lumMod val="50000"/>
                  </a:schemeClr>
                </a:solidFill>
                <a:ea typeface="+mn-ea"/>
              </a:rPr>
              <a:t> و </a:t>
            </a:r>
            <a:r>
              <a:rPr lang="fa-IR" sz="2400" dirty="0" err="1" smtClean="0">
                <a:solidFill>
                  <a:schemeClr val="tx2">
                    <a:lumMod val="50000"/>
                  </a:schemeClr>
                </a:solidFill>
                <a:ea typeface="+mn-ea"/>
              </a:rPr>
              <a:t>دارايي</a:t>
            </a:r>
            <a:r>
              <a:rPr lang="fa-IR" sz="2400" dirty="0" smtClean="0">
                <a:solidFill>
                  <a:schemeClr val="tx2">
                    <a:lumMod val="50000"/>
                  </a:schemeClr>
                </a:solidFill>
                <a:ea typeface="+mn-ea"/>
              </a:rPr>
              <a:t>، سازمان </a:t>
            </a:r>
            <a:r>
              <a:rPr lang="fa-IR" sz="2400" dirty="0" err="1" smtClean="0">
                <a:solidFill>
                  <a:schemeClr val="tx2">
                    <a:lumMod val="50000"/>
                  </a:schemeClr>
                </a:solidFill>
                <a:ea typeface="+mn-ea"/>
              </a:rPr>
              <a:t>مديريت</a:t>
            </a:r>
            <a:r>
              <a:rPr lang="fa-IR" sz="2400" dirty="0" smtClean="0">
                <a:solidFill>
                  <a:schemeClr val="tx2">
                    <a:lumMod val="50000"/>
                  </a:schemeClr>
                </a:solidFill>
                <a:ea typeface="+mn-ea"/>
              </a:rPr>
              <a:t> و </a:t>
            </a:r>
            <a:r>
              <a:rPr lang="fa-IR" sz="2400" dirty="0" err="1" smtClean="0">
                <a:solidFill>
                  <a:schemeClr val="tx2">
                    <a:lumMod val="50000"/>
                  </a:schemeClr>
                </a:solidFill>
                <a:ea typeface="+mn-ea"/>
              </a:rPr>
              <a:t>برنامه‌ريزي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كشور</a:t>
            </a:r>
            <a:r>
              <a:rPr lang="fa-IR" sz="2400" dirty="0" smtClean="0">
                <a:solidFill>
                  <a:schemeClr val="tx2">
                    <a:lumMod val="50000"/>
                  </a:schemeClr>
                </a:solidFill>
                <a:ea typeface="+mn-ea"/>
              </a:rPr>
              <a:t> و </a:t>
            </a:r>
            <a:r>
              <a:rPr lang="fa-IR" sz="2400" dirty="0" err="1" smtClean="0">
                <a:solidFill>
                  <a:schemeClr val="tx2">
                    <a:lumMod val="50000"/>
                  </a:schemeClr>
                </a:solidFill>
                <a:ea typeface="+mn-ea"/>
              </a:rPr>
              <a:t>ديوان</a:t>
            </a:r>
            <a:r>
              <a:rPr lang="fa-IR" sz="2400" dirty="0" smtClean="0">
                <a:solidFill>
                  <a:schemeClr val="tx2">
                    <a:lumMod val="50000"/>
                  </a:schemeClr>
                </a:solidFill>
                <a:ea typeface="+mn-ea"/>
              </a:rPr>
              <a:t> محاسبات </a:t>
            </a:r>
            <a:r>
              <a:rPr lang="fa-IR" sz="2400" dirty="0" err="1" smtClean="0">
                <a:solidFill>
                  <a:schemeClr val="tx2">
                    <a:lumMod val="50000"/>
                  </a:schemeClr>
                </a:solidFill>
                <a:ea typeface="+mn-ea"/>
              </a:rPr>
              <a:t>كشور</a:t>
            </a:r>
            <a:r>
              <a:rPr lang="fa-IR" sz="2400" dirty="0" smtClean="0">
                <a:solidFill>
                  <a:schemeClr val="tx2">
                    <a:lumMod val="50000"/>
                  </a:schemeClr>
                </a:solidFill>
                <a:ea typeface="+mn-ea"/>
              </a:rPr>
              <a:t> به </a:t>
            </a:r>
            <a:r>
              <a:rPr lang="fa-IR" sz="2400" dirty="0" err="1" smtClean="0">
                <a:solidFill>
                  <a:schemeClr val="tx2">
                    <a:lumMod val="50000"/>
                  </a:schemeClr>
                </a:solidFill>
                <a:ea typeface="+mn-ea"/>
              </a:rPr>
              <a:t>تصويب</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هيأت</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وزيران</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مي‌رسد</a:t>
            </a:r>
            <a:r>
              <a:rPr lang="fa-IR" sz="2400" dirty="0" smtClean="0">
                <a:solidFill>
                  <a:schemeClr val="tx2">
                    <a:lumMod val="50000"/>
                  </a:schemeClr>
                </a:solidFill>
                <a:ea typeface="+mn-ea"/>
              </a:rPr>
              <a:t>. </a:t>
            </a:r>
          </a:p>
        </p:txBody>
      </p:sp>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4294967295"/>
          </p:nvPr>
        </p:nvSpPr>
        <p:spPr>
          <a:xfrm>
            <a:off x="287338" y="0"/>
            <a:ext cx="8856662" cy="5616575"/>
          </a:xfrm>
        </p:spPr>
        <p:txBody>
          <a:bodyPr>
            <a:normAutofit/>
          </a:bodyPr>
          <a:lstStyle/>
          <a:p>
            <a:pPr marL="365760" indent="-283464" algn="just" eaLnBrk="1" fontAlgn="auto" hangingPunct="1">
              <a:lnSpc>
                <a:spcPct val="150000"/>
              </a:lnSpc>
              <a:spcAft>
                <a:spcPts val="0"/>
              </a:spcAft>
              <a:buFontTx/>
              <a:buNone/>
              <a:defRPr/>
            </a:pPr>
            <a:r>
              <a:rPr lang="fa-IR" sz="3600" dirty="0" smtClean="0">
                <a:solidFill>
                  <a:srgbClr val="FF0000"/>
                </a:solidFill>
                <a:ea typeface="+mn-ea"/>
                <a:cs typeface="B Titr" pitchFamily="2" charset="-78"/>
              </a:rPr>
              <a:t>		</a:t>
            </a:r>
            <a:r>
              <a:rPr lang="fa-IR" sz="2200" dirty="0" smtClean="0">
                <a:solidFill>
                  <a:schemeClr val="tx2">
                    <a:lumMod val="50000"/>
                  </a:schemeClr>
                </a:solidFill>
                <a:ea typeface="+mn-ea"/>
              </a:rPr>
              <a:t>2- در </a:t>
            </a:r>
            <a:r>
              <a:rPr lang="fa-IR" sz="2200" dirty="0" err="1" smtClean="0">
                <a:solidFill>
                  <a:schemeClr val="tx2">
                    <a:lumMod val="50000"/>
                  </a:schemeClr>
                </a:solidFill>
                <a:ea typeface="+mn-ea"/>
              </a:rPr>
              <a:t>اجراي</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بودجه‌ريزي</a:t>
            </a:r>
            <a:r>
              <a:rPr lang="fa-IR" sz="2200" dirty="0" smtClean="0">
                <a:solidFill>
                  <a:schemeClr val="tx2">
                    <a:lumMod val="50000"/>
                  </a:schemeClr>
                </a:solidFill>
                <a:ea typeface="+mn-ea"/>
              </a:rPr>
              <a:t> بر </a:t>
            </a:r>
            <a:r>
              <a:rPr lang="fa-IR" sz="2200" dirty="0" err="1" smtClean="0">
                <a:solidFill>
                  <a:schemeClr val="tx2">
                    <a:lumMod val="50000"/>
                  </a:schemeClr>
                </a:solidFill>
                <a:ea typeface="+mn-ea"/>
              </a:rPr>
              <a:t>مبناي</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عملكرد</a:t>
            </a:r>
            <a:r>
              <a:rPr lang="fa-IR" sz="2200" dirty="0" smtClean="0">
                <a:solidFill>
                  <a:schemeClr val="tx2">
                    <a:lumMod val="50000"/>
                  </a:schemeClr>
                </a:solidFill>
                <a:ea typeface="+mn-ea"/>
              </a:rPr>
              <a:t>، با توجه به محاسبه </a:t>
            </a:r>
            <a:r>
              <a:rPr lang="fa-IR" sz="2200" dirty="0" err="1" smtClean="0">
                <a:solidFill>
                  <a:schemeClr val="tx2">
                    <a:lumMod val="50000"/>
                  </a:schemeClr>
                </a:solidFill>
                <a:ea typeface="+mn-ea"/>
              </a:rPr>
              <a:t>هزينه</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تمام‌شده</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فعاليت‌ها</a:t>
            </a:r>
            <a:r>
              <a:rPr lang="fa-IR" sz="2200" dirty="0" smtClean="0">
                <a:solidFill>
                  <a:schemeClr val="tx2">
                    <a:lumMod val="50000"/>
                  </a:schemeClr>
                </a:solidFill>
                <a:ea typeface="+mn-ea"/>
              </a:rPr>
              <a:t> و اقدامات و </a:t>
            </a:r>
            <a:r>
              <a:rPr lang="fa-IR" sz="2200" dirty="0" err="1" smtClean="0">
                <a:solidFill>
                  <a:schemeClr val="tx2">
                    <a:lumMod val="50000"/>
                  </a:schemeClr>
                </a:solidFill>
                <a:ea typeface="+mn-ea"/>
              </a:rPr>
              <a:t>تخصيص</a:t>
            </a:r>
            <a:r>
              <a:rPr lang="fa-IR" sz="2200" dirty="0" smtClean="0">
                <a:solidFill>
                  <a:schemeClr val="tx2">
                    <a:lumMod val="50000"/>
                  </a:schemeClr>
                </a:solidFill>
                <a:ea typeface="+mn-ea"/>
              </a:rPr>
              <a:t> اعتبارات بر </a:t>
            </a:r>
            <a:r>
              <a:rPr lang="fa-IR" sz="2200" dirty="0" err="1" smtClean="0">
                <a:solidFill>
                  <a:schemeClr val="tx2">
                    <a:lumMod val="50000"/>
                  </a:schemeClr>
                </a:solidFill>
                <a:ea typeface="+mn-ea"/>
              </a:rPr>
              <a:t>اين</a:t>
            </a:r>
            <a:r>
              <a:rPr lang="fa-IR" sz="2200" dirty="0" smtClean="0">
                <a:solidFill>
                  <a:schemeClr val="tx2">
                    <a:lumMod val="50000"/>
                  </a:schemeClr>
                </a:solidFill>
                <a:ea typeface="+mn-ea"/>
              </a:rPr>
              <a:t> اساس، </a:t>
            </a:r>
            <a:r>
              <a:rPr lang="fa-IR" sz="2200" dirty="0" err="1" smtClean="0">
                <a:solidFill>
                  <a:schemeClr val="tx2">
                    <a:lumMod val="50000"/>
                  </a:schemeClr>
                </a:solidFill>
                <a:ea typeface="+mn-ea"/>
              </a:rPr>
              <a:t>ايجاد</a:t>
            </a:r>
            <a:r>
              <a:rPr lang="fa-IR" sz="2200" dirty="0" smtClean="0">
                <a:solidFill>
                  <a:schemeClr val="tx2">
                    <a:lumMod val="50000"/>
                  </a:schemeClr>
                </a:solidFill>
                <a:ea typeface="+mn-ea"/>
              </a:rPr>
              <a:t> هرگونه </a:t>
            </a:r>
            <a:r>
              <a:rPr lang="fa-IR" sz="2200" dirty="0" err="1" smtClean="0">
                <a:solidFill>
                  <a:schemeClr val="tx2">
                    <a:lumMod val="50000"/>
                  </a:schemeClr>
                </a:solidFill>
                <a:ea typeface="+mn-ea"/>
              </a:rPr>
              <a:t>بدهي</a:t>
            </a:r>
            <a:r>
              <a:rPr lang="fa-IR" sz="2200" dirty="0" smtClean="0">
                <a:solidFill>
                  <a:schemeClr val="tx2">
                    <a:lumMod val="50000"/>
                  </a:schemeClr>
                </a:solidFill>
                <a:ea typeface="+mn-ea"/>
              </a:rPr>
              <a:t> بابت حق </a:t>
            </a:r>
            <a:r>
              <a:rPr lang="fa-IR" sz="2200" dirty="0" err="1" smtClean="0">
                <a:solidFill>
                  <a:schemeClr val="tx2">
                    <a:lumMod val="50000"/>
                  </a:schemeClr>
                </a:solidFill>
                <a:ea typeface="+mn-ea"/>
              </a:rPr>
              <a:t>اشتراك</a:t>
            </a:r>
            <a:r>
              <a:rPr lang="fa-IR" sz="2200" dirty="0" smtClean="0">
                <a:solidFill>
                  <a:schemeClr val="tx2">
                    <a:lumMod val="50000"/>
                  </a:schemeClr>
                </a:solidFill>
                <a:ea typeface="+mn-ea"/>
              </a:rPr>
              <a:t> برق، آب، </a:t>
            </a:r>
            <a:r>
              <a:rPr lang="fa-IR" sz="2200" dirty="0" err="1" smtClean="0">
                <a:solidFill>
                  <a:schemeClr val="tx2">
                    <a:lumMod val="50000"/>
                  </a:schemeClr>
                </a:solidFill>
                <a:ea typeface="+mn-ea"/>
              </a:rPr>
              <a:t>هزينه‌هاي</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پستي</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مخابراتي</a:t>
            </a:r>
            <a:r>
              <a:rPr lang="fa-IR" sz="2200" dirty="0" smtClean="0">
                <a:solidFill>
                  <a:schemeClr val="tx2">
                    <a:lumMod val="50000"/>
                  </a:schemeClr>
                </a:solidFill>
                <a:ea typeface="+mn-ea"/>
              </a:rPr>
              <a:t> و </a:t>
            </a:r>
            <a:r>
              <a:rPr lang="fa-IR" sz="2200" dirty="0" err="1" smtClean="0">
                <a:solidFill>
                  <a:schemeClr val="tx2">
                    <a:lumMod val="50000"/>
                  </a:schemeClr>
                </a:solidFill>
                <a:ea typeface="+mn-ea"/>
              </a:rPr>
              <a:t>ساير</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هزينه‌ها</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نظير</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ديون</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بلامحل</a:t>
            </a:r>
            <a:r>
              <a:rPr lang="fa-IR" sz="2200" dirty="0" smtClean="0">
                <a:solidFill>
                  <a:schemeClr val="tx2">
                    <a:lumMod val="50000"/>
                  </a:schemeClr>
                </a:solidFill>
                <a:ea typeface="+mn-ea"/>
              </a:rPr>
              <a:t>، تعهدات زائد بر اعتبار، بازپرداخت تعهدات </a:t>
            </a:r>
            <a:r>
              <a:rPr lang="fa-IR" sz="2200" dirty="0" err="1" smtClean="0">
                <a:solidFill>
                  <a:schemeClr val="tx2">
                    <a:lumMod val="50000"/>
                  </a:schemeClr>
                </a:solidFill>
                <a:ea typeface="+mn-ea"/>
              </a:rPr>
              <a:t>ارزي</a:t>
            </a:r>
            <a:r>
              <a:rPr lang="fa-IR" sz="2200" dirty="0" smtClean="0">
                <a:solidFill>
                  <a:schemeClr val="tx2">
                    <a:lumMod val="50000"/>
                  </a:schemeClr>
                </a:solidFill>
                <a:ea typeface="+mn-ea"/>
              </a:rPr>
              <a:t> ممنوع است.</a:t>
            </a:r>
          </a:p>
          <a:p>
            <a:pPr marL="365760" indent="-283464" algn="just" eaLnBrk="1" fontAlgn="auto" hangingPunct="1">
              <a:lnSpc>
                <a:spcPct val="150000"/>
              </a:lnSpc>
              <a:spcAft>
                <a:spcPts val="0"/>
              </a:spcAft>
              <a:buFontTx/>
              <a:buNone/>
              <a:defRPr/>
            </a:pPr>
            <a:r>
              <a:rPr lang="fa-IR" sz="2200" dirty="0" smtClean="0">
                <a:solidFill>
                  <a:schemeClr val="tx2">
                    <a:lumMod val="50000"/>
                  </a:schemeClr>
                </a:solidFill>
                <a:ea typeface="+mn-ea"/>
              </a:rPr>
              <a:t>	3- </a:t>
            </a:r>
            <a:r>
              <a:rPr lang="fa-IR" sz="2200" dirty="0" err="1" smtClean="0">
                <a:solidFill>
                  <a:schemeClr val="tx2">
                    <a:lumMod val="50000"/>
                  </a:schemeClr>
                </a:solidFill>
                <a:ea typeface="+mn-ea"/>
              </a:rPr>
              <a:t>افزايش</a:t>
            </a:r>
            <a:r>
              <a:rPr lang="fa-IR" sz="2200" dirty="0" smtClean="0">
                <a:solidFill>
                  <a:schemeClr val="tx2">
                    <a:lumMod val="50000"/>
                  </a:schemeClr>
                </a:solidFill>
                <a:ea typeface="+mn-ea"/>
              </a:rPr>
              <a:t> اعتبار هر </a:t>
            </a:r>
            <a:r>
              <a:rPr lang="fa-IR" sz="2200" dirty="0" err="1" smtClean="0">
                <a:solidFill>
                  <a:schemeClr val="tx2">
                    <a:lumMod val="50000"/>
                  </a:schemeClr>
                </a:solidFill>
                <a:ea typeface="+mn-ea"/>
              </a:rPr>
              <a:t>يك</a:t>
            </a:r>
            <a:r>
              <a:rPr lang="fa-IR" sz="2200" dirty="0" smtClean="0">
                <a:solidFill>
                  <a:schemeClr val="tx2">
                    <a:lumMod val="50000"/>
                  </a:schemeClr>
                </a:solidFill>
                <a:ea typeface="+mn-ea"/>
              </a:rPr>
              <a:t> از </a:t>
            </a:r>
            <a:r>
              <a:rPr lang="fa-IR" sz="2200" dirty="0" err="1" smtClean="0">
                <a:solidFill>
                  <a:schemeClr val="tx2">
                    <a:lumMod val="50000"/>
                  </a:schemeClr>
                </a:solidFill>
                <a:ea typeface="+mn-ea"/>
              </a:rPr>
              <a:t>فعاليتهاي</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منظور‌شده</a:t>
            </a:r>
            <a:r>
              <a:rPr lang="fa-IR" sz="2200" dirty="0" smtClean="0">
                <a:solidFill>
                  <a:schemeClr val="tx2">
                    <a:lumMod val="50000"/>
                  </a:schemeClr>
                </a:solidFill>
                <a:ea typeface="+mn-ea"/>
              </a:rPr>
              <a:t> در </a:t>
            </a:r>
            <a:r>
              <a:rPr lang="fa-IR" sz="2200" dirty="0" err="1" smtClean="0">
                <a:solidFill>
                  <a:schemeClr val="tx2">
                    <a:lumMod val="50000"/>
                  </a:schemeClr>
                </a:solidFill>
                <a:ea typeface="+mn-ea"/>
              </a:rPr>
              <a:t>ذيل</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برنامه‌هاي</a:t>
            </a:r>
            <a:r>
              <a:rPr lang="fa-IR" sz="2200" dirty="0" smtClean="0">
                <a:solidFill>
                  <a:schemeClr val="tx2">
                    <a:lumMod val="50000"/>
                  </a:schemeClr>
                </a:solidFill>
                <a:ea typeface="+mn-ea"/>
              </a:rPr>
              <a:t> دستگاه </a:t>
            </a:r>
            <a:r>
              <a:rPr lang="fa-IR" sz="2200" dirty="0" err="1" smtClean="0">
                <a:solidFill>
                  <a:schemeClr val="tx2">
                    <a:lumMod val="50000"/>
                  </a:schemeClr>
                </a:solidFill>
                <a:ea typeface="+mn-ea"/>
              </a:rPr>
              <a:t>اجرائي</a:t>
            </a:r>
            <a:r>
              <a:rPr lang="fa-IR" sz="2200" dirty="0" smtClean="0">
                <a:solidFill>
                  <a:schemeClr val="tx2">
                    <a:lumMod val="50000"/>
                  </a:schemeClr>
                </a:solidFill>
                <a:ea typeface="+mn-ea"/>
              </a:rPr>
              <a:t> از محل </a:t>
            </a:r>
            <a:r>
              <a:rPr lang="fa-IR" sz="2200" dirty="0" err="1" smtClean="0">
                <a:solidFill>
                  <a:schemeClr val="tx2">
                    <a:lumMod val="50000"/>
                  </a:schemeClr>
                </a:solidFill>
                <a:ea typeface="+mn-ea"/>
              </a:rPr>
              <a:t>كاهش</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ساير</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فعاليت‌هاي</a:t>
            </a:r>
            <a:r>
              <a:rPr lang="fa-IR" sz="2200" dirty="0" smtClean="0">
                <a:solidFill>
                  <a:schemeClr val="tx2">
                    <a:lumMod val="50000"/>
                  </a:schemeClr>
                </a:solidFill>
                <a:ea typeface="+mn-ea"/>
              </a:rPr>
              <a:t> همان برنامه، مشروط بر </a:t>
            </a:r>
            <a:r>
              <a:rPr lang="fa-IR" sz="2200" dirty="0" err="1" smtClean="0">
                <a:solidFill>
                  <a:schemeClr val="tx2">
                    <a:lumMod val="50000"/>
                  </a:schemeClr>
                </a:solidFill>
                <a:ea typeface="+mn-ea"/>
              </a:rPr>
              <a:t>آنكه</a:t>
            </a:r>
            <a:r>
              <a:rPr lang="fa-IR" sz="2200" dirty="0" smtClean="0">
                <a:solidFill>
                  <a:schemeClr val="tx2">
                    <a:lumMod val="50000"/>
                  </a:schemeClr>
                </a:solidFill>
                <a:ea typeface="+mn-ea"/>
              </a:rPr>
              <a:t> در </a:t>
            </a:r>
            <a:r>
              <a:rPr lang="fa-IR" sz="2200" dirty="0" err="1" smtClean="0">
                <a:solidFill>
                  <a:schemeClr val="tx2">
                    <a:lumMod val="50000"/>
                  </a:schemeClr>
                </a:solidFill>
                <a:ea typeface="+mn-ea"/>
              </a:rPr>
              <a:t>سرجمع</a:t>
            </a:r>
            <a:r>
              <a:rPr lang="fa-IR" sz="2200" dirty="0" smtClean="0">
                <a:solidFill>
                  <a:schemeClr val="tx2">
                    <a:lumMod val="50000"/>
                  </a:schemeClr>
                </a:solidFill>
                <a:ea typeface="+mn-ea"/>
              </a:rPr>
              <a:t> اعتبارات </a:t>
            </a:r>
            <a:r>
              <a:rPr lang="fa-IR" sz="2200" dirty="0" err="1" smtClean="0">
                <a:solidFill>
                  <a:schemeClr val="tx2">
                    <a:lumMod val="50000"/>
                  </a:schemeClr>
                </a:solidFill>
                <a:ea typeface="+mn-ea"/>
              </a:rPr>
              <a:t>برنامه‌هاي</a:t>
            </a:r>
            <a:r>
              <a:rPr lang="fa-IR" sz="2200" dirty="0" smtClean="0">
                <a:solidFill>
                  <a:schemeClr val="tx2">
                    <a:lumMod val="50000"/>
                  </a:schemeClr>
                </a:solidFill>
                <a:ea typeface="+mn-ea"/>
              </a:rPr>
              <a:t> آن دستگاه </a:t>
            </a:r>
            <a:r>
              <a:rPr lang="fa-IR" sz="2200" dirty="0" err="1" smtClean="0">
                <a:solidFill>
                  <a:schemeClr val="tx2">
                    <a:lumMod val="50000"/>
                  </a:schemeClr>
                </a:solidFill>
                <a:ea typeface="+mn-ea"/>
              </a:rPr>
              <a:t>تغيير</a:t>
            </a:r>
            <a:r>
              <a:rPr lang="fa-IR" sz="2200" dirty="0" smtClean="0">
                <a:solidFill>
                  <a:schemeClr val="tx2">
                    <a:lumMod val="50000"/>
                  </a:schemeClr>
                </a:solidFill>
                <a:ea typeface="+mn-ea"/>
              </a:rPr>
              <a:t> حاصل نشود </a:t>
            </a:r>
            <a:r>
              <a:rPr lang="fa-IR" sz="2200" dirty="0" err="1" smtClean="0">
                <a:solidFill>
                  <a:schemeClr val="tx2">
                    <a:lumMod val="50000"/>
                  </a:schemeClr>
                </a:solidFill>
                <a:ea typeface="+mn-ea"/>
              </a:rPr>
              <a:t>حداكثر</a:t>
            </a:r>
            <a:r>
              <a:rPr lang="fa-IR" sz="2200" dirty="0" smtClean="0">
                <a:solidFill>
                  <a:schemeClr val="tx2">
                    <a:lumMod val="50000"/>
                  </a:schemeClr>
                </a:solidFill>
                <a:ea typeface="+mn-ea"/>
              </a:rPr>
              <a:t> به </a:t>
            </a:r>
            <a:r>
              <a:rPr lang="fa-IR" sz="2200" dirty="0" err="1" smtClean="0">
                <a:solidFill>
                  <a:schemeClr val="tx2">
                    <a:lumMod val="50000"/>
                  </a:schemeClr>
                </a:solidFill>
                <a:ea typeface="+mn-ea"/>
              </a:rPr>
              <a:t>ميزان</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سي</a:t>
            </a:r>
            <a:r>
              <a:rPr lang="fa-IR" sz="2200" dirty="0" smtClean="0">
                <a:solidFill>
                  <a:schemeClr val="tx2">
                    <a:lumMod val="50000"/>
                  </a:schemeClr>
                </a:solidFill>
                <a:ea typeface="+mn-ea"/>
              </a:rPr>
              <a:t> درصد (30%) در چهارچوب </a:t>
            </a:r>
            <a:r>
              <a:rPr lang="fa-IR" sz="2200" dirty="0" err="1" smtClean="0">
                <a:solidFill>
                  <a:schemeClr val="tx2">
                    <a:lumMod val="50000"/>
                  </a:schemeClr>
                </a:solidFill>
                <a:ea typeface="+mn-ea"/>
              </a:rPr>
              <a:t>موافقتنامه‌هاي</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متبادله</a:t>
            </a:r>
            <a:r>
              <a:rPr lang="fa-IR" sz="2200" dirty="0" smtClean="0">
                <a:solidFill>
                  <a:schemeClr val="tx2">
                    <a:lumMod val="50000"/>
                  </a:schemeClr>
                </a:solidFill>
                <a:ea typeface="+mn-ea"/>
              </a:rPr>
              <a:t> مجاز است. </a:t>
            </a:r>
            <a:r>
              <a:rPr lang="fa-IR" sz="2200" dirty="0" err="1" smtClean="0">
                <a:solidFill>
                  <a:schemeClr val="tx2">
                    <a:lumMod val="50000"/>
                  </a:schemeClr>
                </a:solidFill>
                <a:ea typeface="+mn-ea"/>
              </a:rPr>
              <a:t>افزايش</a:t>
            </a:r>
            <a:r>
              <a:rPr lang="fa-IR" sz="2200" dirty="0" smtClean="0">
                <a:solidFill>
                  <a:schemeClr val="tx2">
                    <a:lumMod val="50000"/>
                  </a:schemeClr>
                </a:solidFill>
                <a:ea typeface="+mn-ea"/>
              </a:rPr>
              <a:t> اعتبارات </a:t>
            </a:r>
            <a:r>
              <a:rPr lang="fa-IR" sz="2200" dirty="0" err="1" smtClean="0">
                <a:solidFill>
                  <a:schemeClr val="tx2">
                    <a:lumMod val="50000"/>
                  </a:schemeClr>
                </a:solidFill>
                <a:ea typeface="+mn-ea"/>
              </a:rPr>
              <a:t>هزينه‌اي</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برنامه‌ها</a:t>
            </a:r>
            <a:r>
              <a:rPr lang="fa-IR" sz="2200" dirty="0" smtClean="0">
                <a:solidFill>
                  <a:schemeClr val="tx2">
                    <a:lumMod val="50000"/>
                  </a:schemeClr>
                </a:solidFill>
                <a:ea typeface="+mn-ea"/>
              </a:rPr>
              <a:t> با </a:t>
            </a:r>
            <a:r>
              <a:rPr lang="fa-IR" sz="2200" dirty="0" err="1" smtClean="0">
                <a:solidFill>
                  <a:schemeClr val="tx2">
                    <a:lumMod val="50000"/>
                  </a:schemeClr>
                </a:solidFill>
                <a:ea typeface="+mn-ea"/>
              </a:rPr>
              <a:t>رعايت</a:t>
            </a:r>
            <a:r>
              <a:rPr lang="fa-IR" sz="2200" dirty="0" smtClean="0">
                <a:solidFill>
                  <a:schemeClr val="tx2">
                    <a:lumMod val="50000"/>
                  </a:schemeClr>
                </a:solidFill>
                <a:ea typeface="+mn-ea"/>
              </a:rPr>
              <a:t> ماده(79) قانون </a:t>
            </a:r>
            <a:r>
              <a:rPr lang="fa-IR" sz="2200" dirty="0" err="1" smtClean="0">
                <a:solidFill>
                  <a:schemeClr val="tx2">
                    <a:lumMod val="50000"/>
                  </a:schemeClr>
                </a:solidFill>
                <a:ea typeface="+mn-ea"/>
              </a:rPr>
              <a:t>تنظيم</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بخشي</a:t>
            </a:r>
            <a:r>
              <a:rPr lang="fa-IR" sz="2200" dirty="0" smtClean="0">
                <a:solidFill>
                  <a:schemeClr val="tx2">
                    <a:lumMod val="50000"/>
                  </a:schemeClr>
                </a:solidFill>
                <a:ea typeface="+mn-ea"/>
              </a:rPr>
              <a:t> از مقررات </a:t>
            </a:r>
            <a:r>
              <a:rPr lang="fa-IR" sz="2200" dirty="0" err="1" smtClean="0">
                <a:solidFill>
                  <a:schemeClr val="tx2">
                    <a:lumMod val="50000"/>
                  </a:schemeClr>
                </a:solidFill>
                <a:ea typeface="+mn-ea"/>
              </a:rPr>
              <a:t>مالي</a:t>
            </a:r>
            <a:r>
              <a:rPr lang="fa-IR" sz="2200" dirty="0" smtClean="0">
                <a:solidFill>
                  <a:schemeClr val="tx2">
                    <a:lumMod val="50000"/>
                  </a:schemeClr>
                </a:solidFill>
                <a:ea typeface="+mn-ea"/>
              </a:rPr>
              <a:t> دولت مجاز است و </a:t>
            </a:r>
            <a:r>
              <a:rPr lang="fa-IR" sz="2200" dirty="0" err="1" smtClean="0">
                <a:solidFill>
                  <a:schemeClr val="tx2">
                    <a:lumMod val="50000"/>
                  </a:schemeClr>
                </a:solidFill>
                <a:ea typeface="+mn-ea"/>
              </a:rPr>
              <a:t>افزايش</a:t>
            </a:r>
            <a:r>
              <a:rPr lang="fa-IR" sz="2200" dirty="0" smtClean="0">
                <a:solidFill>
                  <a:schemeClr val="tx2">
                    <a:lumMod val="50000"/>
                  </a:schemeClr>
                </a:solidFill>
                <a:ea typeface="+mn-ea"/>
              </a:rPr>
              <a:t> و </a:t>
            </a:r>
            <a:r>
              <a:rPr lang="fa-IR" sz="2200" dirty="0" err="1" smtClean="0">
                <a:solidFill>
                  <a:schemeClr val="tx2">
                    <a:lumMod val="50000"/>
                  </a:schemeClr>
                </a:solidFill>
                <a:ea typeface="+mn-ea"/>
              </a:rPr>
              <a:t>كاهش</a:t>
            </a:r>
            <a:r>
              <a:rPr lang="fa-IR" sz="2200" dirty="0" smtClean="0">
                <a:solidFill>
                  <a:schemeClr val="tx2">
                    <a:lumMod val="50000"/>
                  </a:schemeClr>
                </a:solidFill>
                <a:ea typeface="+mn-ea"/>
              </a:rPr>
              <a:t> اعتبار </a:t>
            </a:r>
            <a:r>
              <a:rPr lang="fa-IR" sz="2200" dirty="0" err="1" smtClean="0">
                <a:solidFill>
                  <a:schemeClr val="tx2">
                    <a:lumMod val="50000"/>
                  </a:schemeClr>
                </a:solidFill>
                <a:ea typeface="+mn-ea"/>
              </a:rPr>
              <a:t>فعاليت</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يا</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فعاليت‌ها</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نيز</a:t>
            </a:r>
            <a:r>
              <a:rPr lang="fa-IR" sz="2200" dirty="0" smtClean="0">
                <a:solidFill>
                  <a:schemeClr val="tx2">
                    <a:lumMod val="50000"/>
                  </a:schemeClr>
                </a:solidFill>
                <a:ea typeface="+mn-ea"/>
              </a:rPr>
              <a:t> بر همان اساس </a:t>
            </a:r>
            <a:r>
              <a:rPr lang="fa-IR" sz="2200" dirty="0" err="1" smtClean="0">
                <a:solidFill>
                  <a:schemeClr val="tx2">
                    <a:lumMod val="50000"/>
                  </a:schemeClr>
                </a:solidFill>
                <a:ea typeface="+mn-ea"/>
              </a:rPr>
              <a:t>امكان</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پذير</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مي‌باشد</a:t>
            </a:r>
            <a:r>
              <a:rPr lang="fa-IR" sz="2200" dirty="0" smtClean="0">
                <a:solidFill>
                  <a:srgbClr val="FF0000"/>
                </a:solidFill>
                <a:ea typeface="+mn-ea"/>
                <a:cs typeface="B Titr" pitchFamily="2" charset="-78"/>
              </a:rPr>
              <a:t>.</a:t>
            </a:r>
          </a:p>
        </p:txBody>
      </p:sp>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4294967295"/>
          </p:nvPr>
        </p:nvSpPr>
        <p:spPr>
          <a:xfrm>
            <a:off x="287338" y="0"/>
            <a:ext cx="8856662" cy="5616575"/>
          </a:xfrm>
        </p:spPr>
        <p:txBody>
          <a:bodyPr>
            <a:normAutofit/>
          </a:bodyPr>
          <a:lstStyle/>
          <a:p>
            <a:pPr marL="365760" indent="-283464" algn="just" eaLnBrk="1" fontAlgn="auto" hangingPunct="1">
              <a:lnSpc>
                <a:spcPct val="150000"/>
              </a:lnSpc>
              <a:spcAft>
                <a:spcPts val="0"/>
              </a:spcAft>
              <a:buFontTx/>
              <a:buNone/>
              <a:defRPr/>
            </a:pPr>
            <a:r>
              <a:rPr lang="fa-IR" sz="3600" dirty="0" smtClean="0">
                <a:solidFill>
                  <a:srgbClr val="FF0000"/>
                </a:solidFill>
                <a:ea typeface="+mn-ea"/>
                <a:cs typeface="B Titr" pitchFamily="2" charset="-78"/>
              </a:rPr>
              <a:t>		</a:t>
            </a:r>
            <a:r>
              <a:rPr lang="fa-IR" sz="2200" dirty="0" smtClean="0">
                <a:solidFill>
                  <a:schemeClr val="tx2">
                    <a:lumMod val="50000"/>
                  </a:schemeClr>
                </a:solidFill>
                <a:ea typeface="+mn-ea"/>
              </a:rPr>
              <a:t>4- به وزارت امور </a:t>
            </a:r>
            <a:r>
              <a:rPr lang="fa-IR" sz="2200" dirty="0" err="1" smtClean="0">
                <a:solidFill>
                  <a:schemeClr val="tx2">
                    <a:lumMod val="50000"/>
                  </a:schemeClr>
                </a:solidFill>
                <a:ea typeface="+mn-ea"/>
              </a:rPr>
              <a:t>اقتصادي</a:t>
            </a:r>
            <a:r>
              <a:rPr lang="fa-IR" sz="2200" dirty="0" smtClean="0">
                <a:solidFill>
                  <a:schemeClr val="tx2">
                    <a:lumMod val="50000"/>
                  </a:schemeClr>
                </a:solidFill>
                <a:ea typeface="+mn-ea"/>
              </a:rPr>
              <a:t> و </a:t>
            </a:r>
            <a:r>
              <a:rPr lang="fa-IR" sz="2200" dirty="0" err="1" smtClean="0">
                <a:solidFill>
                  <a:schemeClr val="tx2">
                    <a:lumMod val="50000"/>
                  </a:schemeClr>
                </a:solidFill>
                <a:ea typeface="+mn-ea"/>
              </a:rPr>
              <a:t>دارايي</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خزانه‌داري</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كل</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كشور</a:t>
            </a:r>
            <a:r>
              <a:rPr lang="fa-IR" sz="2200" dirty="0" smtClean="0">
                <a:solidFill>
                  <a:schemeClr val="tx2">
                    <a:lumMod val="50000"/>
                  </a:schemeClr>
                </a:solidFill>
                <a:ea typeface="+mn-ea"/>
              </a:rPr>
              <a:t>) اجازه داده </a:t>
            </a:r>
            <a:r>
              <a:rPr lang="fa-IR" sz="2200" dirty="0" err="1" smtClean="0">
                <a:solidFill>
                  <a:schemeClr val="tx2">
                    <a:lumMod val="50000"/>
                  </a:schemeClr>
                </a:solidFill>
                <a:ea typeface="+mn-ea"/>
              </a:rPr>
              <a:t>مي‌شود</a:t>
            </a:r>
            <a:r>
              <a:rPr lang="fa-IR" sz="2200" dirty="0" smtClean="0">
                <a:solidFill>
                  <a:schemeClr val="tx2">
                    <a:lumMod val="50000"/>
                  </a:schemeClr>
                </a:solidFill>
                <a:ea typeface="+mn-ea"/>
              </a:rPr>
              <a:t> با </a:t>
            </a:r>
            <a:r>
              <a:rPr lang="fa-IR" sz="2200" dirty="0" err="1" smtClean="0">
                <a:solidFill>
                  <a:schemeClr val="tx2">
                    <a:lumMod val="50000"/>
                  </a:schemeClr>
                </a:solidFill>
                <a:ea typeface="+mn-ea"/>
              </a:rPr>
              <a:t>رعايت</a:t>
            </a:r>
            <a:r>
              <a:rPr lang="fa-IR" sz="2200" dirty="0" smtClean="0">
                <a:solidFill>
                  <a:schemeClr val="tx2">
                    <a:lumMod val="50000"/>
                  </a:schemeClr>
                </a:solidFill>
                <a:ea typeface="+mn-ea"/>
              </a:rPr>
              <a:t> مقررات </a:t>
            </a:r>
            <a:r>
              <a:rPr lang="fa-IR" sz="2200" dirty="0" err="1" smtClean="0">
                <a:solidFill>
                  <a:schemeClr val="tx2">
                    <a:lumMod val="50000"/>
                  </a:schemeClr>
                </a:solidFill>
                <a:ea typeface="+mn-ea"/>
              </a:rPr>
              <a:t>قانوني</a:t>
            </a:r>
            <a:r>
              <a:rPr lang="fa-IR" sz="2200" dirty="0" smtClean="0">
                <a:solidFill>
                  <a:schemeClr val="tx2">
                    <a:lumMod val="50000"/>
                  </a:schemeClr>
                </a:solidFill>
                <a:ea typeface="+mn-ea"/>
              </a:rPr>
              <a:t> مربوط از محل منابع </a:t>
            </a:r>
            <a:r>
              <a:rPr lang="fa-IR" sz="2200" dirty="0" err="1" smtClean="0">
                <a:solidFill>
                  <a:schemeClr val="tx2">
                    <a:lumMod val="50000"/>
                  </a:schemeClr>
                </a:solidFill>
                <a:ea typeface="+mn-ea"/>
              </a:rPr>
              <a:t>وصولي</a:t>
            </a:r>
            <a:r>
              <a:rPr lang="fa-IR" sz="2200" dirty="0" smtClean="0">
                <a:solidFill>
                  <a:schemeClr val="tx2">
                    <a:lumMod val="50000"/>
                  </a:schemeClr>
                </a:solidFill>
                <a:ea typeface="+mn-ea"/>
              </a:rPr>
              <a:t> بودجه </a:t>
            </a:r>
            <a:r>
              <a:rPr lang="fa-IR" sz="2200" dirty="0" err="1" smtClean="0">
                <a:solidFill>
                  <a:schemeClr val="tx2">
                    <a:lumMod val="50000"/>
                  </a:schemeClr>
                </a:solidFill>
                <a:ea typeface="+mn-ea"/>
              </a:rPr>
              <a:t>عمومي</a:t>
            </a:r>
            <a:r>
              <a:rPr lang="fa-IR" sz="2200" dirty="0" smtClean="0">
                <a:solidFill>
                  <a:schemeClr val="tx2">
                    <a:lumMod val="50000"/>
                  </a:schemeClr>
                </a:solidFill>
                <a:ea typeface="+mn-ea"/>
              </a:rPr>
              <a:t> دولت </a:t>
            </a:r>
            <a:r>
              <a:rPr lang="fa-IR" sz="2200" dirty="0" err="1" smtClean="0">
                <a:solidFill>
                  <a:schemeClr val="tx2">
                    <a:lumMod val="50000"/>
                  </a:schemeClr>
                </a:solidFill>
                <a:ea typeface="+mn-ea"/>
              </a:rPr>
              <a:t>كه</a:t>
            </a:r>
            <a:r>
              <a:rPr lang="fa-IR" sz="2200" dirty="0" smtClean="0">
                <a:solidFill>
                  <a:schemeClr val="tx2">
                    <a:lumMod val="50000"/>
                  </a:schemeClr>
                </a:solidFill>
                <a:ea typeface="+mn-ea"/>
              </a:rPr>
              <a:t> تا </a:t>
            </a:r>
            <a:r>
              <a:rPr lang="fa-IR" sz="2200" dirty="0" err="1" smtClean="0">
                <a:solidFill>
                  <a:schemeClr val="tx2">
                    <a:lumMod val="50000"/>
                  </a:schemeClr>
                </a:solidFill>
                <a:ea typeface="+mn-ea"/>
              </a:rPr>
              <a:t>پايان</a:t>
            </a:r>
            <a:r>
              <a:rPr lang="fa-IR" sz="2200" dirty="0" smtClean="0">
                <a:solidFill>
                  <a:schemeClr val="tx2">
                    <a:lumMod val="50000"/>
                  </a:schemeClr>
                </a:solidFill>
                <a:ea typeface="+mn-ea"/>
              </a:rPr>
              <a:t> اسفندماه هر سال به </a:t>
            </a:r>
            <a:r>
              <a:rPr lang="fa-IR" sz="2200" dirty="0" err="1" smtClean="0">
                <a:solidFill>
                  <a:schemeClr val="tx2">
                    <a:lumMod val="50000"/>
                  </a:schemeClr>
                </a:solidFill>
                <a:ea typeface="+mn-ea"/>
              </a:rPr>
              <a:t>حسابهاي</a:t>
            </a:r>
            <a:r>
              <a:rPr lang="fa-IR" sz="2200" dirty="0" smtClean="0">
                <a:solidFill>
                  <a:schemeClr val="tx2">
                    <a:lumMod val="50000"/>
                  </a:schemeClr>
                </a:solidFill>
                <a:ea typeface="+mn-ea"/>
              </a:rPr>
              <a:t> مربوط در </a:t>
            </a:r>
            <a:r>
              <a:rPr lang="fa-IR" sz="2200" dirty="0" err="1" smtClean="0">
                <a:solidFill>
                  <a:schemeClr val="tx2">
                    <a:lumMod val="50000"/>
                  </a:schemeClr>
                </a:solidFill>
                <a:ea typeface="+mn-ea"/>
              </a:rPr>
              <a:t>خزانه‌داري</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واريز</a:t>
            </a:r>
            <a:r>
              <a:rPr lang="fa-IR" sz="2200" dirty="0" smtClean="0">
                <a:solidFill>
                  <a:schemeClr val="tx2">
                    <a:lumMod val="50000"/>
                  </a:schemeClr>
                </a:solidFill>
                <a:ea typeface="+mn-ea"/>
              </a:rPr>
              <a:t> شده است، </a:t>
            </a:r>
            <a:r>
              <a:rPr lang="fa-IR" sz="2200" dirty="0" err="1" smtClean="0">
                <a:solidFill>
                  <a:schemeClr val="tx2">
                    <a:lumMod val="50000"/>
                  </a:schemeClr>
                </a:solidFill>
                <a:ea typeface="+mn-ea"/>
              </a:rPr>
              <a:t>حداكثر</a:t>
            </a:r>
            <a:r>
              <a:rPr lang="fa-IR" sz="2200" dirty="0" smtClean="0">
                <a:solidFill>
                  <a:schemeClr val="tx2">
                    <a:lumMod val="50000"/>
                  </a:schemeClr>
                </a:solidFill>
                <a:ea typeface="+mn-ea"/>
              </a:rPr>
              <a:t> تا </a:t>
            </a:r>
            <a:r>
              <a:rPr lang="fa-IR" sz="2200" dirty="0" err="1" smtClean="0">
                <a:solidFill>
                  <a:schemeClr val="tx2">
                    <a:lumMod val="50000"/>
                  </a:schemeClr>
                </a:solidFill>
                <a:ea typeface="+mn-ea"/>
              </a:rPr>
              <a:t>پايان</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فروردين</a:t>
            </a:r>
            <a:r>
              <a:rPr lang="fa-IR" sz="2200" dirty="0" smtClean="0">
                <a:solidFill>
                  <a:schemeClr val="tx2">
                    <a:lumMod val="50000"/>
                  </a:schemeClr>
                </a:solidFill>
                <a:ea typeface="+mn-ea"/>
              </a:rPr>
              <a:t> ماه سال بعد و در سقف </a:t>
            </a:r>
            <a:r>
              <a:rPr lang="fa-IR" sz="2200" dirty="0" err="1" smtClean="0">
                <a:solidFill>
                  <a:schemeClr val="tx2">
                    <a:lumMod val="50000"/>
                  </a:schemeClr>
                </a:solidFill>
                <a:ea typeface="+mn-ea"/>
              </a:rPr>
              <a:t>تخصيص‌هاي</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ابلاغي</a:t>
            </a:r>
            <a:r>
              <a:rPr lang="fa-IR" sz="2200" dirty="0" smtClean="0">
                <a:solidFill>
                  <a:schemeClr val="tx2">
                    <a:lumMod val="50000"/>
                  </a:schemeClr>
                </a:solidFill>
                <a:ea typeface="+mn-ea"/>
              </a:rPr>
              <a:t> تا </a:t>
            </a:r>
            <a:r>
              <a:rPr lang="fa-IR" sz="2200" dirty="0" err="1" smtClean="0">
                <a:solidFill>
                  <a:schemeClr val="tx2">
                    <a:lumMod val="50000"/>
                  </a:schemeClr>
                </a:solidFill>
                <a:ea typeface="+mn-ea"/>
              </a:rPr>
              <a:t>پايان</a:t>
            </a:r>
            <a:r>
              <a:rPr lang="fa-IR" sz="2200" dirty="0" smtClean="0">
                <a:solidFill>
                  <a:schemeClr val="tx2">
                    <a:lumMod val="50000"/>
                  </a:schemeClr>
                </a:solidFill>
                <a:ea typeface="+mn-ea"/>
              </a:rPr>
              <a:t> سال </a:t>
            </a:r>
            <a:r>
              <a:rPr lang="fa-IR" sz="2200" dirty="0" err="1" smtClean="0">
                <a:solidFill>
                  <a:schemeClr val="tx2">
                    <a:lumMod val="50000"/>
                  </a:schemeClr>
                </a:solidFill>
                <a:ea typeface="+mn-ea"/>
              </a:rPr>
              <a:t>مالي</a:t>
            </a:r>
            <a:r>
              <a:rPr lang="fa-IR" sz="2200" dirty="0" smtClean="0">
                <a:solidFill>
                  <a:schemeClr val="tx2">
                    <a:lumMod val="50000"/>
                  </a:schemeClr>
                </a:solidFill>
                <a:ea typeface="+mn-ea"/>
              </a:rPr>
              <a:t> مربوط، </a:t>
            </a:r>
            <a:r>
              <a:rPr lang="fa-IR" sz="2200" dirty="0" err="1" smtClean="0">
                <a:solidFill>
                  <a:schemeClr val="tx2">
                    <a:lumMod val="50000"/>
                  </a:schemeClr>
                </a:solidFill>
                <a:ea typeface="+mn-ea"/>
              </a:rPr>
              <a:t>كه</a:t>
            </a:r>
            <a:r>
              <a:rPr lang="fa-IR" sz="2200" dirty="0" smtClean="0">
                <a:solidFill>
                  <a:schemeClr val="tx2">
                    <a:lumMod val="50000"/>
                  </a:schemeClr>
                </a:solidFill>
                <a:ea typeface="+mn-ea"/>
              </a:rPr>
              <a:t> با </a:t>
            </a:r>
            <a:r>
              <a:rPr lang="fa-IR" sz="2200" dirty="0" err="1" smtClean="0">
                <a:solidFill>
                  <a:schemeClr val="tx2">
                    <a:lumMod val="50000"/>
                  </a:schemeClr>
                </a:solidFill>
                <a:ea typeface="+mn-ea"/>
              </a:rPr>
              <a:t>رعايت</a:t>
            </a:r>
            <a:r>
              <a:rPr lang="fa-IR" sz="2200" dirty="0" smtClean="0">
                <a:solidFill>
                  <a:schemeClr val="tx2">
                    <a:lumMod val="50000"/>
                  </a:schemeClr>
                </a:solidFill>
                <a:ea typeface="+mn-ea"/>
              </a:rPr>
              <a:t> مفاد بند (و) ماده(224) قانون برنامه پنجساله پنجم توسعه </a:t>
            </a:r>
            <a:r>
              <a:rPr lang="fa-IR" sz="2200" dirty="0" err="1" smtClean="0">
                <a:solidFill>
                  <a:schemeClr val="tx2">
                    <a:lumMod val="50000"/>
                  </a:schemeClr>
                </a:solidFill>
                <a:ea typeface="+mn-ea"/>
              </a:rPr>
              <a:t>جمهوري</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اسلامي</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ايران</a:t>
            </a:r>
            <a:r>
              <a:rPr lang="fa-IR" sz="2200" dirty="0" smtClean="0">
                <a:solidFill>
                  <a:schemeClr val="tx2">
                    <a:lumMod val="50000"/>
                  </a:schemeClr>
                </a:solidFill>
                <a:ea typeface="+mn-ea"/>
              </a:rPr>
              <a:t> مصوب15/10/1389 و ماده(30) قانون برنامه و بودجه </a:t>
            </a:r>
            <a:r>
              <a:rPr lang="fa-IR" sz="2200" dirty="0" err="1" smtClean="0">
                <a:solidFill>
                  <a:schemeClr val="tx2">
                    <a:lumMod val="50000"/>
                  </a:schemeClr>
                </a:solidFill>
                <a:ea typeface="+mn-ea"/>
              </a:rPr>
              <a:t>كشور</a:t>
            </a:r>
            <a:r>
              <a:rPr lang="fa-IR" sz="2200" dirty="0" smtClean="0">
                <a:solidFill>
                  <a:schemeClr val="tx2">
                    <a:lumMod val="50000"/>
                  </a:schemeClr>
                </a:solidFill>
                <a:ea typeface="+mn-ea"/>
              </a:rPr>
              <a:t> مصوب 1351 و اصلاحات </a:t>
            </a:r>
            <a:r>
              <a:rPr lang="fa-IR" sz="2200" dirty="0" err="1" smtClean="0">
                <a:solidFill>
                  <a:schemeClr val="tx2">
                    <a:lumMod val="50000"/>
                  </a:schemeClr>
                </a:solidFill>
                <a:ea typeface="+mn-ea"/>
              </a:rPr>
              <a:t>بعدي</a:t>
            </a:r>
            <a:r>
              <a:rPr lang="fa-IR" sz="2200" dirty="0" smtClean="0">
                <a:solidFill>
                  <a:schemeClr val="tx2">
                    <a:lumMod val="50000"/>
                  </a:schemeClr>
                </a:solidFill>
                <a:ea typeface="+mn-ea"/>
              </a:rPr>
              <a:t> آن صورت گرفته، نسبت به تأمین و پرداخت درخواست وجه </a:t>
            </a:r>
            <a:r>
              <a:rPr lang="fa-IR" sz="2200" dirty="0" err="1" smtClean="0">
                <a:solidFill>
                  <a:schemeClr val="tx2">
                    <a:lumMod val="50000"/>
                  </a:schemeClr>
                </a:solidFill>
                <a:ea typeface="+mn-ea"/>
              </a:rPr>
              <a:t>دستگاههاي</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اجرائي</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ذي‌ربط</a:t>
            </a:r>
            <a:r>
              <a:rPr lang="fa-IR" sz="2200" dirty="0" smtClean="0">
                <a:solidFill>
                  <a:schemeClr val="tx2">
                    <a:lumMod val="50000"/>
                  </a:schemeClr>
                </a:solidFill>
                <a:ea typeface="+mn-ea"/>
              </a:rPr>
              <a:t> بابت اعتبارات مصوب </a:t>
            </a:r>
            <a:r>
              <a:rPr lang="fa-IR" sz="2200" dirty="0" err="1" smtClean="0">
                <a:solidFill>
                  <a:schemeClr val="tx2">
                    <a:lumMod val="50000"/>
                  </a:schemeClr>
                </a:solidFill>
                <a:ea typeface="+mn-ea"/>
              </a:rPr>
              <a:t>تملك</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دارايي‌هاي</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سرمايه‌اي</a:t>
            </a:r>
            <a:r>
              <a:rPr lang="fa-IR" sz="2200" dirty="0" smtClean="0">
                <a:solidFill>
                  <a:schemeClr val="tx2">
                    <a:lumMod val="50000"/>
                  </a:schemeClr>
                </a:solidFill>
                <a:ea typeface="+mn-ea"/>
              </a:rPr>
              <a:t> (اعم از محل درآمد </a:t>
            </a:r>
            <a:r>
              <a:rPr lang="fa-IR" sz="2200" dirty="0" err="1" smtClean="0">
                <a:solidFill>
                  <a:schemeClr val="tx2">
                    <a:lumMod val="50000"/>
                  </a:schemeClr>
                </a:solidFill>
                <a:ea typeface="+mn-ea"/>
              </a:rPr>
              <a:t>اختصاصي</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يا</a:t>
            </a:r>
            <a:r>
              <a:rPr lang="fa-IR" sz="2200" dirty="0" smtClean="0">
                <a:solidFill>
                  <a:schemeClr val="tx2">
                    <a:lumMod val="50000"/>
                  </a:schemeClr>
                </a:solidFill>
                <a:ea typeface="+mn-ea"/>
              </a:rPr>
              <a:t> </a:t>
            </a:r>
            <a:r>
              <a:rPr lang="fa-IR" sz="2200" dirty="0" err="1" smtClean="0">
                <a:solidFill>
                  <a:schemeClr val="tx2">
                    <a:lumMod val="50000"/>
                  </a:schemeClr>
                </a:solidFill>
                <a:ea typeface="+mn-ea"/>
              </a:rPr>
              <a:t>عمومي</a:t>
            </a:r>
            <a:r>
              <a:rPr lang="fa-IR" sz="2200" dirty="0" smtClean="0">
                <a:solidFill>
                  <a:schemeClr val="tx2">
                    <a:lumMod val="50000"/>
                  </a:schemeClr>
                </a:solidFill>
                <a:ea typeface="+mn-ea"/>
              </a:rPr>
              <a:t>) اقدام </a:t>
            </a:r>
            <a:r>
              <a:rPr lang="fa-IR" sz="2200" dirty="0" err="1" smtClean="0">
                <a:solidFill>
                  <a:schemeClr val="tx2">
                    <a:lumMod val="50000"/>
                  </a:schemeClr>
                </a:solidFill>
                <a:ea typeface="+mn-ea"/>
              </a:rPr>
              <a:t>كند</a:t>
            </a:r>
            <a:r>
              <a:rPr lang="fa-IR" sz="2200" dirty="0" smtClean="0">
                <a:solidFill>
                  <a:schemeClr val="tx2">
                    <a:lumMod val="50000"/>
                  </a:schemeClr>
                </a:solidFill>
                <a:ea typeface="+mn-ea"/>
              </a:rPr>
              <a:t>.</a:t>
            </a:r>
            <a:endParaRPr lang="fa-IR" sz="2200" dirty="0" smtClean="0">
              <a:solidFill>
                <a:srgbClr val="FF0000"/>
              </a:solidFill>
              <a:ea typeface="+mn-ea"/>
              <a:cs typeface="B Titr" pitchFamily="2" charset="-78"/>
            </a:endParaRPr>
          </a:p>
        </p:txBody>
      </p:sp>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4294967295"/>
          </p:nvPr>
        </p:nvSpPr>
        <p:spPr>
          <a:xfrm>
            <a:off x="287338" y="0"/>
            <a:ext cx="8856662" cy="5616575"/>
          </a:xfrm>
        </p:spPr>
        <p:txBody>
          <a:bodyPr>
            <a:normAutofit/>
          </a:bodyPr>
          <a:lstStyle/>
          <a:p>
            <a:pPr marL="365760" indent="-283464" algn="just" eaLnBrk="1" fontAlgn="auto" hangingPunct="1">
              <a:lnSpc>
                <a:spcPct val="150000"/>
              </a:lnSpc>
              <a:spcAft>
                <a:spcPts val="0"/>
              </a:spcAft>
              <a:buFontTx/>
              <a:buNone/>
              <a:defRPr/>
            </a:pPr>
            <a:r>
              <a:rPr lang="fa-IR" sz="4000" dirty="0" smtClean="0">
                <a:solidFill>
                  <a:srgbClr val="FF0000"/>
                </a:solidFill>
                <a:ea typeface="+mn-ea"/>
                <a:cs typeface="B Titr" pitchFamily="2" charset="-78"/>
              </a:rPr>
              <a:t>	</a:t>
            </a:r>
            <a:r>
              <a:rPr lang="fa-IR" sz="2800" dirty="0" smtClean="0">
                <a:solidFill>
                  <a:schemeClr val="tx2">
                    <a:lumMod val="50000"/>
                  </a:schemeClr>
                </a:solidFill>
                <a:ea typeface="+mn-ea"/>
              </a:rPr>
              <a:t>تبصره- در ماده واحده قانون اصلاح مواد(63) و(64) قانون محاسبات </a:t>
            </a:r>
            <a:r>
              <a:rPr lang="fa-IR" sz="2800" dirty="0" err="1" smtClean="0">
                <a:solidFill>
                  <a:schemeClr val="tx2">
                    <a:lumMod val="50000"/>
                  </a:schemeClr>
                </a:solidFill>
                <a:ea typeface="+mn-ea"/>
              </a:rPr>
              <a:t>عمومي</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كشور</a:t>
            </a:r>
            <a:r>
              <a:rPr lang="fa-IR" sz="2800" dirty="0" smtClean="0">
                <a:solidFill>
                  <a:schemeClr val="tx2">
                    <a:lumMod val="50000"/>
                  </a:schemeClr>
                </a:solidFill>
                <a:ea typeface="+mn-ea"/>
              </a:rPr>
              <a:t> مصوب 15/12/1379 عبارت «در مورد اعتبارات </a:t>
            </a:r>
            <a:r>
              <a:rPr lang="fa-IR" sz="2800" dirty="0" err="1" smtClean="0">
                <a:solidFill>
                  <a:schemeClr val="tx2">
                    <a:lumMod val="50000"/>
                  </a:schemeClr>
                </a:solidFill>
                <a:ea typeface="+mn-ea"/>
              </a:rPr>
              <a:t>هزينه‌اي</a:t>
            </a:r>
            <a:r>
              <a:rPr lang="fa-IR" sz="2800" dirty="0" smtClean="0">
                <a:solidFill>
                  <a:schemeClr val="tx2">
                    <a:lumMod val="50000"/>
                  </a:schemeClr>
                </a:solidFill>
                <a:ea typeface="+mn-ea"/>
              </a:rPr>
              <a:t> تا </a:t>
            </a:r>
            <a:r>
              <a:rPr lang="fa-IR" sz="2800" dirty="0" err="1" smtClean="0">
                <a:solidFill>
                  <a:schemeClr val="tx2">
                    <a:lumMod val="50000"/>
                  </a:schemeClr>
                </a:solidFill>
                <a:ea typeface="+mn-ea"/>
              </a:rPr>
              <a:t>پايان</a:t>
            </a:r>
            <a:r>
              <a:rPr lang="fa-IR" sz="2800" dirty="0" smtClean="0">
                <a:solidFill>
                  <a:schemeClr val="tx2">
                    <a:lumMod val="50000"/>
                  </a:schemeClr>
                </a:solidFill>
                <a:ea typeface="+mn-ea"/>
              </a:rPr>
              <a:t> سال </a:t>
            </a:r>
            <a:r>
              <a:rPr lang="fa-IR" sz="2800" dirty="0" err="1" smtClean="0">
                <a:solidFill>
                  <a:schemeClr val="tx2">
                    <a:lumMod val="50000"/>
                  </a:schemeClr>
                </a:solidFill>
                <a:ea typeface="+mn-ea"/>
              </a:rPr>
              <a:t>مالي</a:t>
            </a:r>
            <a:r>
              <a:rPr lang="fa-IR" sz="2800" dirty="0" smtClean="0">
                <a:solidFill>
                  <a:schemeClr val="tx2">
                    <a:lumMod val="50000"/>
                  </a:schemeClr>
                </a:solidFill>
                <a:ea typeface="+mn-ea"/>
              </a:rPr>
              <a:t> و اعتبارات </a:t>
            </a:r>
            <a:r>
              <a:rPr lang="fa-IR" sz="2800" dirty="0" err="1" smtClean="0">
                <a:solidFill>
                  <a:schemeClr val="tx2">
                    <a:lumMod val="50000"/>
                  </a:schemeClr>
                </a:solidFill>
                <a:ea typeface="+mn-ea"/>
              </a:rPr>
              <a:t>تملك</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دارايي‌هاي</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سرمايه‌اي</a:t>
            </a:r>
            <a:r>
              <a:rPr lang="fa-IR" sz="2800" dirty="0" smtClean="0">
                <a:solidFill>
                  <a:schemeClr val="tx2">
                    <a:lumMod val="50000"/>
                  </a:schemeClr>
                </a:solidFill>
                <a:ea typeface="+mn-ea"/>
              </a:rPr>
              <a:t> تا </a:t>
            </a:r>
            <a:r>
              <a:rPr lang="fa-IR" sz="2800" dirty="0" err="1" smtClean="0">
                <a:solidFill>
                  <a:schemeClr val="tx2">
                    <a:lumMod val="50000"/>
                  </a:schemeClr>
                </a:solidFill>
                <a:ea typeface="+mn-ea"/>
              </a:rPr>
              <a:t>پايان</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فروردين</a:t>
            </a:r>
            <a:r>
              <a:rPr lang="fa-IR" sz="2800" dirty="0" smtClean="0">
                <a:solidFill>
                  <a:schemeClr val="tx2">
                    <a:lumMod val="50000"/>
                  </a:schemeClr>
                </a:solidFill>
                <a:ea typeface="+mn-ea"/>
              </a:rPr>
              <a:t> ماه سال بعد توسط </a:t>
            </a:r>
            <a:r>
              <a:rPr lang="fa-IR" sz="2800" dirty="0" err="1" smtClean="0">
                <a:solidFill>
                  <a:schemeClr val="tx2">
                    <a:lumMod val="50000"/>
                  </a:schemeClr>
                </a:solidFill>
                <a:ea typeface="+mn-ea"/>
              </a:rPr>
              <a:t>خزانه‌داري</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كل</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كشور</a:t>
            </a:r>
            <a:r>
              <a:rPr lang="fa-IR" sz="2800" dirty="0" smtClean="0">
                <a:solidFill>
                  <a:schemeClr val="tx2">
                    <a:lumMod val="50000"/>
                  </a:schemeClr>
                </a:solidFill>
                <a:ea typeface="+mn-ea"/>
              </a:rPr>
              <a:t> در </a:t>
            </a:r>
            <a:r>
              <a:rPr lang="fa-IR" sz="2800" dirty="0" err="1" smtClean="0">
                <a:solidFill>
                  <a:schemeClr val="tx2">
                    <a:lumMod val="50000"/>
                  </a:schemeClr>
                </a:solidFill>
                <a:ea typeface="+mn-ea"/>
              </a:rPr>
              <a:t>اختيار</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دستگاههاي</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اجرائي</a:t>
            </a:r>
            <a:r>
              <a:rPr lang="fa-IR" sz="2800" dirty="0" smtClean="0">
                <a:solidFill>
                  <a:schemeClr val="tx2">
                    <a:lumMod val="50000"/>
                  </a:schemeClr>
                </a:solidFill>
                <a:ea typeface="+mn-ea"/>
              </a:rPr>
              <a:t> قرار گرفته باشند» </a:t>
            </a:r>
            <a:r>
              <a:rPr lang="fa-IR" sz="2800" dirty="0" err="1" smtClean="0">
                <a:solidFill>
                  <a:schemeClr val="tx2">
                    <a:lumMod val="50000"/>
                  </a:schemeClr>
                </a:solidFill>
                <a:ea typeface="+mn-ea"/>
              </a:rPr>
              <a:t>جايگزين</a:t>
            </a:r>
            <a:r>
              <a:rPr lang="fa-IR" sz="2800" dirty="0" smtClean="0">
                <a:solidFill>
                  <a:schemeClr val="tx2">
                    <a:lumMod val="50000"/>
                  </a:schemeClr>
                </a:solidFill>
                <a:ea typeface="+mn-ea"/>
              </a:rPr>
              <a:t> عبارت «و تا </a:t>
            </a:r>
            <a:r>
              <a:rPr lang="fa-IR" sz="2800" dirty="0" err="1" smtClean="0">
                <a:solidFill>
                  <a:schemeClr val="tx2">
                    <a:lumMod val="50000"/>
                  </a:schemeClr>
                </a:solidFill>
                <a:ea typeface="+mn-ea"/>
              </a:rPr>
              <a:t>پايان</a:t>
            </a:r>
            <a:r>
              <a:rPr lang="fa-IR" sz="2800" dirty="0" smtClean="0">
                <a:solidFill>
                  <a:schemeClr val="tx2">
                    <a:lumMod val="50000"/>
                  </a:schemeClr>
                </a:solidFill>
                <a:ea typeface="+mn-ea"/>
              </a:rPr>
              <a:t> سال </a:t>
            </a:r>
            <a:r>
              <a:rPr lang="fa-IR" sz="2800" dirty="0" err="1" smtClean="0">
                <a:solidFill>
                  <a:schemeClr val="tx2">
                    <a:lumMod val="50000"/>
                  </a:schemeClr>
                </a:solidFill>
                <a:ea typeface="+mn-ea"/>
              </a:rPr>
              <a:t>مالي</a:t>
            </a:r>
            <a:r>
              <a:rPr lang="fa-IR" sz="2800" dirty="0" smtClean="0">
                <a:solidFill>
                  <a:schemeClr val="tx2">
                    <a:lumMod val="50000"/>
                  </a:schemeClr>
                </a:solidFill>
                <a:ea typeface="+mn-ea"/>
              </a:rPr>
              <a:t> توسط </a:t>
            </a:r>
            <a:r>
              <a:rPr lang="fa-IR" sz="2800" dirty="0" err="1" smtClean="0">
                <a:solidFill>
                  <a:schemeClr val="tx2">
                    <a:lumMod val="50000"/>
                  </a:schemeClr>
                </a:solidFill>
                <a:ea typeface="+mn-ea"/>
              </a:rPr>
              <a:t>خزانه‌داري</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كل</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كشور</a:t>
            </a:r>
            <a:r>
              <a:rPr lang="fa-IR" sz="2800" dirty="0" smtClean="0">
                <a:solidFill>
                  <a:schemeClr val="tx2">
                    <a:lumMod val="50000"/>
                  </a:schemeClr>
                </a:solidFill>
                <a:ea typeface="+mn-ea"/>
              </a:rPr>
              <a:t> در </a:t>
            </a:r>
            <a:r>
              <a:rPr lang="fa-IR" sz="2800" dirty="0" err="1" smtClean="0">
                <a:solidFill>
                  <a:schemeClr val="tx2">
                    <a:lumMod val="50000"/>
                  </a:schemeClr>
                </a:solidFill>
                <a:ea typeface="+mn-ea"/>
              </a:rPr>
              <a:t>اختيار</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ذي‌حسابي</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دستگاههاي</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اجرائي</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ذي‌ربط</a:t>
            </a:r>
            <a:r>
              <a:rPr lang="fa-IR" sz="2800" dirty="0" smtClean="0">
                <a:solidFill>
                  <a:schemeClr val="tx2">
                    <a:lumMod val="50000"/>
                  </a:schemeClr>
                </a:solidFill>
                <a:ea typeface="+mn-ea"/>
              </a:rPr>
              <a:t> قرار گرفته باشند» </a:t>
            </a:r>
            <a:r>
              <a:rPr lang="fa-IR" sz="2800" dirty="0" err="1" smtClean="0">
                <a:solidFill>
                  <a:schemeClr val="tx2">
                    <a:lumMod val="50000"/>
                  </a:schemeClr>
                </a:solidFill>
                <a:ea typeface="+mn-ea"/>
              </a:rPr>
              <a:t>مي‌شود</a:t>
            </a:r>
            <a:r>
              <a:rPr lang="fa-IR" sz="2800" dirty="0" smtClean="0">
                <a:solidFill>
                  <a:schemeClr val="tx2">
                    <a:lumMod val="50000"/>
                  </a:schemeClr>
                </a:solidFill>
                <a:ea typeface="+mn-ea"/>
              </a:rPr>
              <a:t>. </a:t>
            </a:r>
            <a:endParaRPr lang="fa-IR" sz="2800" dirty="0" smtClean="0">
              <a:solidFill>
                <a:srgbClr val="FF0000"/>
              </a:solidFill>
              <a:ea typeface="+mn-ea"/>
              <a:cs typeface="B Titr" pitchFamily="2" charset="-78"/>
            </a:endParaRPr>
          </a:p>
        </p:txBody>
      </p:sp>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4294967295"/>
          </p:nvPr>
        </p:nvSpPr>
        <p:spPr>
          <a:xfrm>
            <a:off x="287338" y="0"/>
            <a:ext cx="8856662" cy="5616575"/>
          </a:xfrm>
        </p:spPr>
        <p:txBody>
          <a:bodyPr>
            <a:normAutofit/>
          </a:bodyPr>
          <a:lstStyle/>
          <a:p>
            <a:pPr marL="365760" indent="-283464" algn="just" eaLnBrk="1" fontAlgn="auto" hangingPunct="1">
              <a:lnSpc>
                <a:spcPct val="150000"/>
              </a:lnSpc>
              <a:spcAft>
                <a:spcPts val="0"/>
              </a:spcAft>
              <a:buFontTx/>
              <a:buNone/>
              <a:defRPr/>
            </a:pPr>
            <a:r>
              <a:rPr lang="fa-IR" sz="4000" dirty="0" smtClean="0">
                <a:solidFill>
                  <a:srgbClr val="FF0000"/>
                </a:solidFill>
                <a:ea typeface="+mn-ea"/>
                <a:cs typeface="B Titr" pitchFamily="2" charset="-78"/>
              </a:rPr>
              <a:t>	</a:t>
            </a:r>
            <a:r>
              <a:rPr lang="fa-IR" sz="2800" dirty="0" smtClean="0">
                <a:solidFill>
                  <a:schemeClr val="tx2">
                    <a:lumMod val="50000"/>
                  </a:schemeClr>
                </a:solidFill>
                <a:ea typeface="+mn-ea"/>
              </a:rPr>
              <a:t>5- </a:t>
            </a:r>
            <a:r>
              <a:rPr lang="fa-IR" sz="2800" dirty="0" err="1" smtClean="0">
                <a:solidFill>
                  <a:schemeClr val="tx2">
                    <a:lumMod val="50000"/>
                  </a:schemeClr>
                </a:solidFill>
                <a:ea typeface="+mn-ea"/>
              </a:rPr>
              <a:t>حسابهاي</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دريافت</a:t>
            </a:r>
            <a:r>
              <a:rPr lang="fa-IR" sz="2800" dirty="0" smtClean="0">
                <a:solidFill>
                  <a:schemeClr val="tx2">
                    <a:lumMod val="50000"/>
                  </a:schemeClr>
                </a:solidFill>
                <a:ea typeface="+mn-ea"/>
              </a:rPr>
              <a:t> منابع </a:t>
            </a:r>
            <a:r>
              <a:rPr lang="fa-IR" sz="2800" dirty="0" err="1" smtClean="0">
                <a:solidFill>
                  <a:schemeClr val="tx2">
                    <a:lumMod val="50000"/>
                  </a:schemeClr>
                </a:solidFill>
                <a:ea typeface="+mn-ea"/>
              </a:rPr>
              <a:t>عمومي</a:t>
            </a:r>
            <a:r>
              <a:rPr lang="fa-IR" sz="2800" dirty="0" smtClean="0">
                <a:solidFill>
                  <a:schemeClr val="tx2">
                    <a:lumMod val="50000"/>
                  </a:schemeClr>
                </a:solidFill>
                <a:ea typeface="+mn-ea"/>
              </a:rPr>
              <a:t> دولت، حساب </a:t>
            </a:r>
            <a:r>
              <a:rPr lang="fa-IR" sz="2800" dirty="0" err="1" smtClean="0">
                <a:solidFill>
                  <a:schemeClr val="tx2">
                    <a:lumMod val="50000"/>
                  </a:schemeClr>
                </a:solidFill>
                <a:ea typeface="+mn-ea"/>
              </a:rPr>
              <a:t>خزانه‌داري</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كل</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كشور</a:t>
            </a:r>
            <a:r>
              <a:rPr lang="fa-IR" sz="2800" dirty="0" smtClean="0">
                <a:solidFill>
                  <a:schemeClr val="tx2">
                    <a:lumMod val="50000"/>
                  </a:schemeClr>
                </a:solidFill>
                <a:ea typeface="+mn-ea"/>
              </a:rPr>
              <a:t> محسوب شده و </a:t>
            </a:r>
            <a:r>
              <a:rPr lang="fa-IR" sz="2800" dirty="0" err="1" smtClean="0">
                <a:solidFill>
                  <a:schemeClr val="tx2">
                    <a:lumMod val="50000"/>
                  </a:schemeClr>
                </a:solidFill>
                <a:ea typeface="+mn-ea"/>
              </a:rPr>
              <a:t>دستگاههاي</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اجرائي</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وصول‌كننده</a:t>
            </a:r>
            <a:r>
              <a:rPr lang="fa-IR" sz="2800" dirty="0" smtClean="0">
                <a:solidFill>
                  <a:schemeClr val="tx2">
                    <a:lumMod val="50000"/>
                  </a:schemeClr>
                </a:solidFill>
                <a:ea typeface="+mn-ea"/>
              </a:rPr>
              <a:t> منابع، صاحب حساب </a:t>
            </a:r>
            <a:r>
              <a:rPr lang="fa-IR" sz="2800" dirty="0" err="1" smtClean="0">
                <a:solidFill>
                  <a:schemeClr val="tx2">
                    <a:lumMod val="50000"/>
                  </a:schemeClr>
                </a:solidFill>
                <a:ea typeface="+mn-ea"/>
              </a:rPr>
              <a:t>تلقي</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نمی‌شوند</a:t>
            </a:r>
            <a:r>
              <a:rPr lang="fa-IR" sz="2800" dirty="0" smtClean="0">
                <a:solidFill>
                  <a:schemeClr val="tx2">
                    <a:lumMod val="50000"/>
                  </a:schemeClr>
                </a:solidFill>
                <a:ea typeface="+mn-ea"/>
              </a:rPr>
              <a:t>. حق برداشت از </a:t>
            </a:r>
            <a:r>
              <a:rPr lang="fa-IR" sz="2800" dirty="0" err="1" smtClean="0">
                <a:solidFill>
                  <a:schemeClr val="tx2">
                    <a:lumMod val="50000"/>
                  </a:schemeClr>
                </a:solidFill>
                <a:ea typeface="+mn-ea"/>
              </a:rPr>
              <a:t>حسابهاي</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يادشده</a:t>
            </a:r>
            <a:r>
              <a:rPr lang="fa-IR" sz="2800" dirty="0" smtClean="0">
                <a:solidFill>
                  <a:schemeClr val="tx2">
                    <a:lumMod val="50000"/>
                  </a:schemeClr>
                </a:solidFill>
                <a:ea typeface="+mn-ea"/>
              </a:rPr>
              <a:t> به عهده صاحبان </a:t>
            </a:r>
            <a:r>
              <a:rPr lang="fa-IR" sz="2800" dirty="0" err="1" smtClean="0">
                <a:solidFill>
                  <a:schemeClr val="tx2">
                    <a:lumMod val="50000"/>
                  </a:schemeClr>
                </a:solidFill>
                <a:ea typeface="+mn-ea"/>
              </a:rPr>
              <a:t>امضاهاي</a:t>
            </a:r>
            <a:r>
              <a:rPr lang="fa-IR" sz="2800" dirty="0" smtClean="0">
                <a:solidFill>
                  <a:schemeClr val="tx2">
                    <a:lumMod val="50000"/>
                  </a:schemeClr>
                </a:solidFill>
                <a:ea typeface="+mn-ea"/>
              </a:rPr>
              <a:t> مجاز </a:t>
            </a:r>
            <a:r>
              <a:rPr lang="fa-IR" sz="2800" dirty="0" err="1" smtClean="0">
                <a:solidFill>
                  <a:schemeClr val="tx2">
                    <a:lumMod val="50000"/>
                  </a:schemeClr>
                </a:solidFill>
                <a:ea typeface="+mn-ea"/>
              </a:rPr>
              <a:t>خزانه‌داري</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كل</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كشور</a:t>
            </a:r>
            <a:r>
              <a:rPr lang="fa-IR" sz="2800" dirty="0" smtClean="0">
                <a:solidFill>
                  <a:schemeClr val="tx2">
                    <a:lumMod val="50000"/>
                  </a:schemeClr>
                </a:solidFill>
                <a:ea typeface="+mn-ea"/>
              </a:rPr>
              <a:t> در </a:t>
            </a:r>
            <a:r>
              <a:rPr lang="fa-IR" sz="2800" dirty="0" err="1" smtClean="0">
                <a:solidFill>
                  <a:schemeClr val="tx2">
                    <a:lumMod val="50000"/>
                  </a:schemeClr>
                </a:solidFill>
                <a:ea typeface="+mn-ea"/>
              </a:rPr>
              <a:t>مركز</a:t>
            </a:r>
            <a:r>
              <a:rPr lang="fa-IR" sz="2800" dirty="0" smtClean="0">
                <a:solidFill>
                  <a:schemeClr val="tx2">
                    <a:lumMod val="50000"/>
                  </a:schemeClr>
                </a:solidFill>
                <a:ea typeface="+mn-ea"/>
              </a:rPr>
              <a:t> و خزانه </a:t>
            </a:r>
            <a:r>
              <a:rPr lang="fa-IR" sz="2800" dirty="0" err="1" smtClean="0">
                <a:solidFill>
                  <a:schemeClr val="tx2">
                    <a:lumMod val="50000"/>
                  </a:schemeClr>
                </a:solidFill>
                <a:ea typeface="+mn-ea"/>
              </a:rPr>
              <a:t>معين</a:t>
            </a:r>
            <a:r>
              <a:rPr lang="fa-IR" sz="2800" dirty="0" smtClean="0">
                <a:solidFill>
                  <a:schemeClr val="tx2">
                    <a:lumMod val="50000"/>
                  </a:schemeClr>
                </a:solidFill>
                <a:ea typeface="+mn-ea"/>
              </a:rPr>
              <a:t> استان در استانها </a:t>
            </a:r>
            <a:r>
              <a:rPr lang="fa-IR" sz="2800" dirty="0" err="1" smtClean="0">
                <a:solidFill>
                  <a:schemeClr val="tx2">
                    <a:lumMod val="50000"/>
                  </a:schemeClr>
                </a:solidFill>
                <a:ea typeface="+mn-ea"/>
              </a:rPr>
              <a:t>می‌باشد</a:t>
            </a:r>
            <a:r>
              <a:rPr lang="fa-IR" sz="2800" dirty="0" smtClean="0">
                <a:solidFill>
                  <a:schemeClr val="tx2">
                    <a:lumMod val="50000"/>
                  </a:schemeClr>
                </a:solidFill>
                <a:ea typeface="+mn-ea"/>
              </a:rPr>
              <a:t> و </a:t>
            </a:r>
            <a:r>
              <a:rPr lang="fa-IR" sz="2800" dirty="0" err="1" smtClean="0">
                <a:solidFill>
                  <a:schemeClr val="tx2">
                    <a:lumMod val="50000"/>
                  </a:schemeClr>
                </a:solidFill>
                <a:ea typeface="+mn-ea"/>
              </a:rPr>
              <a:t>هيچ</a:t>
            </a:r>
            <a:r>
              <a:rPr lang="fa-IR" sz="2800" dirty="0" smtClean="0">
                <a:solidFill>
                  <a:schemeClr val="tx2">
                    <a:lumMod val="50000"/>
                  </a:schemeClr>
                </a:solidFill>
                <a:ea typeface="+mn-ea"/>
              </a:rPr>
              <a:t> مرجع </a:t>
            </a:r>
            <a:r>
              <a:rPr lang="fa-IR" sz="2800" dirty="0" err="1" smtClean="0">
                <a:solidFill>
                  <a:schemeClr val="tx2">
                    <a:lumMod val="50000"/>
                  </a:schemeClr>
                </a:solidFill>
                <a:ea typeface="+mn-ea"/>
              </a:rPr>
              <a:t>ديگري</a:t>
            </a:r>
            <a:r>
              <a:rPr lang="fa-IR" sz="2800" dirty="0" smtClean="0">
                <a:solidFill>
                  <a:schemeClr val="tx2">
                    <a:lumMod val="50000"/>
                  </a:schemeClr>
                </a:solidFill>
                <a:ea typeface="+mn-ea"/>
              </a:rPr>
              <a:t> حق برداشت از </a:t>
            </a:r>
            <a:r>
              <a:rPr lang="fa-IR" sz="2800" dirty="0" err="1" smtClean="0">
                <a:solidFill>
                  <a:schemeClr val="tx2">
                    <a:lumMod val="50000"/>
                  </a:schemeClr>
                </a:solidFill>
                <a:ea typeface="+mn-ea"/>
              </a:rPr>
              <a:t>حسابهاي</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يادشده</a:t>
            </a:r>
            <a:r>
              <a:rPr lang="fa-IR" sz="2800" dirty="0" smtClean="0">
                <a:solidFill>
                  <a:schemeClr val="tx2">
                    <a:lumMod val="50000"/>
                  </a:schemeClr>
                </a:solidFill>
                <a:ea typeface="+mn-ea"/>
              </a:rPr>
              <a:t> را ندارد. برداشت از </a:t>
            </a:r>
            <a:r>
              <a:rPr lang="fa-IR" sz="2800" dirty="0" err="1" smtClean="0">
                <a:solidFill>
                  <a:schemeClr val="tx2">
                    <a:lumMod val="50000"/>
                  </a:schemeClr>
                </a:solidFill>
                <a:ea typeface="+mn-ea"/>
              </a:rPr>
              <a:t>حسابهاي</a:t>
            </a:r>
            <a:r>
              <a:rPr lang="fa-IR" sz="2800" dirty="0" smtClean="0">
                <a:solidFill>
                  <a:schemeClr val="tx2">
                    <a:lumMod val="50000"/>
                  </a:schemeClr>
                </a:solidFill>
                <a:ea typeface="+mn-ea"/>
              </a:rPr>
              <a:t> پرداخت </a:t>
            </a:r>
            <a:r>
              <a:rPr lang="fa-IR" sz="2800" dirty="0" err="1" smtClean="0">
                <a:solidFill>
                  <a:schemeClr val="tx2">
                    <a:lumMod val="50000"/>
                  </a:schemeClr>
                </a:solidFill>
                <a:ea typeface="+mn-ea"/>
              </a:rPr>
              <a:t>دستگاههاي</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اجرائي</a:t>
            </a:r>
            <a:r>
              <a:rPr lang="fa-IR" sz="2800" dirty="0" smtClean="0">
                <a:solidFill>
                  <a:schemeClr val="tx2">
                    <a:lumMod val="50000"/>
                  </a:schemeClr>
                </a:solidFill>
                <a:ea typeface="+mn-ea"/>
              </a:rPr>
              <a:t> با </a:t>
            </a:r>
            <a:r>
              <a:rPr lang="fa-IR" sz="2800" dirty="0" err="1" smtClean="0">
                <a:solidFill>
                  <a:schemeClr val="tx2">
                    <a:lumMod val="50000"/>
                  </a:schemeClr>
                </a:solidFill>
                <a:ea typeface="+mn-ea"/>
              </a:rPr>
              <a:t>رعايت</a:t>
            </a:r>
            <a:r>
              <a:rPr lang="fa-IR" sz="2800" dirty="0" smtClean="0">
                <a:solidFill>
                  <a:schemeClr val="tx2">
                    <a:lumMod val="50000"/>
                  </a:schemeClr>
                </a:solidFill>
                <a:ea typeface="+mn-ea"/>
              </a:rPr>
              <a:t> قانون نحوه پرداخت </a:t>
            </a:r>
            <a:r>
              <a:rPr lang="fa-IR" sz="2800" dirty="0" err="1" smtClean="0">
                <a:solidFill>
                  <a:schemeClr val="tx2">
                    <a:lumMod val="50000"/>
                  </a:schemeClr>
                </a:solidFill>
                <a:ea typeface="+mn-ea"/>
              </a:rPr>
              <a:t>محكومٌ‌به</a:t>
            </a:r>
            <a:r>
              <a:rPr lang="fa-IR" sz="2800" dirty="0" smtClean="0">
                <a:solidFill>
                  <a:schemeClr val="tx2">
                    <a:lumMod val="50000"/>
                  </a:schemeClr>
                </a:solidFill>
                <a:ea typeface="+mn-ea"/>
              </a:rPr>
              <a:t> دولت و عدم تأمین و </a:t>
            </a:r>
            <a:r>
              <a:rPr lang="fa-IR" sz="2800" dirty="0" err="1" smtClean="0">
                <a:solidFill>
                  <a:schemeClr val="tx2">
                    <a:lumMod val="50000"/>
                  </a:schemeClr>
                </a:solidFill>
                <a:ea typeface="+mn-ea"/>
              </a:rPr>
              <a:t>توقيف</a:t>
            </a:r>
            <a:r>
              <a:rPr lang="fa-IR" sz="2800" dirty="0" smtClean="0">
                <a:solidFill>
                  <a:schemeClr val="tx2">
                    <a:lumMod val="50000"/>
                  </a:schemeClr>
                </a:solidFill>
                <a:ea typeface="+mn-ea"/>
              </a:rPr>
              <a:t> اموال </a:t>
            </a:r>
            <a:r>
              <a:rPr lang="fa-IR" sz="2800" dirty="0" err="1" smtClean="0">
                <a:solidFill>
                  <a:schemeClr val="tx2">
                    <a:lumMod val="50000"/>
                  </a:schemeClr>
                </a:solidFill>
                <a:ea typeface="+mn-ea"/>
              </a:rPr>
              <a:t>دولتي</a:t>
            </a:r>
            <a:r>
              <a:rPr lang="fa-IR" sz="2800" dirty="0" smtClean="0">
                <a:solidFill>
                  <a:schemeClr val="tx2">
                    <a:lumMod val="50000"/>
                  </a:schemeClr>
                </a:solidFill>
                <a:ea typeface="+mn-ea"/>
              </a:rPr>
              <a:t> مصوب 15/8/1365 </a:t>
            </a:r>
            <a:r>
              <a:rPr lang="fa-IR" sz="2800" dirty="0" err="1" smtClean="0">
                <a:solidFill>
                  <a:schemeClr val="tx2">
                    <a:lumMod val="50000"/>
                  </a:schemeClr>
                </a:solidFill>
                <a:ea typeface="+mn-ea"/>
              </a:rPr>
              <a:t>امكان‌پذير</a:t>
            </a:r>
            <a:r>
              <a:rPr lang="fa-IR" sz="2800" dirty="0" smtClean="0">
                <a:solidFill>
                  <a:schemeClr val="tx2">
                    <a:lumMod val="50000"/>
                  </a:schemeClr>
                </a:solidFill>
                <a:ea typeface="+mn-ea"/>
              </a:rPr>
              <a:t> است.</a:t>
            </a:r>
            <a:endParaRPr lang="fa-IR" sz="2800" dirty="0" smtClean="0">
              <a:solidFill>
                <a:srgbClr val="FF0000"/>
              </a:solidFill>
              <a:ea typeface="+mn-ea"/>
              <a:cs typeface="B Titr" pitchFamily="2" charset="-78"/>
            </a:endParaRPr>
          </a:p>
        </p:txBody>
      </p:sp>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p:cNvSpPr>
            <a:spLocks noGrp="1" noChangeArrowheads="1"/>
          </p:cNvSpPr>
          <p:nvPr>
            <p:ph/>
          </p:nvPr>
        </p:nvSpPr>
        <p:spPr>
          <a:xfrm>
            <a:off x="0" y="292100"/>
            <a:ext cx="8964613" cy="5727700"/>
          </a:xfrm>
        </p:spPr>
        <p:txBody>
          <a:bodyPr>
            <a:normAutofit/>
          </a:bodyPr>
          <a:lstStyle/>
          <a:p>
            <a:pPr marL="0" indent="0" algn="ctr" eaLnBrk="1" fontAlgn="auto" hangingPunct="1">
              <a:lnSpc>
                <a:spcPct val="200000"/>
              </a:lnSpc>
              <a:spcAft>
                <a:spcPts val="0"/>
              </a:spcAft>
              <a:buFont typeface="Wingdings 2" pitchFamily="18" charset="2"/>
              <a:buNone/>
              <a:defRPr/>
            </a:pPr>
            <a:r>
              <a:rPr lang="fa-IR" sz="2800" cap="all" dirty="0" err="1" smtClean="0">
                <a:solidFill>
                  <a:srgbClr val="C00000"/>
                </a:solidFill>
                <a:latin typeface="+mj-lt"/>
                <a:ea typeface="+mj-ea"/>
                <a:cs typeface="B Titr" pitchFamily="2" charset="-78"/>
              </a:rPr>
              <a:t>ابلاغیه</a:t>
            </a:r>
            <a:r>
              <a:rPr lang="fa-IR" sz="2800" cap="all" dirty="0" smtClean="0">
                <a:solidFill>
                  <a:srgbClr val="C00000"/>
                </a:solidFill>
                <a:latin typeface="+mj-lt"/>
                <a:ea typeface="+mj-ea"/>
                <a:cs typeface="B Titr" pitchFamily="2" charset="-78"/>
              </a:rPr>
              <a:t> : هـ۵۲۵۳۴ت/۱۵۱۹۹      تاریخ  : 1395/02/12</a:t>
            </a:r>
          </a:p>
          <a:p>
            <a:pPr marL="0" indent="0" algn="ctr" eaLnBrk="1" fontAlgn="auto" hangingPunct="1">
              <a:lnSpc>
                <a:spcPct val="200000"/>
              </a:lnSpc>
              <a:spcAft>
                <a:spcPts val="0"/>
              </a:spcAft>
              <a:buFont typeface="Wingdings 2" pitchFamily="18" charset="2"/>
              <a:buNone/>
              <a:defRPr/>
            </a:pPr>
            <a:r>
              <a:rPr lang="fa-IR" sz="2800" cap="all" dirty="0" smtClean="0">
                <a:solidFill>
                  <a:srgbClr val="7030A0"/>
                </a:solidFill>
                <a:latin typeface="+mj-lt"/>
                <a:ea typeface="+mj-ea"/>
                <a:cs typeface="B Titr" pitchFamily="2" charset="-78"/>
              </a:rPr>
              <a:t>آیین نامه اجرایی تبصره بند (۱ )ماده (۲۶)قانون الحاق موادی به قانون تنظیم بخشی از مقررات مالی دولت (۲) </a:t>
            </a:r>
          </a:p>
          <a:p>
            <a:pPr marL="0" indent="0" algn="ctr" eaLnBrk="1" fontAlgn="auto" hangingPunct="1">
              <a:lnSpc>
                <a:spcPct val="200000"/>
              </a:lnSpc>
              <a:spcAft>
                <a:spcPts val="0"/>
              </a:spcAft>
              <a:buFont typeface="Wingdings 2" pitchFamily="18" charset="2"/>
              <a:buNone/>
              <a:defRPr/>
            </a:pPr>
            <a:r>
              <a:rPr lang="fa-IR" sz="2800" cap="all" dirty="0" smtClean="0">
                <a:solidFill>
                  <a:srgbClr val="7030A0"/>
                </a:solidFill>
                <a:latin typeface="+mj-lt"/>
                <a:ea typeface="+mj-ea"/>
                <a:cs typeface="B Titr" pitchFamily="2" charset="-78"/>
              </a:rPr>
              <a:t>(نحوه و زمان بندی اجرای کامل حسابداری تعهدی)</a:t>
            </a:r>
          </a:p>
        </p:txBody>
      </p:sp>
    </p:spTree>
  </p:cSld>
  <p:clrMapOvr>
    <a:masterClrMapping/>
  </p:clrMapOvr>
  <p:transition spd="med">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p:cNvSpPr>
            <a:spLocks noGrp="1" noChangeArrowheads="1"/>
          </p:cNvSpPr>
          <p:nvPr>
            <p:ph/>
          </p:nvPr>
        </p:nvSpPr>
        <p:spPr>
          <a:xfrm>
            <a:off x="0" y="292100"/>
            <a:ext cx="8964613" cy="5727700"/>
          </a:xfrm>
        </p:spPr>
        <p:txBody>
          <a:bodyPr>
            <a:normAutofit/>
          </a:bodyPr>
          <a:lstStyle/>
          <a:p>
            <a:pPr marL="0" indent="0" algn="just" eaLnBrk="1" fontAlgn="auto" hangingPunct="1">
              <a:lnSpc>
                <a:spcPct val="200000"/>
              </a:lnSpc>
              <a:spcAft>
                <a:spcPts val="0"/>
              </a:spcAft>
              <a:buFont typeface="Wingdings 2"/>
              <a:buChar char=""/>
              <a:defRPr/>
            </a:pPr>
            <a:r>
              <a:rPr lang="fa-IR" sz="2800" cap="all" dirty="0" smtClean="0">
                <a:latin typeface="+mj-lt"/>
                <a:ea typeface="+mj-ea"/>
                <a:cs typeface="B Zar" pitchFamily="2" charset="-78"/>
              </a:rPr>
              <a:t>ماده۱ـ</a:t>
            </a:r>
            <a:r>
              <a:rPr lang="fa-IR" sz="2400" cap="all" dirty="0" smtClean="0">
                <a:latin typeface="+mj-lt"/>
                <a:ea typeface="+mj-ea"/>
                <a:cs typeface="B Zar" pitchFamily="2" charset="-78"/>
              </a:rPr>
              <a:t> وزارتخانه ها، مؤسسات دولتی از جمله دانشگاه ها و مؤسسات آموزشی و پژوهشی و </a:t>
            </a:r>
            <a:r>
              <a:rPr lang="fa-IR" sz="2400" cap="all" dirty="0" smtClean="0">
                <a:solidFill>
                  <a:srgbClr val="C00000"/>
                </a:solidFill>
                <a:latin typeface="+mj-lt"/>
                <a:ea typeface="+mj-ea"/>
                <a:cs typeface="B Zar" pitchFamily="2" charset="-78"/>
              </a:rPr>
              <a:t>مؤسسات و نهادهای عمومی غیر دولتی </a:t>
            </a:r>
            <a:r>
              <a:rPr lang="fa-IR" sz="2400" cap="all" dirty="0" smtClean="0">
                <a:latin typeface="+mj-lt"/>
                <a:ea typeface="+mj-ea"/>
                <a:cs typeface="B Zar" pitchFamily="2" charset="-78"/>
              </a:rPr>
              <a:t>از جمله </a:t>
            </a:r>
            <a:r>
              <a:rPr lang="fa-IR" sz="2400" cap="all" dirty="0" err="1" smtClean="0">
                <a:latin typeface="+mj-lt"/>
                <a:ea typeface="+mj-ea"/>
                <a:cs typeface="B Zar" pitchFamily="2" charset="-78"/>
              </a:rPr>
              <a:t>شهرداریها</a:t>
            </a:r>
            <a:r>
              <a:rPr lang="fa-IR" sz="2400" cap="all" dirty="0" smtClean="0">
                <a:latin typeface="+mj-lt"/>
                <a:ea typeface="+mj-ea"/>
                <a:cs typeface="B Zar" pitchFamily="2" charset="-78"/>
              </a:rPr>
              <a:t> و سایر دستگاه های اجرایی در موارد استفاده از بودجه عمومی دولت </a:t>
            </a:r>
            <a:r>
              <a:rPr lang="fa-IR" sz="2400" cap="all" dirty="0" smtClean="0">
                <a:solidFill>
                  <a:srgbClr val="C00000"/>
                </a:solidFill>
                <a:latin typeface="+mj-lt"/>
                <a:ea typeface="+mj-ea"/>
                <a:cs typeface="B Zar" pitchFamily="2" charset="-78"/>
              </a:rPr>
              <a:t>مکلفند </a:t>
            </a:r>
            <a:r>
              <a:rPr lang="fa-IR" sz="2400" cap="all" dirty="0" smtClean="0">
                <a:latin typeface="+mj-lt"/>
                <a:ea typeface="+mj-ea"/>
                <a:cs typeface="B Zar" pitchFamily="2" charset="-78"/>
              </a:rPr>
              <a:t>صورت های مالی خود را براساس استانداردهای حسابداری بخش عمومی در چارچوب دستورالعمل حسابداری وزارت امور اقتصادی و دارایی تهیه و ارایه نمایند.</a:t>
            </a:r>
          </a:p>
          <a:p>
            <a:pPr marL="365760" indent="-283464" eaLnBrk="1" fontAlgn="auto" hangingPunct="1">
              <a:lnSpc>
                <a:spcPct val="200000"/>
              </a:lnSpc>
              <a:spcAft>
                <a:spcPts val="0"/>
              </a:spcAft>
              <a:buFont typeface="Arial"/>
              <a:buChar char="•"/>
              <a:defRPr/>
            </a:pPr>
            <a:endParaRPr lang="fa-IR" sz="2400" cap="all" dirty="0">
              <a:latin typeface="+mj-lt"/>
              <a:ea typeface="+mj-ea"/>
              <a:cs typeface="B Mitra" pitchFamily="2" charset="-78"/>
            </a:endParaRPr>
          </a:p>
        </p:txBody>
      </p:sp>
    </p:spTree>
  </p:cSld>
  <p:clrMapOvr>
    <a:masterClrMapping/>
  </p:clrMapOvr>
  <p:transition spd="med">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p:cNvSpPr>
            <a:spLocks noGrp="1" noChangeArrowheads="1"/>
          </p:cNvSpPr>
          <p:nvPr>
            <p:ph/>
          </p:nvPr>
        </p:nvSpPr>
        <p:spPr>
          <a:xfrm>
            <a:off x="0" y="292100"/>
            <a:ext cx="8964613" cy="5727700"/>
          </a:xfrm>
        </p:spPr>
        <p:txBody>
          <a:bodyPr>
            <a:normAutofit/>
          </a:bodyPr>
          <a:lstStyle/>
          <a:p>
            <a:pPr marL="0" indent="0" algn="just" eaLnBrk="1" fontAlgn="auto" hangingPunct="1">
              <a:lnSpc>
                <a:spcPct val="200000"/>
              </a:lnSpc>
              <a:spcAft>
                <a:spcPts val="0"/>
              </a:spcAft>
              <a:buFont typeface="Wingdings 2"/>
              <a:buChar char=""/>
              <a:defRPr/>
            </a:pPr>
            <a:r>
              <a:rPr lang="fa-IR" sz="2800" cap="all" dirty="0" smtClean="0">
                <a:latin typeface="+mj-lt"/>
                <a:ea typeface="+mj-ea"/>
                <a:cs typeface="B Zar" pitchFamily="2" charset="-78"/>
              </a:rPr>
              <a:t>ماده۲ـ </a:t>
            </a:r>
            <a:r>
              <a:rPr lang="fa-IR" sz="2400" cap="all" dirty="0" smtClean="0">
                <a:solidFill>
                  <a:srgbClr val="C00000"/>
                </a:solidFill>
                <a:latin typeface="+mj-lt"/>
                <a:ea typeface="+mj-ea"/>
                <a:cs typeface="B Zar" pitchFamily="2" charset="-78"/>
              </a:rPr>
              <a:t>مؤسسات و نهادهای عمومی غیر دولتی </a:t>
            </a:r>
            <a:r>
              <a:rPr lang="fa-IR" sz="2400" cap="all" dirty="0" smtClean="0">
                <a:latin typeface="+mj-lt"/>
                <a:ea typeface="+mj-ea"/>
                <a:cs typeface="B Zar" pitchFamily="2" charset="-78"/>
              </a:rPr>
              <a:t>از جمله شهرداری ها از ابتدای سال ۱۳۹۵ </a:t>
            </a:r>
            <a:r>
              <a:rPr lang="fa-IR" sz="2400" cap="all" dirty="0" smtClean="0">
                <a:solidFill>
                  <a:srgbClr val="C00000"/>
                </a:solidFill>
                <a:latin typeface="+mj-lt"/>
                <a:ea typeface="+mj-ea"/>
                <a:cs typeface="B Zar" pitchFamily="2" charset="-78"/>
              </a:rPr>
              <a:t>موظفند</a:t>
            </a:r>
            <a:r>
              <a:rPr lang="fa-IR" sz="2400" cap="all" dirty="0" smtClean="0">
                <a:latin typeface="+mj-lt"/>
                <a:ea typeface="+mj-ea"/>
                <a:cs typeface="B Zar" pitchFamily="2" charset="-78"/>
              </a:rPr>
              <a:t> رویدادهای مالی مربوط به </a:t>
            </a:r>
            <a:r>
              <a:rPr lang="fa-IR" sz="2400" cap="all" dirty="0" smtClean="0">
                <a:solidFill>
                  <a:srgbClr val="C00000"/>
                </a:solidFill>
                <a:latin typeface="+mj-lt"/>
                <a:ea typeface="+mj-ea"/>
                <a:cs typeface="B Zar" pitchFamily="2" charset="-78"/>
              </a:rPr>
              <a:t>منابع</a:t>
            </a:r>
            <a:r>
              <a:rPr lang="fa-IR" sz="2400" cap="all" dirty="0" smtClean="0">
                <a:latin typeface="+mj-lt"/>
                <a:ea typeface="+mj-ea"/>
                <a:cs typeface="B Zar" pitchFamily="2" charset="-78"/>
              </a:rPr>
              <a:t> </a:t>
            </a:r>
            <a:r>
              <a:rPr lang="fa-IR" sz="2400" cap="all" dirty="0" err="1" smtClean="0">
                <a:solidFill>
                  <a:srgbClr val="C00000"/>
                </a:solidFill>
                <a:latin typeface="+mj-lt"/>
                <a:ea typeface="+mj-ea"/>
                <a:cs typeface="B Zar" pitchFamily="2" charset="-78"/>
              </a:rPr>
              <a:t>غیربودجه</a:t>
            </a:r>
            <a:r>
              <a:rPr lang="fa-IR" sz="2400" cap="all" dirty="0" smtClean="0">
                <a:solidFill>
                  <a:srgbClr val="C00000"/>
                </a:solidFill>
                <a:latin typeface="+mj-lt"/>
                <a:ea typeface="+mj-ea"/>
                <a:cs typeface="B Zar" pitchFamily="2" charset="-78"/>
              </a:rPr>
              <a:t> ای خود </a:t>
            </a:r>
            <a:r>
              <a:rPr lang="fa-IR" sz="2400" cap="all" dirty="0" smtClean="0">
                <a:latin typeface="+mj-lt"/>
                <a:ea typeface="+mj-ea"/>
                <a:cs typeface="B Zar" pitchFamily="2" charset="-78"/>
              </a:rPr>
              <a:t>را علاوه بر منابع بودجه عمومی دولت، براساس استانداردهای حسابداری بخش عمومی منطبق با بند (ی) ماده (۷) اساسنامه سازمان </a:t>
            </a:r>
            <a:r>
              <a:rPr lang="fa-IR" sz="2400" cap="all" dirty="0" err="1" smtClean="0">
                <a:latin typeface="+mj-lt"/>
                <a:ea typeface="+mj-ea"/>
                <a:cs typeface="B Zar" pitchFamily="2" charset="-78"/>
              </a:rPr>
              <a:t>حسابرسی</a:t>
            </a:r>
            <a:r>
              <a:rPr lang="fa-IR" sz="2400" cap="all" dirty="0" smtClean="0">
                <a:latin typeface="+mj-lt"/>
                <a:ea typeface="+mj-ea"/>
                <a:cs typeface="B Zar" pitchFamily="2" charset="-78"/>
              </a:rPr>
              <a:t>، با هماهنگی معاونت نظارت مالی و خزانه داری کل کشور شناسایی نمایند.</a:t>
            </a:r>
            <a:endParaRPr lang="fa-IR" sz="2400" cap="all" dirty="0">
              <a:latin typeface="+mj-lt"/>
              <a:ea typeface="+mj-ea"/>
              <a:cs typeface="B Zar" pitchFamily="2" charset="-78"/>
            </a:endParaRPr>
          </a:p>
        </p:txBody>
      </p:sp>
    </p:spTree>
  </p:cSld>
  <p:clrMapOvr>
    <a:masterClrMapping/>
  </p:clrMapOvr>
  <p:transition spd="med">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p:cNvSpPr>
            <a:spLocks noGrp="1" noChangeArrowheads="1"/>
          </p:cNvSpPr>
          <p:nvPr>
            <p:ph/>
          </p:nvPr>
        </p:nvSpPr>
        <p:spPr>
          <a:xfrm>
            <a:off x="0" y="292100"/>
            <a:ext cx="8964613" cy="5727700"/>
          </a:xfrm>
        </p:spPr>
        <p:txBody>
          <a:bodyPr>
            <a:normAutofit/>
          </a:bodyPr>
          <a:lstStyle/>
          <a:p>
            <a:pPr marL="0" indent="0" algn="just" eaLnBrk="1" fontAlgn="auto" hangingPunct="1">
              <a:lnSpc>
                <a:spcPct val="200000"/>
              </a:lnSpc>
              <a:spcAft>
                <a:spcPts val="0"/>
              </a:spcAft>
              <a:buFont typeface="Wingdings 2" pitchFamily="18" charset="2"/>
              <a:buNone/>
              <a:defRPr/>
            </a:pPr>
            <a:r>
              <a:rPr lang="fa-IR" sz="2400" cap="all" dirty="0" smtClean="0">
                <a:latin typeface="+mj-lt"/>
                <a:ea typeface="+mj-ea"/>
                <a:cs typeface="B Zar" pitchFamily="2" charset="-78"/>
              </a:rPr>
              <a:t>ماده۳ـ وزارت امور اقتصادی و دارایی نسبت به تهیه </a:t>
            </a:r>
            <a:r>
              <a:rPr lang="fa-IR" sz="2400" cap="all" dirty="0" err="1" smtClean="0">
                <a:latin typeface="+mj-lt"/>
                <a:ea typeface="+mj-ea"/>
                <a:cs typeface="B Zar" pitchFamily="2" charset="-78"/>
              </a:rPr>
              <a:t>کاربرگ</a:t>
            </a:r>
            <a:r>
              <a:rPr lang="fa-IR" sz="2400" cap="all" dirty="0" smtClean="0">
                <a:latin typeface="+mj-lt"/>
                <a:ea typeface="+mj-ea"/>
                <a:cs typeface="B Zar" pitchFamily="2" charset="-78"/>
              </a:rPr>
              <a:t> (فرم)های عملکرد بودجه مطابق استانداردهای حسابداری بخش عمومی اقدام و پس از تأیید دیوان محاسبات کشور ابلاغ نماید.</a:t>
            </a:r>
          </a:p>
          <a:p>
            <a:pPr marL="0" indent="0" algn="just" eaLnBrk="1" fontAlgn="auto" hangingPunct="1">
              <a:spcAft>
                <a:spcPts val="0"/>
              </a:spcAft>
              <a:buFont typeface="Wingdings 2" pitchFamily="18" charset="2"/>
              <a:buNone/>
              <a:defRPr/>
            </a:pPr>
            <a:endParaRPr lang="fa-IR" sz="2400" cap="all" dirty="0" smtClean="0">
              <a:latin typeface="+mj-lt"/>
              <a:ea typeface="+mj-ea"/>
              <a:cs typeface="B Zar" pitchFamily="2" charset="-78"/>
            </a:endParaRPr>
          </a:p>
          <a:p>
            <a:pPr marL="0" indent="0" algn="just" eaLnBrk="1" fontAlgn="auto" hangingPunct="1">
              <a:lnSpc>
                <a:spcPct val="200000"/>
              </a:lnSpc>
              <a:spcAft>
                <a:spcPts val="0"/>
              </a:spcAft>
              <a:buFont typeface="Wingdings 2" pitchFamily="18" charset="2"/>
              <a:buNone/>
              <a:defRPr/>
            </a:pPr>
            <a:r>
              <a:rPr lang="fa-IR" sz="2400" cap="all" dirty="0" smtClean="0">
                <a:latin typeface="+mj-lt"/>
                <a:ea typeface="+mj-ea"/>
                <a:cs typeface="B Zar" pitchFamily="2" charset="-78"/>
              </a:rPr>
              <a:t>ماده۴ـ معاونت نظارت مالی و خزانه داری کل کشور، تمهیدات لازم برای ابلاغ شیوه نامه ها و دستورالعمل های اجرایی شناسایی دارایی ها و بدهی ها را حداکثر تا پایان سال ۱۳۹۵ فراهم و با تأیید دیوان محاسبات کشور ابلاغ نماید. مسئولیت حسن اجرای شیوه نامه و دستورالعمل های </a:t>
            </a:r>
            <a:r>
              <a:rPr lang="fa-IR" sz="2400" cap="all" dirty="0" err="1" smtClean="0">
                <a:latin typeface="+mj-lt"/>
                <a:ea typeface="+mj-ea"/>
                <a:cs typeface="B Zar" pitchFamily="2" charset="-78"/>
              </a:rPr>
              <a:t>ابلاغی</a:t>
            </a:r>
            <a:r>
              <a:rPr lang="fa-IR" sz="2400" cap="all" dirty="0" smtClean="0">
                <a:latin typeface="+mj-lt"/>
                <a:ea typeface="+mj-ea"/>
                <a:cs typeface="B Zar" pitchFamily="2" charset="-78"/>
              </a:rPr>
              <a:t> با بالاترین مقام دستگاه اجرایی مربوط خواهد بود.</a:t>
            </a:r>
          </a:p>
        </p:txBody>
      </p:sp>
    </p:spTree>
  </p:cSld>
  <p:clrMapOvr>
    <a:masterClrMapping/>
  </p:clrMapOvr>
  <p:transition spd="med">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p:cNvSpPr>
            <a:spLocks noGrp="1" noChangeArrowheads="1"/>
          </p:cNvSpPr>
          <p:nvPr>
            <p:ph/>
          </p:nvPr>
        </p:nvSpPr>
        <p:spPr>
          <a:xfrm>
            <a:off x="0" y="292100"/>
            <a:ext cx="8964613" cy="5727700"/>
          </a:xfrm>
        </p:spPr>
        <p:txBody>
          <a:bodyPr>
            <a:normAutofit/>
          </a:bodyPr>
          <a:lstStyle/>
          <a:p>
            <a:pPr marL="0" indent="0" algn="just" eaLnBrk="1" fontAlgn="auto" hangingPunct="1">
              <a:lnSpc>
                <a:spcPct val="200000"/>
              </a:lnSpc>
              <a:spcAft>
                <a:spcPts val="0"/>
              </a:spcAft>
              <a:buFont typeface="Wingdings 2"/>
              <a:buChar char=""/>
              <a:defRPr/>
            </a:pPr>
            <a:r>
              <a:rPr lang="fa-IR" sz="2400" cap="all" dirty="0" smtClean="0">
                <a:latin typeface="+mj-lt"/>
                <a:ea typeface="+mj-ea"/>
                <a:cs typeface="B Mitra" pitchFamily="2" charset="-78"/>
              </a:rPr>
              <a:t>ماده۵ ـ سازمان مدیریت و برنامه ریزی کشور موظف است به منظور استقرار بودجه ریزی مبتنی بر عملکرد، حداکثر تا پایان سال ۱۳۹۵ زمینه لازم برای استقرار نظام حسابداری بهای تمام شده و هزینه یابی در دستگاه های اجرایی را با هماهنگی وزارت امور اقتصادی و دارایی فراهم سازد.</a:t>
            </a:r>
          </a:p>
          <a:p>
            <a:pPr marL="0" indent="0" algn="just" eaLnBrk="1" fontAlgn="auto" hangingPunct="1">
              <a:lnSpc>
                <a:spcPct val="200000"/>
              </a:lnSpc>
              <a:spcAft>
                <a:spcPts val="0"/>
              </a:spcAft>
              <a:buFont typeface="Wingdings 2"/>
              <a:buChar char=""/>
              <a:defRPr/>
            </a:pPr>
            <a:r>
              <a:rPr lang="fa-IR" sz="2400" cap="all" dirty="0" smtClean="0">
                <a:latin typeface="+mj-lt"/>
                <a:ea typeface="+mj-ea"/>
                <a:cs typeface="B Mitra" pitchFamily="2" charset="-78"/>
              </a:rPr>
              <a:t>ماده۶ ـ ذی </a:t>
            </a:r>
            <a:r>
              <a:rPr lang="fa-IR" sz="2400" cap="all" dirty="0" err="1" smtClean="0">
                <a:latin typeface="+mj-lt"/>
                <a:ea typeface="+mj-ea"/>
                <a:cs typeface="B Mitra" pitchFamily="2" charset="-78"/>
              </a:rPr>
              <a:t>حسابان</a:t>
            </a:r>
            <a:r>
              <a:rPr lang="fa-IR" sz="2400" cap="all" dirty="0" smtClean="0">
                <a:latin typeface="+mj-lt"/>
                <a:ea typeface="+mj-ea"/>
                <a:cs typeface="B Mitra" pitchFamily="2" charset="-78"/>
              </a:rPr>
              <a:t> و مدیران امور مالی مکلفند در راستای وظایف قانونی خود از طبقه بندی (</a:t>
            </a:r>
            <a:r>
              <a:rPr lang="fa-IR" sz="2400" cap="all" dirty="0" err="1" smtClean="0">
                <a:latin typeface="+mj-lt"/>
                <a:ea typeface="+mj-ea"/>
                <a:cs typeface="B Mitra" pitchFamily="2" charset="-78"/>
              </a:rPr>
              <a:t>کدینگ</a:t>
            </a:r>
            <a:r>
              <a:rPr lang="fa-IR" sz="2400" cap="all" dirty="0" smtClean="0">
                <a:latin typeface="+mj-lt"/>
                <a:ea typeface="+mj-ea"/>
                <a:cs typeface="B Mitra" pitchFamily="2" charset="-78"/>
              </a:rPr>
              <a:t>) یکپارچه نظام حسابداری بخش عمومی </a:t>
            </a:r>
            <a:r>
              <a:rPr lang="fa-IR" sz="2400" cap="all" dirty="0" err="1" smtClean="0">
                <a:latin typeface="+mj-lt"/>
                <a:ea typeface="+mj-ea"/>
                <a:cs typeface="B Mitra" pitchFamily="2" charset="-78"/>
              </a:rPr>
              <a:t>ابلاغی</a:t>
            </a:r>
            <a:r>
              <a:rPr lang="fa-IR" sz="2400" cap="all" dirty="0" smtClean="0">
                <a:latin typeface="+mj-lt"/>
                <a:ea typeface="+mj-ea"/>
                <a:cs typeface="B Mitra" pitchFamily="2" charset="-78"/>
              </a:rPr>
              <a:t> از طرف معاونت نظارت مالی و خزانه داری کل کشور مورد تأیید دیوان محاسبات کشور استفاده نمایند.</a:t>
            </a:r>
          </a:p>
        </p:txBody>
      </p:sp>
    </p:spTree>
  </p:cSld>
  <p:clrMapOvr>
    <a:masterClrMapping/>
  </p:clrMapOvr>
  <p:transition spd="med">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p:cNvSpPr>
            <a:spLocks noGrp="1" noChangeArrowheads="1"/>
          </p:cNvSpPr>
          <p:nvPr>
            <p:ph/>
          </p:nvPr>
        </p:nvSpPr>
        <p:spPr>
          <a:xfrm>
            <a:off x="0" y="292100"/>
            <a:ext cx="8964613" cy="5727700"/>
          </a:xfrm>
        </p:spPr>
        <p:txBody>
          <a:bodyPr>
            <a:normAutofit/>
          </a:bodyPr>
          <a:lstStyle/>
          <a:p>
            <a:pPr marL="0" indent="0" algn="just" eaLnBrk="1" fontAlgn="auto" hangingPunct="1">
              <a:lnSpc>
                <a:spcPct val="200000"/>
              </a:lnSpc>
              <a:spcAft>
                <a:spcPts val="0"/>
              </a:spcAft>
              <a:buFont typeface="Wingdings 2"/>
              <a:buChar char=""/>
              <a:defRPr/>
            </a:pPr>
            <a:r>
              <a:rPr lang="fa-IR" sz="2800" cap="all" dirty="0" smtClean="0">
                <a:latin typeface="+mj-lt"/>
                <a:ea typeface="+mj-ea"/>
                <a:cs typeface="B Mitra" pitchFamily="2" charset="-78"/>
              </a:rPr>
              <a:t>ماده۷ـ </a:t>
            </a:r>
            <a:r>
              <a:rPr lang="fa-IR" sz="2400" cap="all" dirty="0" smtClean="0">
                <a:latin typeface="+mj-lt"/>
                <a:ea typeface="+mj-ea"/>
                <a:cs typeface="B Mitra" pitchFamily="2" charset="-78"/>
              </a:rPr>
              <a:t>وزارت امور اقتصادی و دارایی موظف است با هماهنگی دیوان محاسبات کشور نسبت به راه اندازی «پایگاه نظام مالی» جهت گردآوری اطلاعات مالی دستگاه های اجرایی مطابق استانداردهای حسابداری بخش عمومی اقدام نماید</a:t>
            </a:r>
            <a:endParaRPr lang="fa-IR" sz="2400" cap="all" dirty="0">
              <a:latin typeface="+mj-lt"/>
              <a:ea typeface="+mj-ea"/>
              <a:cs typeface="B Mitra" pitchFamily="2" charset="-78"/>
            </a:endParaRPr>
          </a:p>
        </p:txBody>
      </p:sp>
    </p:spTree>
  </p:cSld>
  <p:clrMapOvr>
    <a:masterClrMapping/>
  </p:clrMapOvr>
  <p:transition spd="med">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p:cNvSpPr>
            <a:spLocks noGrp="1" noChangeArrowheads="1"/>
          </p:cNvSpPr>
          <p:nvPr>
            <p:ph/>
          </p:nvPr>
        </p:nvSpPr>
        <p:spPr>
          <a:xfrm>
            <a:off x="0" y="292100"/>
            <a:ext cx="8964613" cy="5727700"/>
          </a:xfrm>
        </p:spPr>
        <p:txBody>
          <a:bodyPr>
            <a:normAutofit/>
          </a:bodyPr>
          <a:lstStyle/>
          <a:p>
            <a:pPr marL="0" indent="0" algn="just" eaLnBrk="1" fontAlgn="auto" hangingPunct="1">
              <a:lnSpc>
                <a:spcPct val="200000"/>
              </a:lnSpc>
              <a:spcAft>
                <a:spcPts val="0"/>
              </a:spcAft>
              <a:buFont typeface="Wingdings 2"/>
              <a:buChar char=""/>
              <a:defRPr/>
            </a:pPr>
            <a:r>
              <a:rPr lang="fa-IR" sz="2000" cap="all" dirty="0" smtClean="0">
                <a:latin typeface="+mj-lt"/>
                <a:ea typeface="+mj-ea"/>
                <a:cs typeface="B Mitra" pitchFamily="2" charset="-78"/>
              </a:rPr>
              <a:t>ماده۸ ـ سازمان مدیریت و برنامه ریزی کشور موظف است با هماهنگی وزارت امور اقتصادی و دارایی نسبت به تدوین استانداردهای نرم افزارهای مالی بخش عمومی جهت جلوگیری از </a:t>
            </a:r>
            <a:r>
              <a:rPr lang="fa-IR" sz="2000" cap="all" dirty="0" err="1" smtClean="0">
                <a:latin typeface="+mj-lt"/>
                <a:ea typeface="+mj-ea"/>
                <a:cs typeface="B Mitra" pitchFamily="2" charset="-78"/>
              </a:rPr>
              <a:t>خریدهای</a:t>
            </a:r>
            <a:r>
              <a:rPr lang="fa-IR" sz="2000" cap="all" dirty="0" smtClean="0">
                <a:latin typeface="+mj-lt"/>
                <a:ea typeface="+mj-ea"/>
                <a:cs typeface="B Mitra" pitchFamily="2" charset="-78"/>
              </a:rPr>
              <a:t> </a:t>
            </a:r>
            <a:r>
              <a:rPr lang="fa-IR" sz="2000" cap="all" dirty="0" err="1" smtClean="0">
                <a:latin typeface="+mj-lt"/>
                <a:ea typeface="+mj-ea"/>
                <a:cs typeface="B Mitra" pitchFamily="2" charset="-78"/>
              </a:rPr>
              <a:t>غیرضروری</a:t>
            </a:r>
            <a:r>
              <a:rPr lang="fa-IR" sz="2000" cap="all" dirty="0" smtClean="0">
                <a:latin typeface="+mj-lt"/>
                <a:ea typeface="+mj-ea"/>
                <a:cs typeface="B Mitra" pitchFamily="2" charset="-78"/>
              </a:rPr>
              <a:t> نظام (سیستم)های جدید، هم افزایی هزینه ها و یکپارچگی </a:t>
            </a:r>
            <a:r>
              <a:rPr lang="fa-IR" sz="2000" cap="all" dirty="0" err="1" smtClean="0">
                <a:latin typeface="+mj-lt"/>
                <a:ea typeface="+mj-ea"/>
                <a:cs typeface="B Mitra" pitchFamily="2" charset="-78"/>
              </a:rPr>
              <a:t>فرایندهای</a:t>
            </a:r>
            <a:r>
              <a:rPr lang="fa-IR" sz="2000" cap="all" dirty="0" smtClean="0">
                <a:latin typeface="+mj-lt"/>
                <a:ea typeface="+mj-ea"/>
                <a:cs typeface="B Mitra" pitchFamily="2" charset="-78"/>
              </a:rPr>
              <a:t> مالی با رعایت قانون ارتقای سلامت نظام اداری و مبارزه با فساد، قانون برگزاری </a:t>
            </a:r>
            <a:r>
              <a:rPr lang="fa-IR" sz="2000" cap="all" dirty="0" err="1" smtClean="0">
                <a:latin typeface="+mj-lt"/>
                <a:ea typeface="+mj-ea"/>
                <a:cs typeface="B Mitra" pitchFamily="2" charset="-78"/>
              </a:rPr>
              <a:t>مناقصات</a:t>
            </a:r>
            <a:r>
              <a:rPr lang="fa-IR" sz="2000" cap="all" dirty="0" smtClean="0">
                <a:latin typeface="+mj-lt"/>
                <a:ea typeface="+mj-ea"/>
                <a:cs typeface="B Mitra" pitchFamily="2" charset="-78"/>
              </a:rPr>
              <a:t>، قانون محاسبات عمومی کشور، قانون حداکثر استفاده از توان تولیدی و خدماتی در تأمین نیازهای کشور و تقویت آنها در امر صادرات و اصلاح ماده (۱۰۴) قانون مالیات های مستقیم و آیین نامه </a:t>
            </a:r>
            <a:r>
              <a:rPr lang="fa-IR" sz="2000" cap="all" dirty="0" err="1" smtClean="0">
                <a:latin typeface="+mj-lt"/>
                <a:ea typeface="+mj-ea"/>
                <a:cs typeface="B Mitra" pitchFamily="2" charset="-78"/>
              </a:rPr>
              <a:t>معاملات</a:t>
            </a:r>
            <a:r>
              <a:rPr lang="fa-IR" sz="2000" cap="all" dirty="0" smtClean="0">
                <a:latin typeface="+mj-lt"/>
                <a:ea typeface="+mj-ea"/>
                <a:cs typeface="B Mitra" pitchFamily="2" charset="-78"/>
              </a:rPr>
              <a:t> دولتی اقدام و بخشنامه مرتبط با نحوه ارجاع پروژه های فناوری اطلاعات را ابلاغ نماید.</a:t>
            </a:r>
          </a:p>
          <a:p>
            <a:pPr marL="0" indent="0" algn="just" eaLnBrk="1" fontAlgn="auto" hangingPunct="1">
              <a:lnSpc>
                <a:spcPct val="200000"/>
              </a:lnSpc>
              <a:spcAft>
                <a:spcPts val="0"/>
              </a:spcAft>
              <a:buFont typeface="Wingdings 2"/>
              <a:buChar char=""/>
              <a:defRPr/>
            </a:pPr>
            <a:endParaRPr lang="fa-IR" sz="2000" cap="all" dirty="0" smtClean="0">
              <a:latin typeface="+mj-lt"/>
              <a:ea typeface="+mj-ea"/>
              <a:cs typeface="B Mitra" pitchFamily="2" charset="-78"/>
            </a:endParaRPr>
          </a:p>
          <a:p>
            <a:pPr marL="0" indent="0" algn="l" eaLnBrk="1" fontAlgn="auto" hangingPunct="1">
              <a:lnSpc>
                <a:spcPct val="200000"/>
              </a:lnSpc>
              <a:spcAft>
                <a:spcPts val="0"/>
              </a:spcAft>
              <a:buFont typeface="Wingdings 2"/>
              <a:buChar char=""/>
              <a:defRPr/>
            </a:pPr>
            <a:r>
              <a:rPr lang="fa-IR" sz="2000" cap="all" dirty="0" smtClean="0">
                <a:latin typeface="+mj-lt"/>
                <a:ea typeface="+mj-ea"/>
                <a:cs typeface="B Mitra" pitchFamily="2" charset="-78"/>
              </a:rPr>
              <a:t>معاون اول رئیس جمهور ـ اسحاق جهانگیری</a:t>
            </a:r>
            <a:endParaRPr lang="fa-IR" sz="2000" cap="all" dirty="0">
              <a:latin typeface="+mj-lt"/>
              <a:ea typeface="+mj-ea"/>
              <a:cs typeface="B Mitra" pitchFamily="2" charset="-78"/>
            </a:endParaRPr>
          </a:p>
        </p:txBody>
      </p:sp>
    </p:spTree>
  </p:cSld>
  <p:clrMapOvr>
    <a:masterClrMapping/>
  </p:clrMapOvr>
  <p:transition spd="med">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nvGraphicFramePr>
        <p:xfrm>
          <a:off x="4214810" y="642918"/>
          <a:ext cx="6172200" cy="5410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a:spLocks noChangeArrowheads="1"/>
          </p:cNvSpPr>
          <p:nvPr/>
        </p:nvSpPr>
        <p:spPr bwMode="auto">
          <a:xfrm>
            <a:off x="34925" y="3109913"/>
            <a:ext cx="4537075" cy="1200150"/>
          </a:xfrm>
          <a:prstGeom prst="rect">
            <a:avLst/>
          </a:prstGeom>
          <a:noFill/>
          <a:ln w="9525">
            <a:noFill/>
            <a:miter lim="800000"/>
            <a:headEnd/>
            <a:tailEnd/>
          </a:ln>
        </p:spPr>
        <p:txBody>
          <a:bodyPr>
            <a:spAutoFit/>
          </a:bodyPr>
          <a:lstStyle/>
          <a:p>
            <a:pPr algn="just"/>
            <a:r>
              <a:rPr lang="fa-IR">
                <a:latin typeface="Arial" pitchFamily="34" charset="0"/>
                <a:cs typeface="B Titr" pitchFamily="2" charset="-78"/>
              </a:rPr>
              <a:t>بند ه ماده 214 برنامه پنجم توسعه اقتصادی و اجتماعی و فرهنگی </a:t>
            </a:r>
          </a:p>
          <a:p>
            <a:pPr algn="just"/>
            <a:r>
              <a:rPr lang="fa-IR">
                <a:latin typeface="Arial" pitchFamily="34" charset="0"/>
                <a:cs typeface="B Titr" pitchFamily="2" charset="-78"/>
              </a:rPr>
              <a:t> ماده 77 قانون تنظیم بخشی از مقررات مالی دولت</a:t>
            </a:r>
          </a:p>
          <a:p>
            <a:pPr algn="just"/>
            <a:r>
              <a:rPr lang="fa-IR">
                <a:latin typeface="Arial" pitchFamily="34" charset="0"/>
                <a:cs typeface="B Titr" pitchFamily="2" charset="-78"/>
              </a:rPr>
              <a:t>ماده26قانون تنظیم بخشی از مقررات مالی دولت (2)</a:t>
            </a:r>
          </a:p>
        </p:txBody>
      </p:sp>
      <p:sp>
        <p:nvSpPr>
          <p:cNvPr id="6" name="TextBox 5"/>
          <p:cNvSpPr txBox="1">
            <a:spLocks noChangeArrowheads="1"/>
          </p:cNvSpPr>
          <p:nvPr/>
        </p:nvSpPr>
        <p:spPr bwMode="auto">
          <a:xfrm>
            <a:off x="34925" y="1319213"/>
            <a:ext cx="4597400" cy="647700"/>
          </a:xfrm>
          <a:prstGeom prst="rect">
            <a:avLst/>
          </a:prstGeom>
          <a:noFill/>
          <a:ln w="9525">
            <a:noFill/>
            <a:miter lim="800000"/>
            <a:headEnd/>
            <a:tailEnd/>
          </a:ln>
        </p:spPr>
        <p:txBody>
          <a:bodyPr>
            <a:spAutoFit/>
          </a:bodyPr>
          <a:lstStyle/>
          <a:p>
            <a:pPr algn="just"/>
            <a:r>
              <a:rPr lang="fa-IR">
                <a:latin typeface="Arial" pitchFamily="34" charset="0"/>
                <a:cs typeface="B Titr" pitchFamily="2" charset="-78"/>
              </a:rPr>
              <a:t>ماده16قانون مدیریت خدمات کشوری و آیین نامه اجرایی آن</a:t>
            </a:r>
          </a:p>
        </p:txBody>
      </p:sp>
      <p:sp>
        <p:nvSpPr>
          <p:cNvPr id="7" name="TextBox 6"/>
          <p:cNvSpPr txBox="1">
            <a:spLocks noChangeArrowheads="1"/>
          </p:cNvSpPr>
          <p:nvPr/>
        </p:nvSpPr>
        <p:spPr bwMode="auto">
          <a:xfrm>
            <a:off x="142875" y="4962525"/>
            <a:ext cx="4429125" cy="647700"/>
          </a:xfrm>
          <a:prstGeom prst="rect">
            <a:avLst/>
          </a:prstGeom>
          <a:noFill/>
          <a:ln w="9525">
            <a:noFill/>
            <a:miter lim="800000"/>
            <a:headEnd/>
            <a:tailEnd/>
          </a:ln>
        </p:spPr>
        <p:txBody>
          <a:bodyPr>
            <a:spAutoFit/>
          </a:bodyPr>
          <a:lstStyle/>
          <a:p>
            <a:pPr algn="just"/>
            <a:r>
              <a:rPr lang="fa-IR">
                <a:latin typeface="Arial" pitchFamily="34" charset="0"/>
                <a:cs typeface="B Titr" pitchFamily="2" charset="-78"/>
              </a:rPr>
              <a:t>ماده 219قانون برنامه پنجم توسعه اقتصادی و اجتماعی و فرهنگی</a:t>
            </a:r>
          </a:p>
        </p:txBody>
      </p:sp>
      <p:sp>
        <p:nvSpPr>
          <p:cNvPr id="8" name="Striped Right Arrow 7"/>
          <p:cNvSpPr/>
          <p:nvPr/>
        </p:nvSpPr>
        <p:spPr bwMode="auto">
          <a:xfrm flipH="1">
            <a:off x="4643438" y="1214438"/>
            <a:ext cx="857250" cy="857250"/>
          </a:xfrm>
          <a:prstGeom prst="stripedRightArrow">
            <a:avLst/>
          </a:prstGeom>
          <a:solidFill>
            <a:srgbClr val="FF0000"/>
          </a:solidFill>
          <a:ln w="9525" cap="flat" cmpd="sng" algn="ctr">
            <a:solidFill>
              <a:schemeClr val="accent1"/>
            </a:solidFill>
            <a:prstDash val="solid"/>
            <a:round/>
            <a:headEnd type="none" w="med" len="med"/>
            <a:tailEnd type="none" w="med" len="med"/>
          </a:ln>
          <a:effectLst/>
        </p:spPr>
        <p:txBody>
          <a:bodyPr rtlCol="1"/>
          <a:lstStyle/>
          <a:p>
            <a:pPr algn="l" rtl="0">
              <a:defRPr/>
            </a:pPr>
            <a:endParaRPr lang="fa-IR">
              <a:solidFill>
                <a:srgbClr val="FF0000"/>
              </a:solidFill>
            </a:endParaRPr>
          </a:p>
        </p:txBody>
      </p:sp>
      <p:sp>
        <p:nvSpPr>
          <p:cNvPr id="9" name="Striped Right Arrow 8"/>
          <p:cNvSpPr/>
          <p:nvPr/>
        </p:nvSpPr>
        <p:spPr bwMode="auto">
          <a:xfrm flipH="1">
            <a:off x="4643438" y="3143250"/>
            <a:ext cx="857250" cy="857250"/>
          </a:xfrm>
          <a:prstGeom prst="stripedRightArrow">
            <a:avLst/>
          </a:prstGeom>
          <a:solidFill>
            <a:srgbClr val="FF0000"/>
          </a:solidFill>
          <a:ln w="9525" cap="flat" cmpd="sng" algn="ctr">
            <a:solidFill>
              <a:schemeClr val="accent1"/>
            </a:solidFill>
            <a:prstDash val="solid"/>
            <a:round/>
            <a:headEnd type="none" w="med" len="med"/>
            <a:tailEnd type="none" w="med" len="med"/>
          </a:ln>
          <a:effectLst/>
        </p:spPr>
        <p:txBody>
          <a:bodyPr rtlCol="1"/>
          <a:lstStyle/>
          <a:p>
            <a:pPr algn="l" rtl="0">
              <a:defRPr/>
            </a:pPr>
            <a:endParaRPr lang="fa-IR">
              <a:solidFill>
                <a:srgbClr val="FF0000"/>
              </a:solidFill>
            </a:endParaRPr>
          </a:p>
        </p:txBody>
      </p:sp>
      <p:sp>
        <p:nvSpPr>
          <p:cNvPr id="10" name="Striped Right Arrow 9"/>
          <p:cNvSpPr/>
          <p:nvPr/>
        </p:nvSpPr>
        <p:spPr bwMode="auto">
          <a:xfrm flipH="1">
            <a:off x="4643438" y="4857750"/>
            <a:ext cx="857250" cy="857250"/>
          </a:xfrm>
          <a:prstGeom prst="stripedRightArrow">
            <a:avLst/>
          </a:prstGeom>
          <a:solidFill>
            <a:srgbClr val="FF0000"/>
          </a:solidFill>
          <a:ln w="9525" cap="flat" cmpd="sng" algn="ctr">
            <a:solidFill>
              <a:schemeClr val="accent1"/>
            </a:solidFill>
            <a:prstDash val="solid"/>
            <a:round/>
            <a:headEnd type="none" w="med" len="med"/>
            <a:tailEnd type="none" w="med" len="med"/>
          </a:ln>
          <a:effectLst/>
        </p:spPr>
        <p:txBody>
          <a:bodyPr rtlCol="1"/>
          <a:lstStyle/>
          <a:p>
            <a:pPr algn="l" rtl="0">
              <a:defRPr/>
            </a:pPr>
            <a:endParaRPr lang="fa-IR">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 calcmode="lin" valueType="num">
                                      <p:cBhvr>
                                        <p:cTn id="9" dur="2000" fill="hold"/>
                                        <p:tgtEl>
                                          <p:spTgt spid="3"/>
                                        </p:tgtEl>
                                        <p:attrNameLst>
                                          <p:attrName>style.rotation</p:attrName>
                                        </p:attrNameLst>
                                      </p:cBhvr>
                                      <p:tavLst>
                                        <p:tav tm="0">
                                          <p:val>
                                            <p:fltVal val="360"/>
                                          </p:val>
                                        </p:tav>
                                        <p:tav tm="100000">
                                          <p:val>
                                            <p:fltVal val="0"/>
                                          </p:val>
                                        </p:tav>
                                      </p:tavLst>
                                    </p:anim>
                                    <p:animEffect transition="in" filter="fade">
                                      <p:cBhvr>
                                        <p:cTn id="10" dur="2000"/>
                                        <p:tgtEl>
                                          <p:spTgt spid="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2" presetClass="entr" presetSubtype="2"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slide(fromRight)">
                                      <p:cBhvr>
                                        <p:cTn id="15" dur="500"/>
                                        <p:tgtEl>
                                          <p:spTgt spid="8"/>
                                        </p:tgtEl>
                                      </p:cBhvr>
                                    </p:animEffect>
                                  </p:childTnLst>
                                </p:cTn>
                              </p:par>
                              <p:par>
                                <p:cTn id="16" presetID="1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lide(fromRight)">
                                      <p:cBhvr>
                                        <p:cTn id="18" dur="500"/>
                                        <p:tgtEl>
                                          <p:spTgt spid="5"/>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2" presetClass="entr" presetSubtype="2"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slide(fromRight)">
                                      <p:cBhvr>
                                        <p:cTn id="23" dur="500"/>
                                        <p:tgtEl>
                                          <p:spTgt spid="9"/>
                                        </p:tgtEl>
                                      </p:cBhvr>
                                    </p:animEffect>
                                  </p:childTnLst>
                                </p:cTn>
                              </p:par>
                              <p:par>
                                <p:cTn id="24" presetID="12" presetClass="entr" presetSubtype="2"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slide(fromRight)">
                                      <p:cBhvr>
                                        <p:cTn id="26" dur="500"/>
                                        <p:tgtEl>
                                          <p:spTgt spid="6"/>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2" presetClass="entr" presetSubtype="2" fill="hold"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slide(fromRight)">
                                      <p:cBhvr>
                                        <p:cTn id="31" dur="500"/>
                                        <p:tgtEl>
                                          <p:spTgt spid="10"/>
                                        </p:tgtEl>
                                      </p:cBhvr>
                                    </p:animEffect>
                                  </p:childTnLst>
                                </p:cTn>
                              </p:par>
                              <p:par>
                                <p:cTn id="32" presetID="12" presetClass="entr" presetSubtype="2"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slide(fromRight)">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P spid="5" grpId="0"/>
      <p:bldP spid="6"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357188" y="274638"/>
            <a:ext cx="8678862" cy="1143000"/>
          </a:xfrm>
        </p:spPr>
        <p:txBody>
          <a:bodyPr/>
          <a:lstStyle/>
          <a:p>
            <a:pPr algn="ctr" eaLnBrk="1" fontAlgn="auto" hangingPunct="1">
              <a:spcAft>
                <a:spcPts val="0"/>
              </a:spcAft>
              <a:defRPr/>
            </a:pPr>
            <a:r>
              <a:rPr lang="ar-SA" dirty="0" smtClean="0">
                <a:solidFill>
                  <a:schemeClr val="tx2">
                    <a:satMod val="130000"/>
                  </a:schemeClr>
                </a:solidFill>
                <a:ea typeface="+mj-ea"/>
                <a:cs typeface="B Titr" pitchFamily="2" charset="-78"/>
              </a:rPr>
              <a:t>اهداف اصلي نظام حسابداري بخش عمومي </a:t>
            </a:r>
            <a:endParaRPr lang="fa-IR" dirty="0" smtClean="0">
              <a:solidFill>
                <a:schemeClr val="tx2">
                  <a:satMod val="130000"/>
                </a:schemeClr>
              </a:solidFill>
              <a:ea typeface="+mj-ea"/>
              <a:cs typeface="B Titr" pitchFamily="2" charset="-78"/>
            </a:endParaRPr>
          </a:p>
        </p:txBody>
      </p:sp>
      <p:sp>
        <p:nvSpPr>
          <p:cNvPr id="3" name="Content Placeholder 2"/>
          <p:cNvSpPr>
            <a:spLocks noGrp="1"/>
          </p:cNvSpPr>
          <p:nvPr>
            <p:ph idx="1"/>
          </p:nvPr>
        </p:nvSpPr>
        <p:spPr>
          <a:xfrm>
            <a:off x="0" y="1600200"/>
            <a:ext cx="9036050" cy="4525963"/>
          </a:xfrm>
        </p:spPr>
        <p:txBody>
          <a:bodyPr>
            <a:normAutofit lnSpcReduction="10000"/>
          </a:bodyPr>
          <a:lstStyle/>
          <a:p>
            <a:pPr marL="365760" indent="-283464" algn="just" eaLnBrk="1" fontAlgn="auto" hangingPunct="1">
              <a:spcAft>
                <a:spcPts val="0"/>
              </a:spcAft>
              <a:buFont typeface="Wingdings 2"/>
              <a:buChar char=""/>
              <a:defRPr/>
            </a:pPr>
            <a:r>
              <a:rPr lang="fa-IR" smtClean="0">
                <a:latin typeface="Arial" pitchFamily="34" charset="0"/>
                <a:ea typeface="+mn-ea"/>
                <a:cs typeface="B Zar" pitchFamily="2" charset="-78"/>
              </a:rPr>
              <a:t>كمك به بخش عمومي براي ايفا و ارزيابي مسئوليت پاسخگويي عمومي؛</a:t>
            </a:r>
          </a:p>
          <a:p>
            <a:pPr marL="365760" indent="-283464" algn="just" eaLnBrk="1" fontAlgn="auto" hangingPunct="1">
              <a:spcAft>
                <a:spcPts val="0"/>
              </a:spcAft>
              <a:buFont typeface="Wingdings 2"/>
              <a:buChar char=""/>
              <a:defRPr/>
            </a:pPr>
            <a:endParaRPr lang="en-US" smtClean="0">
              <a:latin typeface="Arial" pitchFamily="34" charset="0"/>
              <a:ea typeface="+mn-ea"/>
              <a:cs typeface="B Zar" pitchFamily="2" charset="-78"/>
            </a:endParaRPr>
          </a:p>
          <a:p>
            <a:pPr marL="365760" indent="-283464" algn="just" eaLnBrk="1" fontAlgn="auto" hangingPunct="1">
              <a:spcAft>
                <a:spcPts val="0"/>
              </a:spcAft>
              <a:buFont typeface="Wingdings 2"/>
              <a:buChar char=""/>
              <a:defRPr/>
            </a:pPr>
            <a:r>
              <a:rPr lang="fa-IR" smtClean="0">
                <a:latin typeface="Arial" pitchFamily="34" charset="0"/>
                <a:ea typeface="+mn-ea"/>
                <a:cs typeface="B Zar" pitchFamily="2" charset="-78"/>
              </a:rPr>
              <a:t>تامين نيازهاي اطلاعاتي استفاده كنندگان از گزارشات مالي دستگاههاي اجرايي</a:t>
            </a:r>
          </a:p>
          <a:p>
            <a:pPr marL="365760" indent="-283464" algn="just" eaLnBrk="1" fontAlgn="auto" hangingPunct="1">
              <a:spcAft>
                <a:spcPts val="0"/>
              </a:spcAft>
              <a:buFont typeface="Wingdings 2"/>
              <a:buChar char=""/>
              <a:defRPr/>
            </a:pPr>
            <a:endParaRPr lang="en-US" smtClean="0">
              <a:latin typeface="Arial" pitchFamily="34" charset="0"/>
              <a:ea typeface="+mn-ea"/>
              <a:cs typeface="B Zar" pitchFamily="2" charset="-78"/>
            </a:endParaRPr>
          </a:p>
          <a:p>
            <a:pPr marL="365760" indent="-283464" algn="just" eaLnBrk="1" fontAlgn="auto" hangingPunct="1">
              <a:spcAft>
                <a:spcPts val="0"/>
              </a:spcAft>
              <a:buFont typeface="Wingdings 2"/>
              <a:buChar char=""/>
              <a:defRPr/>
            </a:pPr>
            <a:r>
              <a:rPr lang="fa-IR" smtClean="0">
                <a:latin typeface="Arial" pitchFamily="34" charset="0"/>
                <a:ea typeface="+mn-ea"/>
                <a:cs typeface="B Zar" pitchFamily="2" charset="-78"/>
              </a:rPr>
              <a:t>ايجاد بستر لازم جهت استخراج و محاسبه دقيق بهاي تمام شده برنامه ها، فعاليت ها، خدمات و محصولات در راستاي بودجه ريزي مبتني بر عملكرد.</a:t>
            </a:r>
            <a:endParaRPr lang="en-US" smtClean="0">
              <a:latin typeface="Arial" pitchFamily="34" charset="0"/>
              <a:ea typeface="+mn-ea"/>
              <a:cs typeface="B Zar" pitchFamily="2"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4"/>
          <p:cNvSpPr>
            <a:spLocks noGrp="1" noChangeArrowheads="1"/>
          </p:cNvSpPr>
          <p:nvPr>
            <p:ph/>
          </p:nvPr>
        </p:nvSpPr>
        <p:spPr>
          <a:xfrm>
            <a:off x="250825" y="292100"/>
            <a:ext cx="8435975" cy="5727700"/>
          </a:xfrm>
        </p:spPr>
        <p:txBody>
          <a:bodyPr/>
          <a:lstStyle/>
          <a:p>
            <a:pPr eaLnBrk="1" hangingPunct="1">
              <a:lnSpc>
                <a:spcPct val="200000"/>
              </a:lnSpc>
            </a:pPr>
            <a:r>
              <a:rPr lang="fa-IR" sz="2400" smtClean="0">
                <a:latin typeface="Arial" pitchFamily="34" charset="0"/>
                <a:cs typeface="B Titr" pitchFamily="2" charset="-78"/>
              </a:rPr>
              <a:t>مهم‌ترین دلایل تدوین و اجرای نظام مالی تعهدی بخش عمومی: </a:t>
            </a:r>
          </a:p>
          <a:p>
            <a:pPr eaLnBrk="1" hangingPunct="1">
              <a:lnSpc>
                <a:spcPct val="200000"/>
              </a:lnSpc>
              <a:buFont typeface="Arial" pitchFamily="34" charset="0"/>
              <a:buChar char="•"/>
            </a:pPr>
            <a:r>
              <a:rPr lang="fa-IR" sz="2400" smtClean="0">
                <a:latin typeface="Arial" pitchFamily="34" charset="0"/>
              </a:rPr>
              <a:t>عدم امکان تصمیم‌گیری دقیق و موثر درباره بدهی‌ها و هزینه‌های جاری و بلندمدت بخش عمومی</a:t>
            </a:r>
          </a:p>
          <a:p>
            <a:pPr eaLnBrk="1" hangingPunct="1">
              <a:lnSpc>
                <a:spcPct val="200000"/>
              </a:lnSpc>
              <a:buFont typeface="Arial" pitchFamily="34" charset="0"/>
              <a:buChar char="•"/>
            </a:pPr>
            <a:r>
              <a:rPr lang="fa-IR" sz="2400" smtClean="0">
                <a:latin typeface="Arial" pitchFamily="34" charset="0"/>
              </a:rPr>
              <a:t>عدم شناسایی دقیق ذخیره پایان خدمت کارکنان بخش عمومی</a:t>
            </a:r>
          </a:p>
          <a:p>
            <a:pPr eaLnBrk="1" hangingPunct="1">
              <a:lnSpc>
                <a:spcPct val="200000"/>
              </a:lnSpc>
              <a:buFont typeface="Arial" pitchFamily="34" charset="0"/>
              <a:buChar char="•"/>
            </a:pPr>
            <a:r>
              <a:rPr lang="fa-IR" sz="2400" smtClean="0">
                <a:latin typeface="Arial" pitchFamily="34" charset="0"/>
              </a:rPr>
              <a:t>عدم شناسایی کالا در انبار به عنوان موجودی کالا در اعتبارات جاری (ثبت موجودی کالا به عنوان هزینه قطعی)</a:t>
            </a:r>
          </a:p>
        </p:txBody>
      </p:sp>
    </p:spTree>
  </p:cSld>
  <p:clrMapOvr>
    <a:masterClrMapping/>
  </p:clrMapOvr>
  <p:transition spd="med">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4"/>
          <p:cNvSpPr>
            <a:spLocks noGrp="1" noChangeArrowheads="1"/>
          </p:cNvSpPr>
          <p:nvPr>
            <p:ph/>
          </p:nvPr>
        </p:nvSpPr>
        <p:spPr>
          <a:xfrm>
            <a:off x="250825" y="292100"/>
            <a:ext cx="8435975" cy="5727700"/>
          </a:xfrm>
        </p:spPr>
        <p:txBody>
          <a:bodyPr/>
          <a:lstStyle/>
          <a:p>
            <a:pPr eaLnBrk="1" hangingPunct="1">
              <a:lnSpc>
                <a:spcPct val="200000"/>
              </a:lnSpc>
              <a:buFont typeface="Arial" pitchFamily="34" charset="0"/>
              <a:buChar char="•"/>
            </a:pPr>
            <a:r>
              <a:rPr lang="fa-IR" sz="2400" smtClean="0">
                <a:latin typeface="Arial" pitchFamily="34" charset="0"/>
              </a:rPr>
              <a:t>عدم وجود مبنای مناسب و دقیق برای مقایسه بودجه و عملکرد سالیانه</a:t>
            </a:r>
          </a:p>
          <a:p>
            <a:pPr eaLnBrk="1" hangingPunct="1">
              <a:lnSpc>
                <a:spcPct val="200000"/>
              </a:lnSpc>
              <a:buFont typeface="Arial" pitchFamily="34" charset="0"/>
              <a:buChar char="•"/>
            </a:pPr>
            <a:r>
              <a:rPr lang="fa-IR" sz="2400" smtClean="0">
                <a:latin typeface="Arial" pitchFamily="34" charset="0"/>
              </a:rPr>
              <a:t>عدم امکان بودجه‌ریزی عملیاتی بر مبنای بهای تمام شده محصول و خدمت</a:t>
            </a:r>
          </a:p>
          <a:p>
            <a:pPr eaLnBrk="1" hangingPunct="1">
              <a:lnSpc>
                <a:spcPct val="200000"/>
              </a:lnSpc>
              <a:buFont typeface="Arial" pitchFamily="34" charset="0"/>
              <a:buChar char="•"/>
            </a:pPr>
            <a:r>
              <a:rPr lang="fa-IR" sz="2400" smtClean="0">
                <a:latin typeface="Arial" pitchFamily="34" charset="0"/>
              </a:rPr>
              <a:t>عدم امکان تهیه صورت‌های مالی بر مبنای نظام تعهدی</a:t>
            </a:r>
          </a:p>
          <a:p>
            <a:pPr eaLnBrk="1" hangingPunct="1">
              <a:lnSpc>
                <a:spcPct val="200000"/>
              </a:lnSpc>
              <a:buFont typeface="Arial" pitchFamily="34" charset="0"/>
              <a:buChar char="•"/>
            </a:pPr>
            <a:r>
              <a:rPr lang="fa-IR" sz="2400" smtClean="0">
                <a:latin typeface="Arial" pitchFamily="34" charset="0"/>
              </a:rPr>
              <a:t>عدم شناسایی دارایی‌های ثابت و محاسبه هزینه استهلاک آنها</a:t>
            </a:r>
          </a:p>
          <a:p>
            <a:pPr eaLnBrk="1" hangingPunct="1">
              <a:lnSpc>
                <a:spcPct val="200000"/>
              </a:lnSpc>
              <a:buFont typeface="Arial" pitchFamily="34" charset="0"/>
              <a:buChar char="•"/>
            </a:pPr>
            <a:endParaRPr lang="fa-IR" sz="2400" smtClean="0">
              <a:latin typeface="Arial" pitchFamily="34" charset="0"/>
            </a:endParaRPr>
          </a:p>
        </p:txBody>
      </p:sp>
    </p:spTree>
  </p:cSld>
  <p:clrMapOvr>
    <a:masterClrMapping/>
  </p:clrMapOvr>
  <p:transition spd="med">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p:cNvSpPr>
            <a:spLocks noGrp="1" noChangeArrowheads="1"/>
          </p:cNvSpPr>
          <p:nvPr>
            <p:ph/>
          </p:nvPr>
        </p:nvSpPr>
        <p:spPr>
          <a:xfrm>
            <a:off x="250825" y="292100"/>
            <a:ext cx="8435975" cy="5727700"/>
          </a:xfrm>
        </p:spPr>
        <p:txBody>
          <a:bodyPr>
            <a:normAutofit/>
          </a:bodyPr>
          <a:lstStyle/>
          <a:p>
            <a:pPr marL="0" indent="0" eaLnBrk="1" fontAlgn="auto" hangingPunct="1">
              <a:lnSpc>
                <a:spcPct val="200000"/>
              </a:lnSpc>
              <a:spcAft>
                <a:spcPts val="0"/>
              </a:spcAft>
              <a:buFont typeface="Wingdings 2"/>
              <a:buChar char=""/>
              <a:defRPr/>
            </a:pPr>
            <a:r>
              <a:rPr lang="fa-IR" sz="2400" dirty="0" smtClean="0">
                <a:solidFill>
                  <a:srgbClr val="FF0000"/>
                </a:solidFill>
                <a:latin typeface="Arial" pitchFamily="34" charset="0"/>
                <a:ea typeface="+mn-ea"/>
                <a:cs typeface="B Titr" pitchFamily="2" charset="-78"/>
              </a:rPr>
              <a:t>اهداف </a:t>
            </a:r>
            <a:r>
              <a:rPr lang="fa-IR" sz="2400" dirty="0" err="1" smtClean="0">
                <a:solidFill>
                  <a:srgbClr val="FF0000"/>
                </a:solidFill>
                <a:latin typeface="Arial" pitchFamily="34" charset="0"/>
                <a:ea typeface="+mn-ea"/>
                <a:cs typeface="B Titr" pitchFamily="2" charset="-78"/>
              </a:rPr>
              <a:t>پیاده‌سازی</a:t>
            </a:r>
            <a:r>
              <a:rPr lang="fa-IR" sz="2400" dirty="0" smtClean="0">
                <a:solidFill>
                  <a:srgbClr val="FF0000"/>
                </a:solidFill>
                <a:latin typeface="Arial" pitchFamily="34" charset="0"/>
                <a:ea typeface="+mn-ea"/>
                <a:cs typeface="B Titr" pitchFamily="2" charset="-78"/>
              </a:rPr>
              <a:t> نظام مالی تعهدی بخش عمومی :</a:t>
            </a:r>
          </a:p>
          <a:p>
            <a:pPr marL="365760" indent="-283464" eaLnBrk="1" fontAlgn="auto" hangingPunct="1">
              <a:lnSpc>
                <a:spcPct val="200000"/>
              </a:lnSpc>
              <a:spcAft>
                <a:spcPts val="0"/>
              </a:spcAft>
              <a:buFont typeface="Arial"/>
              <a:buChar char="•"/>
              <a:defRPr/>
            </a:pPr>
            <a:r>
              <a:rPr lang="fa-IR" sz="2400" cap="all" dirty="0">
                <a:latin typeface="+mj-lt"/>
                <a:ea typeface="+mj-ea"/>
                <a:cs typeface="B Mitra" pitchFamily="2" charset="-78"/>
              </a:rPr>
              <a:t>   تغییر مبنای شناسایی رویدادهای مالی بخش عمومی (از نقدی به تعهدی)</a:t>
            </a:r>
          </a:p>
          <a:p>
            <a:pPr marL="365760" indent="-283464" eaLnBrk="1" fontAlgn="auto" hangingPunct="1">
              <a:lnSpc>
                <a:spcPct val="200000"/>
              </a:lnSpc>
              <a:spcAft>
                <a:spcPts val="0"/>
              </a:spcAft>
              <a:buFont typeface="Arial"/>
              <a:buChar char="•"/>
              <a:defRPr/>
            </a:pPr>
            <a:r>
              <a:rPr lang="fa-IR" sz="2400" cap="all" dirty="0">
                <a:latin typeface="+mj-lt"/>
                <a:ea typeface="+mj-ea"/>
                <a:cs typeface="B Mitra" pitchFamily="2" charset="-78"/>
              </a:rPr>
              <a:t>    بسترسازی محاسبه بهای </a:t>
            </a:r>
            <a:r>
              <a:rPr lang="fa-IR" sz="2400" cap="all" dirty="0" err="1">
                <a:latin typeface="+mj-lt"/>
                <a:ea typeface="+mj-ea"/>
                <a:cs typeface="B Mitra" pitchFamily="2" charset="-78"/>
              </a:rPr>
              <a:t>تمام‌شده</a:t>
            </a:r>
            <a:r>
              <a:rPr lang="fa-IR" sz="2400" cap="all" dirty="0">
                <a:latin typeface="+mj-lt"/>
                <a:ea typeface="+mj-ea"/>
                <a:cs typeface="B Mitra" pitchFamily="2" charset="-78"/>
              </a:rPr>
              <a:t> محصولات و خدمات</a:t>
            </a:r>
          </a:p>
          <a:p>
            <a:pPr marL="365760" indent="-283464" eaLnBrk="1" fontAlgn="auto" hangingPunct="1">
              <a:lnSpc>
                <a:spcPct val="200000"/>
              </a:lnSpc>
              <a:spcAft>
                <a:spcPts val="0"/>
              </a:spcAft>
              <a:buFont typeface="Arial"/>
              <a:buChar char="•"/>
              <a:defRPr/>
            </a:pPr>
            <a:r>
              <a:rPr lang="fa-IR" sz="2400" cap="all" dirty="0">
                <a:latin typeface="+mj-lt"/>
                <a:ea typeface="+mj-ea"/>
                <a:cs typeface="B Mitra" pitchFamily="2" charset="-78"/>
              </a:rPr>
              <a:t>    ایجاد امکان </a:t>
            </a:r>
            <a:r>
              <a:rPr lang="fa-IR" sz="2400" cap="all" dirty="0" err="1">
                <a:latin typeface="+mj-lt"/>
                <a:ea typeface="+mj-ea"/>
                <a:cs typeface="B Mitra" pitchFamily="2" charset="-78"/>
              </a:rPr>
              <a:t>بودجه‌ریزی</a:t>
            </a:r>
            <a:r>
              <a:rPr lang="fa-IR" sz="2400" cap="all" dirty="0">
                <a:latin typeface="+mj-lt"/>
                <a:ea typeface="+mj-ea"/>
                <a:cs typeface="B Mitra" pitchFamily="2" charset="-78"/>
              </a:rPr>
              <a:t> بر مبنای فعالیت</a:t>
            </a:r>
          </a:p>
          <a:p>
            <a:pPr marL="365760" indent="-283464" eaLnBrk="1" fontAlgn="auto" hangingPunct="1">
              <a:lnSpc>
                <a:spcPct val="200000"/>
              </a:lnSpc>
              <a:spcAft>
                <a:spcPts val="0"/>
              </a:spcAft>
              <a:buFont typeface="Arial"/>
              <a:buChar char="•"/>
              <a:defRPr/>
            </a:pPr>
            <a:r>
              <a:rPr lang="fa-IR" sz="2400" cap="all" dirty="0">
                <a:latin typeface="+mj-lt"/>
                <a:ea typeface="+mj-ea"/>
                <a:cs typeface="B Mitra" pitchFamily="2" charset="-78"/>
              </a:rPr>
              <a:t>    ایجاد امکان ارزیابی کارایی، اثربخشی و صرفه اقتصادی در مصرف منابع دولتی</a:t>
            </a:r>
          </a:p>
          <a:p>
            <a:pPr marL="0" indent="0" eaLnBrk="1" fontAlgn="auto" hangingPunct="1">
              <a:lnSpc>
                <a:spcPct val="200000"/>
              </a:lnSpc>
              <a:spcAft>
                <a:spcPts val="0"/>
              </a:spcAft>
              <a:buFont typeface="Wingdings 2"/>
              <a:buChar char=""/>
              <a:defRPr/>
            </a:pPr>
            <a:endParaRPr lang="fa-IR" sz="2400" dirty="0">
              <a:latin typeface="Arial" pitchFamily="34" charset="0"/>
              <a:ea typeface="+mn-ea"/>
            </a:endParaRPr>
          </a:p>
        </p:txBody>
      </p:sp>
    </p:spTree>
  </p:cSld>
  <p:clrMapOvr>
    <a:masterClrMapping/>
  </p:clrMapOvr>
  <p:transition spd="med">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p:cNvSpPr>
            <a:spLocks noGrp="1" noChangeArrowheads="1"/>
          </p:cNvSpPr>
          <p:nvPr>
            <p:ph/>
          </p:nvPr>
        </p:nvSpPr>
        <p:spPr>
          <a:xfrm>
            <a:off x="250825" y="292100"/>
            <a:ext cx="8435975" cy="5727700"/>
          </a:xfrm>
        </p:spPr>
        <p:txBody>
          <a:bodyPr>
            <a:normAutofit/>
          </a:bodyPr>
          <a:lstStyle/>
          <a:p>
            <a:pPr marL="365760" indent="-283464" eaLnBrk="1" fontAlgn="auto" hangingPunct="1">
              <a:lnSpc>
                <a:spcPct val="200000"/>
              </a:lnSpc>
              <a:spcAft>
                <a:spcPts val="0"/>
              </a:spcAft>
              <a:buFont typeface="Arial"/>
              <a:buChar char="•"/>
              <a:defRPr/>
            </a:pPr>
            <a:r>
              <a:rPr lang="fa-IR" sz="2400" cap="all" dirty="0" smtClean="0">
                <a:latin typeface="+mj-lt"/>
                <a:ea typeface="+mj-ea"/>
                <a:cs typeface="B Mitra" pitchFamily="2" charset="-78"/>
              </a:rPr>
              <a:t>بسترسازی </a:t>
            </a:r>
            <a:r>
              <a:rPr lang="fa-IR" sz="2400" cap="all" dirty="0">
                <a:latin typeface="+mj-lt"/>
                <a:ea typeface="+mj-ea"/>
                <a:cs typeface="B Mitra" pitchFamily="2" charset="-78"/>
              </a:rPr>
              <a:t>لازم برای استفاده از </a:t>
            </a:r>
            <a:r>
              <a:rPr lang="fa-IR" sz="2400" cap="all" dirty="0" err="1">
                <a:latin typeface="+mj-lt"/>
                <a:ea typeface="+mj-ea"/>
                <a:cs typeface="B Mitra" pitchFamily="2" charset="-78"/>
              </a:rPr>
              <a:t>فن‌آوری</a:t>
            </a:r>
            <a:r>
              <a:rPr lang="fa-IR" sz="2400" cap="all" dirty="0">
                <a:latin typeface="+mj-lt"/>
                <a:ea typeface="+mj-ea"/>
                <a:cs typeface="B Mitra" pitchFamily="2" charset="-78"/>
              </a:rPr>
              <a:t> های نوین اطلاعات در همه فرآیندهای مربوط</a:t>
            </a:r>
          </a:p>
          <a:p>
            <a:pPr marL="365760" indent="-283464" eaLnBrk="1" fontAlgn="auto" hangingPunct="1">
              <a:lnSpc>
                <a:spcPct val="200000"/>
              </a:lnSpc>
              <a:spcAft>
                <a:spcPts val="0"/>
              </a:spcAft>
              <a:buFont typeface="Arial"/>
              <a:buChar char="•"/>
              <a:defRPr/>
            </a:pPr>
            <a:r>
              <a:rPr lang="fa-IR" sz="2400" cap="all" dirty="0">
                <a:latin typeface="+mj-lt"/>
                <a:ea typeface="+mj-ea"/>
                <a:cs typeface="B Mitra" pitchFamily="2" charset="-78"/>
              </a:rPr>
              <a:t>    ارائه </a:t>
            </a:r>
            <a:r>
              <a:rPr lang="fa-IR" sz="2400" cap="all" dirty="0" err="1">
                <a:latin typeface="+mj-lt"/>
                <a:ea typeface="+mj-ea"/>
                <a:cs typeface="B Mitra" pitchFamily="2" charset="-78"/>
              </a:rPr>
              <a:t>صورت‌های</a:t>
            </a:r>
            <a:r>
              <a:rPr lang="fa-IR" sz="2400" cap="all" dirty="0">
                <a:latin typeface="+mj-lt"/>
                <a:ea typeface="+mj-ea"/>
                <a:cs typeface="B Mitra" pitchFamily="2" charset="-78"/>
              </a:rPr>
              <a:t> مالی با قابلیت مقایسه بر اساس استانداردهای حسابداری بخش عمومی</a:t>
            </a:r>
          </a:p>
          <a:p>
            <a:pPr marL="365760" indent="-283464" eaLnBrk="1" fontAlgn="auto" hangingPunct="1">
              <a:lnSpc>
                <a:spcPct val="200000"/>
              </a:lnSpc>
              <a:spcAft>
                <a:spcPts val="0"/>
              </a:spcAft>
              <a:buFont typeface="Arial"/>
              <a:buChar char="•"/>
              <a:defRPr/>
            </a:pPr>
            <a:r>
              <a:rPr lang="fa-IR" sz="2400" dirty="0" smtClean="0">
                <a:latin typeface="Arial" pitchFamily="34" charset="0"/>
                <a:ea typeface="+mn-ea"/>
              </a:rPr>
              <a:t>    ارتقاء سودمندی اطلاعات </a:t>
            </a:r>
            <a:r>
              <a:rPr lang="fa-IR" sz="2400" dirty="0" err="1" smtClean="0">
                <a:latin typeface="Arial" pitchFamily="34" charset="0"/>
                <a:ea typeface="+mn-ea"/>
              </a:rPr>
              <a:t>گزارش‌های</a:t>
            </a:r>
            <a:r>
              <a:rPr lang="fa-IR" sz="2400" dirty="0" smtClean="0">
                <a:latin typeface="Arial" pitchFamily="34" charset="0"/>
                <a:ea typeface="+mn-ea"/>
              </a:rPr>
              <a:t> مالی برای </a:t>
            </a:r>
            <a:r>
              <a:rPr lang="fa-IR" sz="2400" dirty="0" err="1" smtClean="0">
                <a:latin typeface="Arial" pitchFamily="34" charset="0"/>
                <a:ea typeface="+mn-ea"/>
              </a:rPr>
              <a:t>تصمیم‌گیری</a:t>
            </a:r>
            <a:r>
              <a:rPr lang="fa-IR" sz="2400" dirty="0" smtClean="0">
                <a:latin typeface="Arial" pitchFamily="34" charset="0"/>
                <a:ea typeface="+mn-ea"/>
              </a:rPr>
              <a:t> استفاده </a:t>
            </a:r>
            <a:r>
              <a:rPr lang="fa-IR" sz="2400" dirty="0" err="1" smtClean="0">
                <a:latin typeface="Arial" pitchFamily="34" charset="0"/>
                <a:ea typeface="+mn-ea"/>
              </a:rPr>
              <a:t>کنندگان</a:t>
            </a:r>
            <a:r>
              <a:rPr lang="fa-IR" sz="2400" dirty="0" smtClean="0">
                <a:latin typeface="Arial" pitchFamily="34" charset="0"/>
                <a:ea typeface="+mn-ea"/>
              </a:rPr>
              <a:t> و ایفای مسئولیت پاسخگویی</a:t>
            </a:r>
          </a:p>
          <a:p>
            <a:pPr marL="365760" indent="-283464" eaLnBrk="1" fontAlgn="auto" hangingPunct="1">
              <a:lnSpc>
                <a:spcPct val="200000"/>
              </a:lnSpc>
              <a:spcAft>
                <a:spcPts val="0"/>
              </a:spcAft>
              <a:buFont typeface="Arial"/>
              <a:buChar char="•"/>
              <a:defRPr/>
            </a:pPr>
            <a:endParaRPr lang="fa-IR" sz="2400" dirty="0">
              <a:latin typeface="Arial" pitchFamily="34" charset="0"/>
              <a:ea typeface="+mn-ea"/>
            </a:endParaRPr>
          </a:p>
        </p:txBody>
      </p:sp>
    </p:spTree>
  </p:cSld>
  <p:clrMapOvr>
    <a:masterClrMapping/>
  </p:clrMapOvr>
  <p:transition spd="med">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p:cNvSpPr>
            <a:spLocks noGrp="1" noChangeArrowheads="1"/>
          </p:cNvSpPr>
          <p:nvPr>
            <p:ph/>
          </p:nvPr>
        </p:nvSpPr>
        <p:spPr>
          <a:xfrm>
            <a:off x="250825" y="292100"/>
            <a:ext cx="8642350" cy="5727700"/>
          </a:xfrm>
        </p:spPr>
        <p:txBody>
          <a:bodyPr>
            <a:normAutofit/>
          </a:bodyPr>
          <a:lstStyle/>
          <a:p>
            <a:pPr marL="0" indent="0" eaLnBrk="1" fontAlgn="auto" hangingPunct="1">
              <a:lnSpc>
                <a:spcPct val="200000"/>
              </a:lnSpc>
              <a:spcAft>
                <a:spcPts val="0"/>
              </a:spcAft>
              <a:buFont typeface="Wingdings 2"/>
              <a:buChar char=""/>
              <a:defRPr/>
            </a:pPr>
            <a:r>
              <a:rPr lang="fa-IR" sz="2400" cap="all" dirty="0" err="1" smtClean="0">
                <a:solidFill>
                  <a:srgbClr val="7030A0"/>
                </a:solidFill>
                <a:latin typeface="+mj-lt"/>
                <a:ea typeface="+mj-ea"/>
                <a:cs typeface="B Titr" pitchFamily="2" charset="-78"/>
              </a:rPr>
              <a:t>مهم‌ترین</a:t>
            </a:r>
            <a:r>
              <a:rPr lang="fa-IR" sz="2400" cap="all" dirty="0" smtClean="0">
                <a:solidFill>
                  <a:srgbClr val="7030A0"/>
                </a:solidFill>
                <a:latin typeface="+mj-lt"/>
                <a:ea typeface="+mj-ea"/>
                <a:cs typeface="B Titr" pitchFamily="2" charset="-78"/>
              </a:rPr>
              <a:t> </a:t>
            </a:r>
            <a:r>
              <a:rPr lang="fa-IR" sz="2400" cap="all" dirty="0" err="1" smtClean="0">
                <a:solidFill>
                  <a:srgbClr val="7030A0"/>
                </a:solidFill>
                <a:latin typeface="+mj-lt"/>
                <a:ea typeface="+mj-ea"/>
                <a:cs typeface="B Titr" pitchFamily="2" charset="-78"/>
              </a:rPr>
              <a:t>چالش‌های</a:t>
            </a:r>
            <a:r>
              <a:rPr lang="fa-IR" sz="2400" cap="all" dirty="0" smtClean="0">
                <a:solidFill>
                  <a:srgbClr val="7030A0"/>
                </a:solidFill>
                <a:latin typeface="+mj-lt"/>
                <a:ea typeface="+mj-ea"/>
                <a:cs typeface="B Titr" pitchFamily="2" charset="-78"/>
              </a:rPr>
              <a:t> نظام مالی تعهدی را می توان به شرح زیر ارزیابی کرد:</a:t>
            </a:r>
          </a:p>
          <a:p>
            <a:pPr marL="365760" indent="-283464" eaLnBrk="1" fontAlgn="auto" hangingPunct="1">
              <a:lnSpc>
                <a:spcPct val="200000"/>
              </a:lnSpc>
              <a:spcAft>
                <a:spcPts val="0"/>
              </a:spcAft>
              <a:buFont typeface="Arial"/>
              <a:buChar char="•"/>
              <a:defRPr/>
            </a:pPr>
            <a:r>
              <a:rPr lang="fa-IR" sz="2400" cap="all" dirty="0">
                <a:latin typeface="+mj-lt"/>
                <a:ea typeface="+mj-ea"/>
                <a:cs typeface="B Mitra" pitchFamily="2" charset="-78"/>
              </a:rPr>
              <a:t>    تغییر نظام مالی از نقدی به تعهدی، عمدتا شامل بخش </a:t>
            </a:r>
            <a:r>
              <a:rPr lang="fa-IR" sz="2400" cap="all" dirty="0" err="1">
                <a:latin typeface="+mj-lt"/>
                <a:ea typeface="+mj-ea"/>
                <a:cs typeface="B Mitra" pitchFamily="2" charset="-78"/>
              </a:rPr>
              <a:t>دفترداری</a:t>
            </a:r>
            <a:r>
              <a:rPr lang="fa-IR" sz="2400" cap="all" dirty="0">
                <a:latin typeface="+mj-lt"/>
                <a:ea typeface="+mj-ea"/>
                <a:cs typeface="B Mitra" pitchFamily="2" charset="-78"/>
              </a:rPr>
              <a:t>، تنظیم </a:t>
            </a:r>
            <a:r>
              <a:rPr lang="fa-IR" sz="2400" cap="all" dirty="0" err="1">
                <a:latin typeface="+mj-lt"/>
                <a:ea typeface="+mj-ea"/>
                <a:cs typeface="B Mitra" pitchFamily="2" charset="-78"/>
              </a:rPr>
              <a:t>حساب‌ها</a:t>
            </a:r>
            <a:r>
              <a:rPr lang="fa-IR" sz="2400" cap="all" dirty="0">
                <a:latin typeface="+mj-lt"/>
                <a:ea typeface="+mj-ea"/>
                <a:cs typeface="B Mitra" pitchFamily="2" charset="-78"/>
              </a:rPr>
              <a:t> است و تغییرات مورد نیاز برای تبدیل نظام </a:t>
            </a:r>
            <a:r>
              <a:rPr lang="fa-IR" sz="2400" cap="all" dirty="0" err="1">
                <a:latin typeface="+mj-lt"/>
                <a:ea typeface="+mj-ea"/>
                <a:cs typeface="B Mitra" pitchFamily="2" charset="-78"/>
              </a:rPr>
              <a:t>بودجه‌ریزی</a:t>
            </a:r>
            <a:r>
              <a:rPr lang="fa-IR" sz="2400" cap="all" dirty="0">
                <a:latin typeface="+mj-lt"/>
                <a:ea typeface="+mj-ea"/>
                <a:cs typeface="B Mitra" pitchFamily="2" charset="-78"/>
              </a:rPr>
              <a:t> نقدی به نظام </a:t>
            </a:r>
            <a:r>
              <a:rPr lang="fa-IR" sz="2400" cap="all" dirty="0" err="1">
                <a:latin typeface="+mj-lt"/>
                <a:ea typeface="+mj-ea"/>
                <a:cs typeface="B Mitra" pitchFamily="2" charset="-78"/>
              </a:rPr>
              <a:t>بودجه‌ریزی</a:t>
            </a:r>
            <a:r>
              <a:rPr lang="fa-IR" sz="2400" cap="all" dirty="0">
                <a:latin typeface="+mj-lt"/>
                <a:ea typeface="+mj-ea"/>
                <a:cs typeface="B Mitra" pitchFamily="2" charset="-78"/>
              </a:rPr>
              <a:t> عملیاتی، ارزیابی و </a:t>
            </a:r>
            <a:r>
              <a:rPr lang="fa-IR" sz="2400" cap="all" dirty="0" err="1">
                <a:latin typeface="+mj-lt"/>
                <a:ea typeface="+mj-ea"/>
                <a:cs typeface="B Mitra" pitchFamily="2" charset="-78"/>
              </a:rPr>
              <a:t>ارزش‌گذاری</a:t>
            </a:r>
            <a:r>
              <a:rPr lang="fa-IR" sz="2400" cap="all" dirty="0">
                <a:latin typeface="+mj-lt"/>
                <a:ea typeface="+mj-ea"/>
                <a:cs typeface="B Mitra" pitchFamily="2" charset="-78"/>
              </a:rPr>
              <a:t> </a:t>
            </a:r>
            <a:r>
              <a:rPr lang="fa-IR" sz="2400" cap="all" dirty="0" err="1">
                <a:latin typeface="+mj-lt"/>
                <a:ea typeface="+mj-ea"/>
                <a:cs typeface="B Mitra" pitchFamily="2" charset="-78"/>
              </a:rPr>
              <a:t>دارایی‌های</a:t>
            </a:r>
            <a:r>
              <a:rPr lang="fa-IR" sz="2400" cap="all" dirty="0">
                <a:latin typeface="+mj-lt"/>
                <a:ea typeface="+mj-ea"/>
                <a:cs typeface="B Mitra" pitchFamily="2" charset="-78"/>
              </a:rPr>
              <a:t> ثابت و محاسبات استهلاک دقیق برای آنها، شناسایی و ثبت ذخیره </a:t>
            </a:r>
            <a:r>
              <a:rPr lang="fa-IR" sz="2400" cap="all" dirty="0" err="1">
                <a:latin typeface="+mj-lt"/>
                <a:ea typeface="+mj-ea"/>
                <a:cs typeface="B Mitra" pitchFamily="2" charset="-78"/>
              </a:rPr>
              <a:t>بازخرید</a:t>
            </a:r>
            <a:r>
              <a:rPr lang="fa-IR" sz="2400" cap="all" dirty="0">
                <a:latin typeface="+mj-lt"/>
                <a:ea typeface="+mj-ea"/>
                <a:cs typeface="B Mitra" pitchFamily="2" charset="-78"/>
              </a:rPr>
              <a:t> سنوات کارکنان، و شناسایی موجودی کالای انبار را شامل </a:t>
            </a:r>
            <a:r>
              <a:rPr lang="fa-IR" sz="2400" cap="all" dirty="0" err="1">
                <a:latin typeface="+mj-lt"/>
                <a:ea typeface="+mj-ea"/>
                <a:cs typeface="B Mitra" pitchFamily="2" charset="-78"/>
              </a:rPr>
              <a:t>نمی‌شود</a:t>
            </a:r>
            <a:r>
              <a:rPr lang="fa-IR" sz="2400" cap="all" dirty="0">
                <a:latin typeface="+mj-lt"/>
                <a:ea typeface="+mj-ea"/>
                <a:cs typeface="B Mitra" pitchFamily="2" charset="-78"/>
              </a:rPr>
              <a:t>.</a:t>
            </a:r>
          </a:p>
          <a:p>
            <a:pPr marL="365760" indent="-283464" eaLnBrk="1" fontAlgn="auto" hangingPunct="1">
              <a:lnSpc>
                <a:spcPct val="200000"/>
              </a:lnSpc>
              <a:spcAft>
                <a:spcPts val="0"/>
              </a:spcAft>
              <a:buFont typeface="Arial"/>
              <a:buChar char="•"/>
              <a:defRPr/>
            </a:pPr>
            <a:r>
              <a:rPr lang="fa-IR" sz="2400" cap="all" dirty="0">
                <a:latin typeface="+mj-lt"/>
                <a:ea typeface="+mj-ea"/>
                <a:cs typeface="B Mitra" pitchFamily="2" charset="-78"/>
              </a:rPr>
              <a:t>    عدم وجود ظرفیت تخصصی لازم در بدنه مالی بخش عمومی جهت پذیرش و اجرای کامل نظام مالی تعهدی</a:t>
            </a:r>
            <a:r>
              <a:rPr lang="fa-IR" sz="2400" cap="all" dirty="0" smtClean="0">
                <a:latin typeface="+mj-lt"/>
                <a:ea typeface="+mj-ea"/>
                <a:cs typeface="B Mitra" pitchFamily="2" charset="-78"/>
              </a:rPr>
              <a:t>.</a:t>
            </a:r>
            <a:endParaRPr lang="fa-IR" sz="2400" cap="all" dirty="0">
              <a:latin typeface="+mj-lt"/>
              <a:ea typeface="+mj-ea"/>
              <a:cs typeface="B Mitra" pitchFamily="2" charset="-78"/>
            </a:endParaRPr>
          </a:p>
        </p:txBody>
      </p:sp>
    </p:spTree>
  </p:cSld>
  <p:clrMapOvr>
    <a:masterClrMapping/>
  </p:clrMapOvr>
  <p:transition spd="med">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p:cNvSpPr>
            <a:spLocks noGrp="1" noChangeArrowheads="1"/>
          </p:cNvSpPr>
          <p:nvPr>
            <p:ph/>
          </p:nvPr>
        </p:nvSpPr>
        <p:spPr>
          <a:xfrm>
            <a:off x="185738" y="-12700"/>
            <a:ext cx="8964612" cy="5727700"/>
          </a:xfrm>
        </p:spPr>
        <p:txBody>
          <a:bodyPr>
            <a:normAutofit/>
          </a:bodyPr>
          <a:lstStyle/>
          <a:p>
            <a:pPr marL="365760" indent="-283464" eaLnBrk="1" fontAlgn="auto" hangingPunct="1">
              <a:lnSpc>
                <a:spcPct val="200000"/>
              </a:lnSpc>
              <a:spcAft>
                <a:spcPts val="0"/>
              </a:spcAft>
              <a:buFont typeface="Arial"/>
              <a:buChar char="•"/>
              <a:defRPr/>
            </a:pPr>
            <a:r>
              <a:rPr lang="fa-IR" sz="2400" cap="all" dirty="0" smtClean="0">
                <a:latin typeface="+mj-lt"/>
                <a:ea typeface="+mj-ea"/>
                <a:cs typeface="B Mitra" pitchFamily="2" charset="-78"/>
              </a:rPr>
              <a:t>دیدگاه </a:t>
            </a:r>
            <a:r>
              <a:rPr lang="fa-IR" sz="2400" cap="all" dirty="0">
                <a:latin typeface="+mj-lt"/>
                <a:ea typeface="+mj-ea"/>
                <a:cs typeface="B Mitra" pitchFamily="2" charset="-78"/>
              </a:rPr>
              <a:t>عمومی بر این است که بخش عمومی با استفاده از نظام حسابداری نقدی قادر است خدماتی </a:t>
            </a:r>
            <a:r>
              <a:rPr lang="fa-IR" sz="2400" cap="all" dirty="0" err="1">
                <a:latin typeface="+mj-lt"/>
                <a:ea typeface="+mj-ea"/>
                <a:cs typeface="B Mitra" pitchFamily="2" charset="-78"/>
              </a:rPr>
              <a:t>ارزان‌تر</a:t>
            </a:r>
            <a:r>
              <a:rPr lang="fa-IR" sz="2400" cap="all" dirty="0">
                <a:latin typeface="+mj-lt"/>
                <a:ea typeface="+mj-ea"/>
                <a:cs typeface="B Mitra" pitchFamily="2" charset="-78"/>
              </a:rPr>
              <a:t> از بخش خصوصی ارائه کند. این دیدگاه،  این واقعیت را نادیده </a:t>
            </a:r>
            <a:r>
              <a:rPr lang="fa-IR" sz="2400" cap="all" dirty="0" err="1">
                <a:latin typeface="+mj-lt"/>
                <a:ea typeface="+mj-ea"/>
                <a:cs typeface="B Mitra" pitchFamily="2" charset="-78"/>
              </a:rPr>
              <a:t>می‌گیرد</a:t>
            </a:r>
            <a:r>
              <a:rPr lang="fa-IR" sz="2400" cap="all" dirty="0">
                <a:latin typeface="+mj-lt"/>
                <a:ea typeface="+mj-ea"/>
                <a:cs typeface="B Mitra" pitchFamily="2" charset="-78"/>
              </a:rPr>
              <a:t> که تفاوت بین ارقام حسابداری </a:t>
            </a:r>
            <a:r>
              <a:rPr lang="fa-IR" sz="2400" cap="all" dirty="0" err="1">
                <a:latin typeface="+mj-lt"/>
                <a:ea typeface="+mj-ea"/>
                <a:cs typeface="B Mitra" pitchFamily="2" charset="-78"/>
              </a:rPr>
              <a:t>برمبنای</a:t>
            </a:r>
            <a:r>
              <a:rPr lang="fa-IR" sz="2400" cap="all" dirty="0">
                <a:latin typeface="+mj-lt"/>
                <a:ea typeface="+mj-ea"/>
                <a:cs typeface="B Mitra" pitchFamily="2" charset="-78"/>
              </a:rPr>
              <a:t> نقدی و تعهدی فقط زمان است. بنابراین در زمانی تقریباً </a:t>
            </a:r>
            <a:r>
              <a:rPr lang="fa-IR" sz="2400" cap="all" dirty="0" err="1">
                <a:latin typeface="+mj-lt"/>
                <a:ea typeface="+mj-ea"/>
                <a:cs typeface="B Mitra" pitchFamily="2" charset="-78"/>
              </a:rPr>
              <a:t>طولا‌نی</a:t>
            </a:r>
            <a:r>
              <a:rPr lang="fa-IR" sz="2400" cap="all" dirty="0">
                <a:latin typeface="+mj-lt"/>
                <a:ea typeface="+mj-ea"/>
                <a:cs typeface="B Mitra" pitchFamily="2" charset="-78"/>
              </a:rPr>
              <a:t> </a:t>
            </a:r>
            <a:r>
              <a:rPr lang="fa-IR" sz="2400" cap="all" dirty="0" err="1">
                <a:latin typeface="+mj-lt"/>
                <a:ea typeface="+mj-ea"/>
                <a:cs typeface="B Mitra" pitchFamily="2" charset="-78"/>
              </a:rPr>
              <a:t>نمی‌توان</a:t>
            </a:r>
            <a:r>
              <a:rPr lang="fa-IR" sz="2400" cap="all" dirty="0">
                <a:latin typeface="+mj-lt"/>
                <a:ea typeface="+mj-ea"/>
                <a:cs typeface="B Mitra" pitchFamily="2" charset="-78"/>
              </a:rPr>
              <a:t> انتظار داشت که تفاوت مهمه میان هزینه های گزارش شده توسط مبنای نقدی و تعهدی وجود داشته باشد.</a:t>
            </a:r>
          </a:p>
          <a:p>
            <a:pPr marL="365760" indent="-283464" eaLnBrk="1" fontAlgn="auto" hangingPunct="1">
              <a:lnSpc>
                <a:spcPct val="200000"/>
              </a:lnSpc>
              <a:spcAft>
                <a:spcPts val="0"/>
              </a:spcAft>
              <a:buFont typeface="Arial"/>
              <a:buChar char="•"/>
              <a:defRPr/>
            </a:pPr>
            <a:r>
              <a:rPr lang="fa-IR" sz="2400" cap="all" dirty="0">
                <a:latin typeface="+mj-lt"/>
                <a:ea typeface="+mj-ea"/>
                <a:cs typeface="B Mitra" pitchFamily="2" charset="-78"/>
              </a:rPr>
              <a:t>    ابهام در انتظارات </a:t>
            </a:r>
            <a:r>
              <a:rPr lang="fa-IR" sz="2400" cap="all" dirty="0" err="1">
                <a:latin typeface="+mj-lt"/>
                <a:ea typeface="+mj-ea"/>
                <a:cs typeface="B Mitra" pitchFamily="2" charset="-78"/>
              </a:rPr>
              <a:t>دستگاه‌های</a:t>
            </a:r>
            <a:r>
              <a:rPr lang="fa-IR" sz="2400" cap="all" dirty="0">
                <a:latin typeface="+mj-lt"/>
                <a:ea typeface="+mj-ea"/>
                <a:cs typeface="B Mitra" pitchFamily="2" charset="-78"/>
              </a:rPr>
              <a:t> نظارتی درباره نحوه و محتوای </a:t>
            </a:r>
            <a:r>
              <a:rPr lang="fa-IR" sz="2400" cap="all" dirty="0" err="1">
                <a:latin typeface="+mj-lt"/>
                <a:ea typeface="+mj-ea"/>
                <a:cs typeface="B Mitra" pitchFamily="2" charset="-78"/>
              </a:rPr>
              <a:t>گزارش‌های</a:t>
            </a:r>
            <a:r>
              <a:rPr lang="fa-IR" sz="2400" cap="all" dirty="0">
                <a:latin typeface="+mj-lt"/>
                <a:ea typeface="+mj-ea"/>
                <a:cs typeface="B Mitra" pitchFamily="2" charset="-78"/>
              </a:rPr>
              <a:t> درخواستی از دستگاه دولتی</a:t>
            </a:r>
            <a:r>
              <a:rPr lang="fa-IR" sz="2400" cap="all" dirty="0" smtClean="0">
                <a:latin typeface="+mj-lt"/>
                <a:ea typeface="+mj-ea"/>
                <a:cs typeface="B Mitra" pitchFamily="2" charset="-78"/>
              </a:rPr>
              <a:t>.</a:t>
            </a:r>
            <a:endParaRPr lang="fa-IR" sz="2400" cap="all" dirty="0">
              <a:latin typeface="+mj-lt"/>
              <a:ea typeface="+mj-ea"/>
              <a:cs typeface="B Mitra" pitchFamily="2" charset="-78"/>
            </a:endParaRPr>
          </a:p>
        </p:txBody>
      </p:sp>
    </p:spTree>
  </p:cSld>
  <p:clrMapOvr>
    <a:masterClrMapping/>
  </p:clrMapOvr>
  <p:transition spd="med">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p:cNvSpPr>
            <a:spLocks noGrp="1" noChangeArrowheads="1"/>
          </p:cNvSpPr>
          <p:nvPr>
            <p:ph/>
          </p:nvPr>
        </p:nvSpPr>
        <p:spPr>
          <a:xfrm>
            <a:off x="0" y="292100"/>
            <a:ext cx="8964613" cy="5727700"/>
          </a:xfrm>
        </p:spPr>
        <p:txBody>
          <a:bodyPr>
            <a:normAutofit/>
          </a:bodyPr>
          <a:lstStyle/>
          <a:p>
            <a:pPr marL="365760" indent="-283464" eaLnBrk="1" fontAlgn="auto" hangingPunct="1">
              <a:lnSpc>
                <a:spcPct val="200000"/>
              </a:lnSpc>
              <a:spcAft>
                <a:spcPts val="0"/>
              </a:spcAft>
              <a:buFont typeface="Arial"/>
              <a:buChar char="•"/>
              <a:defRPr/>
            </a:pPr>
            <a:r>
              <a:rPr lang="fa-IR" sz="2400" cap="all" dirty="0" smtClean="0">
                <a:latin typeface="+mj-lt"/>
                <a:ea typeface="+mj-ea"/>
                <a:cs typeface="B Mitra" pitchFamily="2" charset="-78"/>
              </a:rPr>
              <a:t>نظام حسابداری تعهدی، در اغلب موارد </a:t>
            </a:r>
            <a:r>
              <a:rPr lang="fa-IR" sz="2400" cap="all" dirty="0" err="1" smtClean="0">
                <a:latin typeface="+mj-lt"/>
                <a:ea typeface="+mj-ea"/>
                <a:cs typeface="B Mitra" pitchFamily="2" charset="-78"/>
              </a:rPr>
              <a:t>راه‌حل</a:t>
            </a:r>
            <a:r>
              <a:rPr lang="fa-IR" sz="2400" cap="all" dirty="0" smtClean="0">
                <a:latin typeface="+mj-lt"/>
                <a:ea typeface="+mj-ea"/>
                <a:cs typeface="B Mitra" pitchFamily="2" charset="-78"/>
              </a:rPr>
              <a:t> بهتری برای مسائل مهمی نظیر تبادل موافقت نامه، درخواست وجه، تخصیص منابع </a:t>
            </a:r>
            <a:r>
              <a:rPr lang="fa-IR" sz="2400" cap="all" dirty="0" err="1" smtClean="0">
                <a:latin typeface="+mj-lt"/>
                <a:ea typeface="+mj-ea"/>
                <a:cs typeface="B Mitra" pitchFamily="2" charset="-78"/>
              </a:rPr>
              <a:t>بودجه‌ای</a:t>
            </a:r>
            <a:r>
              <a:rPr lang="fa-IR" sz="2400" cap="all" dirty="0" smtClean="0">
                <a:latin typeface="+mj-lt"/>
                <a:ea typeface="+mj-ea"/>
                <a:cs typeface="B Mitra" pitchFamily="2" charset="-78"/>
              </a:rPr>
              <a:t> و اعتبارات تامین شده ارائه </a:t>
            </a:r>
            <a:r>
              <a:rPr lang="fa-IR" sz="2400" cap="all" dirty="0" err="1" smtClean="0">
                <a:latin typeface="+mj-lt"/>
                <a:ea typeface="+mj-ea"/>
                <a:cs typeface="B Mitra" pitchFamily="2" charset="-78"/>
              </a:rPr>
              <a:t>نمی‌کند</a:t>
            </a:r>
            <a:r>
              <a:rPr lang="fa-IR" sz="2400" cap="all" dirty="0" smtClean="0">
                <a:latin typeface="+mj-lt"/>
                <a:ea typeface="+mj-ea"/>
                <a:cs typeface="B Mitra" pitchFamily="2" charset="-78"/>
              </a:rPr>
              <a:t> و ممکن است در واقعیت، منجر به ایجاد </a:t>
            </a:r>
            <a:r>
              <a:rPr lang="fa-IR" sz="2400" cap="all" dirty="0" err="1" smtClean="0">
                <a:latin typeface="+mj-lt"/>
                <a:ea typeface="+mj-ea"/>
                <a:cs typeface="B Mitra" pitchFamily="2" charset="-78"/>
              </a:rPr>
              <a:t>اطلا‌عات</a:t>
            </a:r>
            <a:r>
              <a:rPr lang="fa-IR" sz="2400" cap="all" dirty="0" smtClean="0">
                <a:latin typeface="+mj-lt"/>
                <a:ea typeface="+mj-ea"/>
                <a:cs typeface="B Mitra" pitchFamily="2" charset="-78"/>
              </a:rPr>
              <a:t> مبهم و </a:t>
            </a:r>
            <a:r>
              <a:rPr lang="fa-IR" sz="2400" cap="all" dirty="0" err="1" smtClean="0">
                <a:latin typeface="+mj-lt"/>
                <a:ea typeface="+mj-ea"/>
                <a:cs typeface="B Mitra" pitchFamily="2" charset="-78"/>
              </a:rPr>
              <a:t>غیردقیق</a:t>
            </a:r>
            <a:r>
              <a:rPr lang="fa-IR" sz="2400" cap="all" dirty="0" smtClean="0">
                <a:latin typeface="+mj-lt"/>
                <a:ea typeface="+mj-ea"/>
                <a:cs typeface="B Mitra" pitchFamily="2" charset="-78"/>
              </a:rPr>
              <a:t> برای استفاده </a:t>
            </a:r>
            <a:r>
              <a:rPr lang="fa-IR" sz="2400" cap="all" dirty="0" err="1" smtClean="0">
                <a:latin typeface="+mj-lt"/>
                <a:ea typeface="+mj-ea"/>
                <a:cs typeface="B Mitra" pitchFamily="2" charset="-78"/>
              </a:rPr>
              <a:t>کنندگان</a:t>
            </a:r>
            <a:r>
              <a:rPr lang="fa-IR" sz="2400" cap="all" dirty="0" smtClean="0">
                <a:latin typeface="+mj-lt"/>
                <a:ea typeface="+mj-ea"/>
                <a:cs typeface="B Mitra" pitchFamily="2" charset="-78"/>
              </a:rPr>
              <a:t> </a:t>
            </a:r>
            <a:r>
              <a:rPr lang="fa-IR" sz="2400" cap="all" dirty="0" err="1" smtClean="0">
                <a:latin typeface="+mj-lt"/>
                <a:ea typeface="+mj-ea"/>
                <a:cs typeface="B Mitra" pitchFamily="2" charset="-78"/>
              </a:rPr>
              <a:t>گزارش‌های</a:t>
            </a:r>
            <a:r>
              <a:rPr lang="fa-IR" sz="2400" cap="all" dirty="0" smtClean="0">
                <a:latin typeface="+mj-lt"/>
                <a:ea typeface="+mj-ea"/>
                <a:cs typeface="B Mitra" pitchFamily="2" charset="-78"/>
              </a:rPr>
              <a:t> مالی بخش عمومی شود.</a:t>
            </a:r>
          </a:p>
          <a:p>
            <a:pPr marL="365760" indent="-283464" eaLnBrk="1" fontAlgn="auto" hangingPunct="1">
              <a:lnSpc>
                <a:spcPct val="200000"/>
              </a:lnSpc>
              <a:spcAft>
                <a:spcPts val="0"/>
              </a:spcAft>
              <a:buFont typeface="Arial"/>
              <a:buChar char="•"/>
              <a:defRPr/>
            </a:pPr>
            <a:endParaRPr lang="fa-IR" sz="2400" cap="all" dirty="0">
              <a:latin typeface="+mj-lt"/>
              <a:ea typeface="+mj-ea"/>
              <a:cs typeface="B Mitra" pitchFamily="2" charset="-78"/>
            </a:endParaRPr>
          </a:p>
        </p:txBody>
      </p:sp>
    </p:spTree>
  </p:cSld>
  <p:clrMapOvr>
    <a:masterClrMapping/>
  </p:clrMapOvr>
  <p:transition spd="med">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p:nvPr>
        </p:nvGraphicFramePr>
        <p:xfrm>
          <a:off x="468313" y="188913"/>
          <a:ext cx="7848600" cy="6440487"/>
        </p:xfrm>
        <a:graphic>
          <a:graphicData uri="http://schemas.openxmlformats.org/drawingml/2006/table">
            <a:tbl>
              <a:tblPr/>
              <a:tblGrid>
                <a:gridCol w="3672281"/>
                <a:gridCol w="4176319"/>
              </a:tblGrid>
              <a:tr h="621866">
                <a:tc>
                  <a:txBody>
                    <a:bodyPr/>
                    <a:lstStyle/>
                    <a:p>
                      <a:pPr algn="ctr"/>
                      <a:r>
                        <a:rPr lang="fa-IR" sz="2400" b="0" dirty="0">
                          <a:effectLst/>
                          <a:cs typeface="B Titr" pitchFamily="2" charset="-78"/>
                        </a:rPr>
                        <a:t>نظام مالی تعهدی</a:t>
                      </a:r>
                    </a:p>
                  </a:txBody>
                  <a:tcPr marL="67383" marR="67383" marT="33690" marB="3369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92D050"/>
                    </a:solidFill>
                  </a:tcPr>
                </a:tc>
                <a:tc>
                  <a:txBody>
                    <a:bodyPr/>
                    <a:lstStyle/>
                    <a:p>
                      <a:pPr algn="ctr"/>
                      <a:r>
                        <a:rPr lang="fa-IR" sz="2400" b="0" dirty="0" smtClean="0">
                          <a:effectLst/>
                          <a:cs typeface="B Titr" pitchFamily="2" charset="-78"/>
                        </a:rPr>
                        <a:t>نظام </a:t>
                      </a:r>
                      <a:r>
                        <a:rPr lang="fa-IR" sz="2400" b="0" dirty="0">
                          <a:effectLst/>
                          <a:cs typeface="B Titr" pitchFamily="2" charset="-78"/>
                        </a:rPr>
                        <a:t>مالی نقدی</a:t>
                      </a:r>
                    </a:p>
                  </a:txBody>
                  <a:tcPr marL="67383" marR="67383" marT="33690" marB="3369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92D050"/>
                    </a:solidFill>
                  </a:tcPr>
                </a:tc>
              </a:tr>
              <a:tr h="875928">
                <a:tc>
                  <a:txBody>
                    <a:bodyPr/>
                    <a:lstStyle/>
                    <a:p>
                      <a:pPr algn="ctr"/>
                      <a:r>
                        <a:rPr lang="fa-IR" sz="1800" b="1" dirty="0">
                          <a:effectLst/>
                          <a:cs typeface="+mn-cs"/>
                        </a:rPr>
                        <a:t>نظام مالی تعهدی </a:t>
                      </a:r>
                      <a:r>
                        <a:rPr lang="fa-IR" sz="1800" b="1" dirty="0" err="1">
                          <a:effectLst/>
                          <a:cs typeface="+mn-cs"/>
                        </a:rPr>
                        <a:t>بصورت</a:t>
                      </a:r>
                      <a:r>
                        <a:rPr lang="fa-IR" sz="1800" b="1" dirty="0">
                          <a:effectLst/>
                          <a:cs typeface="+mn-cs"/>
                        </a:rPr>
                        <a:t> متمرکز و بدون نیاز به حساب مستقل</a:t>
                      </a:r>
                    </a:p>
                  </a:txBody>
                  <a:tcPr marL="67383" marR="67383" marT="33690" marB="3369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r>
                        <a:rPr lang="fa-IR" sz="1800" b="1">
                          <a:effectLst/>
                          <a:cs typeface="+mn-cs"/>
                        </a:rPr>
                        <a:t>دو حساب مستقل نقدی (اعتبارات هزینه‌ای و </a:t>
                      </a:r>
                      <a:br>
                        <a:rPr lang="fa-IR" sz="1800" b="1">
                          <a:effectLst/>
                          <a:cs typeface="+mn-cs"/>
                        </a:rPr>
                      </a:br>
                      <a:r>
                        <a:rPr lang="fa-IR" sz="1800" b="1">
                          <a:effectLst/>
                          <a:cs typeface="+mn-cs"/>
                        </a:rPr>
                        <a:t>اعتبارات طرح تملک دارایی‌های سرمایه‌ای)</a:t>
                      </a:r>
                    </a:p>
                  </a:txBody>
                  <a:tcPr marL="67383" marR="67383" marT="33690" marB="3369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341700">
                <a:tc>
                  <a:txBody>
                    <a:bodyPr/>
                    <a:lstStyle/>
                    <a:p>
                      <a:pPr algn="ctr"/>
                      <a:r>
                        <a:rPr lang="fa-IR" sz="1800" b="1">
                          <a:effectLst/>
                          <a:cs typeface="+mn-cs"/>
                        </a:rPr>
                        <a:t>۸ فصل هزینه   </a:t>
                      </a:r>
                    </a:p>
                  </a:txBody>
                  <a:tcPr marL="67383" marR="67383" marT="33690" marB="3369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r>
                        <a:rPr lang="fa-IR" sz="1800" b="1">
                          <a:effectLst/>
                          <a:cs typeface="+mn-cs"/>
                        </a:rPr>
                        <a:t>۷ فصل هزینه</a:t>
                      </a:r>
                    </a:p>
                  </a:txBody>
                  <a:tcPr marL="67383" marR="67383" marT="33690" marB="3369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875928">
                <a:tc>
                  <a:txBody>
                    <a:bodyPr/>
                    <a:lstStyle/>
                    <a:p>
                      <a:pPr algn="ctr"/>
                      <a:r>
                        <a:rPr lang="fa-IR" sz="1800" b="1">
                          <a:effectLst/>
                          <a:cs typeface="+mn-cs"/>
                        </a:rPr>
                        <a:t>سال مالی ۱۲ ماهه</a:t>
                      </a:r>
                    </a:p>
                  </a:txBody>
                  <a:tcPr marL="67383" marR="67383" marT="33690" marB="3369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r>
                        <a:rPr lang="fa-IR" sz="1800" b="1" dirty="0">
                          <a:effectLst/>
                          <a:cs typeface="+mn-cs"/>
                        </a:rPr>
                        <a:t>سال مالی ۱۳ ماهه برای اعتبارات </a:t>
                      </a:r>
                      <a:r>
                        <a:rPr lang="fa-IR" sz="1800" b="1" dirty="0" err="1">
                          <a:effectLst/>
                          <a:cs typeface="+mn-cs"/>
                        </a:rPr>
                        <a:t>هزینه‌ای</a:t>
                      </a:r>
                      <a:r>
                        <a:rPr lang="fa-IR" sz="1800" b="1" dirty="0">
                          <a:effectLst/>
                          <a:cs typeface="+mn-cs"/>
                        </a:rPr>
                        <a:t> و ۱۶ ماهه برای اعتبارات </a:t>
                      </a:r>
                      <a:r>
                        <a:rPr lang="fa-IR" sz="1800" b="1" dirty="0" err="1">
                          <a:effectLst/>
                          <a:cs typeface="+mn-cs"/>
                        </a:rPr>
                        <a:t>تملک</a:t>
                      </a:r>
                      <a:r>
                        <a:rPr lang="fa-IR" sz="1800" b="1" dirty="0">
                          <a:effectLst/>
                          <a:cs typeface="+mn-cs"/>
                        </a:rPr>
                        <a:t> </a:t>
                      </a:r>
                      <a:r>
                        <a:rPr lang="fa-IR" sz="1800" b="1" dirty="0" err="1">
                          <a:effectLst/>
                          <a:cs typeface="+mn-cs"/>
                        </a:rPr>
                        <a:t>دارایی‌های</a:t>
                      </a:r>
                      <a:r>
                        <a:rPr lang="fa-IR" sz="1800" b="1" dirty="0">
                          <a:effectLst/>
                          <a:cs typeface="+mn-cs"/>
                        </a:rPr>
                        <a:t> </a:t>
                      </a:r>
                      <a:r>
                        <a:rPr lang="fa-IR" sz="1800" b="1" dirty="0" err="1">
                          <a:effectLst/>
                          <a:cs typeface="+mn-cs"/>
                        </a:rPr>
                        <a:t>سرمایه‌ای</a:t>
                      </a:r>
                      <a:endParaRPr lang="fa-IR" sz="1800" b="1" dirty="0">
                        <a:effectLst/>
                        <a:cs typeface="+mn-cs"/>
                      </a:endParaRPr>
                    </a:p>
                  </a:txBody>
                  <a:tcPr marL="67383" marR="67383" marT="33690" marB="3369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1280203">
                <a:tc>
                  <a:txBody>
                    <a:bodyPr/>
                    <a:lstStyle/>
                    <a:p>
                      <a:pPr algn="ctr"/>
                      <a:r>
                        <a:rPr lang="fa-IR" sz="1800" b="1">
                          <a:effectLst/>
                          <a:cs typeface="+mn-cs"/>
                        </a:rPr>
                        <a:t>طبقه (گروه) حساب | حساب کل | حساب معین | حساب تفصیلی</a:t>
                      </a:r>
                      <a:br>
                        <a:rPr lang="fa-IR" sz="1800" b="1">
                          <a:effectLst/>
                          <a:cs typeface="+mn-cs"/>
                        </a:rPr>
                      </a:br>
                      <a:r>
                        <a:rPr lang="fa-IR" sz="1800" b="1">
                          <a:effectLst/>
                          <a:cs typeface="+mn-cs"/>
                        </a:rPr>
                        <a:t/>
                      </a:r>
                      <a:br>
                        <a:rPr lang="fa-IR" sz="1800" b="1">
                          <a:effectLst/>
                          <a:cs typeface="+mn-cs"/>
                        </a:rPr>
                      </a:br>
                      <a:endParaRPr lang="fa-IR" sz="1800" b="1">
                        <a:effectLst/>
                        <a:cs typeface="+mn-cs"/>
                      </a:endParaRPr>
                    </a:p>
                  </a:txBody>
                  <a:tcPr marL="67383" marR="67383" marT="33690" marB="3369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r>
                        <a:rPr lang="fa-IR" sz="1800" b="1" dirty="0">
                          <a:effectLst/>
                          <a:cs typeface="+mn-cs"/>
                        </a:rPr>
                        <a:t>حساب مستقل | گروه حساب| حساب کل | حساب </a:t>
                      </a:r>
                      <a:r>
                        <a:rPr lang="fa-IR" sz="1800" b="1" dirty="0" err="1">
                          <a:effectLst/>
                          <a:cs typeface="+mn-cs"/>
                        </a:rPr>
                        <a:t>تفصیلی</a:t>
                      </a:r>
                      <a:r>
                        <a:rPr lang="fa-IR" sz="1800" b="1" dirty="0">
                          <a:effectLst/>
                          <a:cs typeface="+mn-cs"/>
                        </a:rPr>
                        <a:t/>
                      </a:r>
                      <a:br>
                        <a:rPr lang="fa-IR" sz="1800" b="1" dirty="0">
                          <a:effectLst/>
                          <a:cs typeface="+mn-cs"/>
                        </a:rPr>
                      </a:br>
                      <a:r>
                        <a:rPr lang="fa-IR" sz="1800" b="1" dirty="0">
                          <a:effectLst/>
                          <a:cs typeface="+mn-cs"/>
                        </a:rPr>
                        <a:t>(حساب معین وجود دارد ولی امکان گزارشگری نقدی بر مبنای </a:t>
                      </a:r>
                      <a:r>
                        <a:rPr lang="fa-IR" sz="1800" b="1" dirty="0" err="1">
                          <a:effectLst/>
                          <a:cs typeface="+mn-cs"/>
                        </a:rPr>
                        <a:t>حساب‌های</a:t>
                      </a:r>
                      <a:r>
                        <a:rPr lang="fa-IR" sz="1800" b="1" dirty="0">
                          <a:effectLst/>
                          <a:cs typeface="+mn-cs"/>
                        </a:rPr>
                        <a:t> کل بطور کامل وجود دارد)</a:t>
                      </a:r>
                    </a:p>
                  </a:txBody>
                  <a:tcPr marL="67383" marR="67383" marT="33690" marB="3369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1280203">
                <a:tc>
                  <a:txBody>
                    <a:bodyPr/>
                    <a:lstStyle/>
                    <a:p>
                      <a:pPr algn="ctr"/>
                      <a:r>
                        <a:rPr lang="fa-IR" sz="1800" b="1">
                          <a:effectLst/>
                          <a:cs typeface="+mn-cs"/>
                        </a:rPr>
                        <a:t>گزارش‌های قانونی  تراز| صورت مغایرت بانکی | تفریغ بودجه | گزارش‌ها سنا | گزارش‌ها سناما + صورت های مالی اساسی</a:t>
                      </a:r>
                    </a:p>
                  </a:txBody>
                  <a:tcPr marL="67383" marR="67383" marT="33690" marB="3369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r>
                        <a:rPr lang="fa-IR" sz="1800" b="1">
                          <a:effectLst/>
                          <a:cs typeface="+mn-cs"/>
                        </a:rPr>
                        <a:t>گزارش‌های قانونی</a:t>
                      </a:r>
                      <a:br>
                        <a:rPr lang="fa-IR" sz="1800" b="1">
                          <a:effectLst/>
                          <a:cs typeface="+mn-cs"/>
                        </a:rPr>
                      </a:br>
                      <a:r>
                        <a:rPr lang="fa-IR" sz="1800" b="1">
                          <a:effectLst/>
                          <a:cs typeface="+mn-cs"/>
                        </a:rPr>
                        <a:t> تراز| صورت مغایرت بانکی | تفریغ بودجه |گزارش‌های سنا| گزارش‌های سناما| صورت های مالی طرح تملک دارایی‌ها)</a:t>
                      </a:r>
                    </a:p>
                  </a:txBody>
                  <a:tcPr marL="67383" marR="67383" marT="33690" marB="3369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1164660">
                <a:tc>
                  <a:txBody>
                    <a:bodyPr/>
                    <a:lstStyle/>
                    <a:p>
                      <a:pPr algn="ctr"/>
                      <a:r>
                        <a:rPr lang="fa-IR" sz="1800" b="1" dirty="0" err="1">
                          <a:effectLst/>
                          <a:cs typeface="+mn-cs"/>
                        </a:rPr>
                        <a:t>حساب‌های</a:t>
                      </a:r>
                      <a:r>
                        <a:rPr lang="fa-IR" sz="1800" b="1" dirty="0">
                          <a:effectLst/>
                          <a:cs typeface="+mn-cs"/>
                        </a:rPr>
                        <a:t> </a:t>
                      </a:r>
                      <a:r>
                        <a:rPr lang="fa-IR" sz="1800" b="1" dirty="0" err="1">
                          <a:effectLst/>
                          <a:cs typeface="+mn-cs"/>
                        </a:rPr>
                        <a:t>تفصیلی</a:t>
                      </a:r>
                      <a:r>
                        <a:rPr lang="fa-IR" sz="1800" b="1" dirty="0">
                          <a:effectLst/>
                          <a:cs typeface="+mn-cs"/>
                        </a:rPr>
                        <a:t> جاری و عمرانی در یک حساب مستقل</a:t>
                      </a:r>
                      <a:br>
                        <a:rPr lang="fa-IR" sz="1800" b="1" dirty="0">
                          <a:effectLst/>
                          <a:cs typeface="+mn-cs"/>
                        </a:rPr>
                      </a:br>
                      <a:r>
                        <a:rPr lang="fa-IR" sz="1800" b="1" dirty="0">
                          <a:effectLst/>
                          <a:cs typeface="+mn-cs"/>
                        </a:rPr>
                        <a:t>(طرح | برنامه – فصول هزینه | فصول سرمایه و ....)</a:t>
                      </a:r>
                    </a:p>
                  </a:txBody>
                  <a:tcPr marL="67383" marR="67383" marT="33690" marB="3369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r>
                        <a:rPr lang="fa-IR" sz="1800" b="1" dirty="0" err="1">
                          <a:effectLst/>
                          <a:cs typeface="+mn-cs"/>
                        </a:rPr>
                        <a:t>تفصیلی‌های</a:t>
                      </a:r>
                      <a:r>
                        <a:rPr lang="fa-IR" sz="1800" b="1" dirty="0">
                          <a:effectLst/>
                          <a:cs typeface="+mn-cs"/>
                        </a:rPr>
                        <a:t> جاری و عمرانی در دو حساب مستقل (طرح – پروژه – برنامه – فصول هزینه و ...)</a:t>
                      </a:r>
                    </a:p>
                  </a:txBody>
                  <a:tcPr marL="67383" marR="67383" marT="33690" marB="3369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bl>
          </a:graphicData>
        </a:graphic>
      </p:graphicFrame>
    </p:spTree>
  </p:cSld>
  <p:clrMapOvr>
    <a:masterClrMapping/>
  </p:clrMapOvr>
  <p:transition spd="med">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1"/>
          <p:cNvSpPr>
            <a:spLocks noChangeArrowheads="1"/>
          </p:cNvSpPr>
          <p:nvPr/>
        </p:nvSpPr>
        <p:spPr bwMode="auto">
          <a:xfrm>
            <a:off x="381000" y="304800"/>
            <a:ext cx="8229600" cy="4362450"/>
          </a:xfrm>
          <a:prstGeom prst="rect">
            <a:avLst/>
          </a:prstGeom>
          <a:noFill/>
          <a:ln w="9525">
            <a:noFill/>
            <a:miter lim="800000"/>
            <a:headEnd/>
            <a:tailEnd/>
          </a:ln>
        </p:spPr>
        <p:txBody>
          <a:bodyPr>
            <a:spAutoFit/>
          </a:bodyPr>
          <a:lstStyle/>
          <a:p>
            <a:pPr algn="just">
              <a:lnSpc>
                <a:spcPct val="150000"/>
              </a:lnSpc>
            </a:pPr>
            <a:r>
              <a:rPr lang="fa-IR" sz="2400">
                <a:solidFill>
                  <a:srgbClr val="FF0000"/>
                </a:solidFill>
                <a:latin typeface="Century Schoolbook" pitchFamily="18" charset="0"/>
                <a:cs typeface="B Titr" pitchFamily="2" charset="-78"/>
              </a:rPr>
              <a:t>اصول و مفروضات </a:t>
            </a:r>
          </a:p>
          <a:p>
            <a:pPr algn="just">
              <a:lnSpc>
                <a:spcPct val="150000"/>
              </a:lnSpc>
            </a:pPr>
            <a:r>
              <a:rPr lang="fa-IR" sz="2000" b="1">
                <a:solidFill>
                  <a:srgbClr val="002060"/>
                </a:solidFill>
                <a:latin typeface="Century Schoolbook" pitchFamily="18" charset="0"/>
                <a:cs typeface="B Zar" pitchFamily="2" charset="-78"/>
              </a:rPr>
              <a:t>اصول و مفروضات برمبنای رویکرد حسابداری تعهدی مد نظر قرار گیرد .</a:t>
            </a:r>
          </a:p>
          <a:p>
            <a:pPr algn="just">
              <a:lnSpc>
                <a:spcPct val="200000"/>
              </a:lnSpc>
            </a:pPr>
            <a:r>
              <a:rPr lang="fa-IR" b="1">
                <a:solidFill>
                  <a:srgbClr val="002060"/>
                </a:solidFill>
                <a:latin typeface="Century Schoolbook" pitchFamily="18" charset="0"/>
                <a:cs typeface="B Zar" pitchFamily="2" charset="-78"/>
              </a:rPr>
              <a:t>1- سال مالی یک سال هجری شمسی که از اول فروردین ماه آغاز و به پایان اسفند ماه ختم می شود.</a:t>
            </a:r>
          </a:p>
          <a:p>
            <a:pPr algn="just">
              <a:lnSpc>
                <a:spcPct val="200000"/>
              </a:lnSpc>
            </a:pPr>
            <a:r>
              <a:rPr lang="fa-IR" b="1">
                <a:solidFill>
                  <a:srgbClr val="002060"/>
                </a:solidFill>
                <a:latin typeface="Century Schoolbook" pitchFamily="18" charset="0"/>
                <a:cs typeface="B Zar" pitchFamily="2" charset="-78"/>
              </a:rPr>
              <a:t>قابل ذکر است پرداخت های فروردین ماه سال بعد مربوط به هزینه های جاری و چهار ماهه تا تیرماه سال بعد مربوط به هزینه های سرمایه ای ، باید از طریق احتساب ذخیره های لازم در حساب های سال قبل انعکاس یابد لیکن دوره مالی گزارشگری حسابهای دولتی 13 و 16 ماه خواهد بود . لذا در بخش ارائه گزارش های مربوط به حسابداری دولتی (دقت شود فقط ارائه گزارش نه ثبت حسابها ) ، این رویه عیناٌ رعایت و اعمال می گردد .</a:t>
            </a:r>
          </a:p>
        </p:txBody>
      </p:sp>
    </p:spTree>
  </p:cSld>
  <p:clrMapOvr>
    <a:masterClrMapping/>
  </p:clrMapOvr>
  <p:transition>
    <p:cu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1"/>
          <p:cNvSpPr>
            <a:spLocks noChangeArrowheads="1"/>
          </p:cNvSpPr>
          <p:nvPr/>
        </p:nvSpPr>
        <p:spPr bwMode="auto">
          <a:xfrm>
            <a:off x="381000" y="304800"/>
            <a:ext cx="8229600" cy="5078413"/>
          </a:xfrm>
          <a:prstGeom prst="rect">
            <a:avLst/>
          </a:prstGeom>
          <a:noFill/>
          <a:ln w="9525">
            <a:noFill/>
            <a:miter lim="800000"/>
            <a:headEnd/>
            <a:tailEnd/>
          </a:ln>
        </p:spPr>
        <p:txBody>
          <a:bodyPr>
            <a:spAutoFit/>
          </a:bodyPr>
          <a:lstStyle/>
          <a:p>
            <a:pPr algn="just">
              <a:lnSpc>
                <a:spcPct val="200000"/>
              </a:lnSpc>
            </a:pPr>
            <a:r>
              <a:rPr lang="fa-IR" b="1">
                <a:solidFill>
                  <a:srgbClr val="002060"/>
                </a:solidFill>
                <a:latin typeface="Century Schoolbook" pitchFamily="18" charset="0"/>
                <a:cs typeface="B Zar" pitchFamily="2" charset="-78"/>
              </a:rPr>
              <a:t>2- ایجاد تعهد و انجام هزینه برای مصرف اعتبارات پیش بینی شده در بودجه مصوب قبل از اطمینان از تامین اعتبار آن مجاز نمی باشد .</a:t>
            </a:r>
          </a:p>
          <a:p>
            <a:pPr algn="just">
              <a:lnSpc>
                <a:spcPct val="200000"/>
              </a:lnSpc>
            </a:pPr>
            <a:r>
              <a:rPr lang="fa-IR" b="1">
                <a:solidFill>
                  <a:srgbClr val="002060"/>
                </a:solidFill>
                <a:latin typeface="Century Schoolbook" pitchFamily="18" charset="0"/>
                <a:cs typeface="B Zar" pitchFamily="2" charset="-78"/>
              </a:rPr>
              <a:t>3- امکان نگهداری حسابهای جداگانه برای وجوه دریافتی از دولت به تفکیک ردیف، برنامه و فصل جهت امکان گزارش دهی طبق اصول و ضوابط حاکم بر وجوه دولتی در این مجموعه ، پیش بینی شده است .</a:t>
            </a:r>
          </a:p>
          <a:p>
            <a:pPr algn="just">
              <a:lnSpc>
                <a:spcPct val="200000"/>
              </a:lnSpc>
            </a:pPr>
            <a:r>
              <a:rPr lang="fa-IR" b="1">
                <a:solidFill>
                  <a:srgbClr val="002060"/>
                </a:solidFill>
                <a:latin typeface="Century Schoolbook" pitchFamily="18" charset="0"/>
                <a:cs typeface="B Zar" pitchFamily="2" charset="-78"/>
              </a:rPr>
              <a:t>4- در راستای بودجه ریزی عملیاتی و محاسبه دقیق بهای تمام شده ، تا حد امکان می بایست رویکرد واحد گزارشگر از پرداخت و تسویه تنخواه به واحدهای تابعه به تنظیم تفاهم نامه داخلی بین سازمان مرکزی و واحدهای تابعه جهت تخصیص اعتبار تغییر یافته و تامین اعتبار قبل از خرج و در محل واحد تابعه صورت گیرد .</a:t>
            </a:r>
          </a:p>
        </p:txBody>
      </p:sp>
    </p:spTree>
  </p:cSld>
  <p:clrMapOvr>
    <a:masterClrMapping/>
  </p:clrMapOvr>
  <p:transition>
    <p:cu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1"/>
          <p:cNvSpPr>
            <a:spLocks noChangeArrowheads="1"/>
          </p:cNvSpPr>
          <p:nvPr/>
        </p:nvSpPr>
        <p:spPr bwMode="auto">
          <a:xfrm>
            <a:off x="304800" y="304800"/>
            <a:ext cx="8229600" cy="5008563"/>
          </a:xfrm>
          <a:prstGeom prst="rect">
            <a:avLst/>
          </a:prstGeom>
          <a:noFill/>
          <a:ln w="9525">
            <a:noFill/>
            <a:miter lim="800000"/>
            <a:headEnd/>
            <a:tailEnd/>
          </a:ln>
        </p:spPr>
        <p:txBody>
          <a:bodyPr>
            <a:spAutoFit/>
          </a:bodyPr>
          <a:lstStyle/>
          <a:p>
            <a:pPr algn="just">
              <a:lnSpc>
                <a:spcPct val="200000"/>
              </a:lnSpc>
            </a:pPr>
            <a:r>
              <a:rPr lang="fa-IR" b="1">
                <a:solidFill>
                  <a:srgbClr val="002060"/>
                </a:solidFill>
                <a:latin typeface="Century Schoolbook" pitchFamily="18" charset="0"/>
                <a:cs typeface="B Zar" pitchFamily="2" charset="-78"/>
              </a:rPr>
              <a:t>5- در این مجموعه ، فهرست حساب های اعتبارات هزینه ای و تملک دارایی های سرمایه ای مشترک می باشد و تنها یک صورت مالی توسط واحد گزارشگر ارائه می شود . علت تفکیک های انجام شده تنها تسهیل در آموزش و یادگیری بخش های مختلف نظام حسابداری بخش عمومی است .</a:t>
            </a:r>
          </a:p>
          <a:p>
            <a:pPr algn="just">
              <a:lnSpc>
                <a:spcPct val="200000"/>
              </a:lnSpc>
            </a:pPr>
            <a:r>
              <a:rPr lang="fa-IR" b="1">
                <a:solidFill>
                  <a:srgbClr val="002060"/>
                </a:solidFill>
                <a:latin typeface="Century Schoolbook" pitchFamily="18" charset="0"/>
                <a:cs typeface="B Zar" pitchFamily="2" charset="-78"/>
              </a:rPr>
              <a:t>6- در صورت امکان نحوه جمع آوری و ثبت اطلاعات مالی در واحدهای گزارشگر به صورت غیر متمرکز و به شرح زیر انجام می شود :</a:t>
            </a:r>
          </a:p>
          <a:p>
            <a:pPr algn="just">
              <a:lnSpc>
                <a:spcPct val="200000"/>
              </a:lnSpc>
            </a:pPr>
            <a:r>
              <a:rPr lang="fa-IR" b="1">
                <a:solidFill>
                  <a:srgbClr val="002060"/>
                </a:solidFill>
                <a:latin typeface="Century Schoolbook" pitchFamily="18" charset="0"/>
                <a:cs typeface="B Zar" pitchFamily="2" charset="-78"/>
              </a:rPr>
              <a:t>سیستم های مالی سازمان مرکزی و واحدهای تابعه هریک به صورت مستقل فعالیت نمایند ، لیکن اسناد حسابداری مربوط به فعالیت های سازمان مرکزی یا واحدهای تابعه طی دوره مالی و در زمان وقوع رویداد ، در سیستم مکانیزه امورمالی واحد ذیربط ثبت می گردد .</a:t>
            </a:r>
          </a:p>
          <a:p>
            <a:pPr algn="just">
              <a:lnSpc>
                <a:spcPct val="200000"/>
              </a:lnSpc>
            </a:pPr>
            <a:endParaRPr lang="fa-IR" b="1">
              <a:solidFill>
                <a:srgbClr val="002060"/>
              </a:solidFill>
              <a:latin typeface="Century Schoolbook" pitchFamily="18" charset="0"/>
              <a:cs typeface="B Zar" pitchFamily="2" charset="-78"/>
            </a:endParaRPr>
          </a:p>
        </p:txBody>
      </p:sp>
    </p:spTree>
  </p:cSld>
  <p:clrMapOvr>
    <a:masterClrMapping/>
  </p:clrMapOvr>
  <p:transition>
    <p:cut thruBlk="1"/>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1"/>
          <p:cNvSpPr>
            <a:spLocks noChangeArrowheads="1"/>
          </p:cNvSpPr>
          <p:nvPr/>
        </p:nvSpPr>
        <p:spPr bwMode="auto">
          <a:xfrm>
            <a:off x="304800" y="304800"/>
            <a:ext cx="8229600" cy="3900488"/>
          </a:xfrm>
          <a:prstGeom prst="rect">
            <a:avLst/>
          </a:prstGeom>
          <a:noFill/>
          <a:ln w="9525">
            <a:noFill/>
            <a:miter lim="800000"/>
            <a:headEnd/>
            <a:tailEnd/>
          </a:ln>
        </p:spPr>
        <p:txBody>
          <a:bodyPr>
            <a:spAutoFit/>
          </a:bodyPr>
          <a:lstStyle/>
          <a:p>
            <a:pPr algn="just">
              <a:lnSpc>
                <a:spcPct val="200000"/>
              </a:lnSpc>
            </a:pPr>
            <a:r>
              <a:rPr lang="fa-IR" b="1">
                <a:solidFill>
                  <a:srgbClr val="002060"/>
                </a:solidFill>
                <a:latin typeface="Century Schoolbook" pitchFamily="18" charset="0"/>
                <a:cs typeface="B Zar" pitchFamily="2" charset="-78"/>
              </a:rPr>
              <a:t>7- به منظور اعمال کنترل نسبت به موجودی های انبار ودارایی های ثابت مشهود و امکان تخصیص هزینه های مصرفی و استهلاک دارایی های مورد استفاده به واحدهای مصرف کننده کالا یا اموال ، تمامی اقلام خریداری شده جهت انبار در زمان خرید و براساس رسید انبار به حساب موجودی کالا (به تفکیک ماهیت کالا یا طبقه دارای و اعتبار مربوط ) منظور و در هنگام مصرف آن با توجه به محل مصرف (مرکز هزینه و اعتبار مربوط) به حساب قطعی یا دارایی های ثابت مشهود یا دارایی در جریان تکمیل و منظور می گردد .</a:t>
            </a:r>
          </a:p>
          <a:p>
            <a:pPr algn="just">
              <a:lnSpc>
                <a:spcPct val="200000"/>
              </a:lnSpc>
            </a:pPr>
            <a:endParaRPr lang="fa-IR" b="1">
              <a:solidFill>
                <a:srgbClr val="002060"/>
              </a:solidFill>
              <a:latin typeface="Century Schoolbook" pitchFamily="18" charset="0"/>
              <a:cs typeface="B Zar" pitchFamily="2" charset="-78"/>
            </a:endParaRPr>
          </a:p>
        </p:txBody>
      </p:sp>
    </p:spTree>
  </p:cSld>
  <p:clrMapOvr>
    <a:masterClrMapping/>
  </p:clrMapOvr>
  <p:transition>
    <p:cut thruBlk="1"/>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1"/>
          <p:cNvSpPr>
            <a:spLocks noChangeArrowheads="1"/>
          </p:cNvSpPr>
          <p:nvPr/>
        </p:nvSpPr>
        <p:spPr bwMode="auto">
          <a:xfrm>
            <a:off x="381000" y="533400"/>
            <a:ext cx="8153400" cy="5554663"/>
          </a:xfrm>
          <a:prstGeom prst="rect">
            <a:avLst/>
          </a:prstGeom>
          <a:noFill/>
          <a:ln w="9525">
            <a:noFill/>
            <a:miter lim="800000"/>
            <a:headEnd/>
            <a:tailEnd/>
          </a:ln>
        </p:spPr>
        <p:txBody>
          <a:bodyPr>
            <a:spAutoFit/>
          </a:bodyPr>
          <a:lstStyle/>
          <a:p>
            <a:pPr algn="just">
              <a:lnSpc>
                <a:spcPct val="200000"/>
              </a:lnSpc>
            </a:pPr>
            <a:r>
              <a:rPr lang="fa-IR" sz="2000" b="1">
                <a:solidFill>
                  <a:srgbClr val="002060"/>
                </a:solidFill>
                <a:latin typeface="Century Schoolbook" pitchFamily="18" charset="0"/>
                <a:cs typeface="B Zar" pitchFamily="2" charset="-78"/>
              </a:rPr>
              <a:t>8- دارایی های واحدهای گزارشگر اعم از منقول و غیرمنقول و حقوق متعلقه که به واحد گزارشگر واگذار شده یا می شود و یا از محل منابع مالی تامین شده یا خواهد شد نیز طبق استاندارد حسابداری بخش عمومی شماره (5) با عنوان (دارایی های ثابت مشهود) و دستورالعمل مربوط در حساب ها ثبت خواهند شد .</a:t>
            </a:r>
          </a:p>
          <a:p>
            <a:pPr algn="just">
              <a:lnSpc>
                <a:spcPct val="200000"/>
              </a:lnSpc>
            </a:pPr>
            <a:r>
              <a:rPr lang="fa-IR" sz="2000" b="1">
                <a:solidFill>
                  <a:srgbClr val="002060"/>
                </a:solidFill>
                <a:latin typeface="Century Schoolbook" pitchFamily="18" charset="0"/>
                <a:cs typeface="B Zar" pitchFamily="2" charset="-78"/>
              </a:rPr>
              <a:t>9- دارایی های مزبور حسب مورد از طریق فرآیند استهلاک و با توجه به مراکز استفاده کننده بعنوان هزینه استهلاک دوره شناسایی و در حساب ها ثبت می شوند . استهلاک دوره معمولاٌ در صورت تغییرات در وضعیت مالی منعکس می شود . </a:t>
            </a:r>
          </a:p>
          <a:p>
            <a:pPr algn="just">
              <a:lnSpc>
                <a:spcPct val="200000"/>
              </a:lnSpc>
            </a:pPr>
            <a:r>
              <a:rPr lang="fa-IR" sz="2000" b="1">
                <a:solidFill>
                  <a:srgbClr val="002060"/>
                </a:solidFill>
                <a:latin typeface="Century Schoolbook" pitchFamily="18" charset="0"/>
                <a:cs typeface="B Zar" pitchFamily="2" charset="-78"/>
              </a:rPr>
              <a:t>10- شرایط انتقال حسابها از سیستم حسابداری قدیم به سیستم حسابداری جدید براساس دستورالعملی خواهد بود که به پیوست همین مجموعه ارایه می شود .</a:t>
            </a:r>
          </a:p>
        </p:txBody>
      </p:sp>
    </p:spTree>
  </p:cSld>
  <p:clrMapOvr>
    <a:masterClrMapping/>
  </p:clrMapOvr>
  <p:transition>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00113" y="1125538"/>
            <a:ext cx="7723187" cy="3743325"/>
          </a:xfrm>
        </p:spPr>
        <p:txBody>
          <a:bodyPr>
            <a:normAutofit fontScale="90000"/>
          </a:bodyPr>
          <a:lstStyle/>
          <a:p>
            <a:pPr algn="ctr" eaLnBrk="1" fontAlgn="auto" hangingPunct="1">
              <a:lnSpc>
                <a:spcPct val="200000"/>
              </a:lnSpc>
              <a:spcAft>
                <a:spcPts val="0"/>
              </a:spcAft>
              <a:defRPr/>
            </a:pPr>
            <a:r>
              <a:rPr lang="fa-IR" dirty="0" smtClean="0">
                <a:solidFill>
                  <a:srgbClr val="FF0000"/>
                </a:solidFill>
                <a:ea typeface="+mj-ea"/>
                <a:cs typeface="B Titr" pitchFamily="2" charset="-78"/>
              </a:rPr>
              <a:t>دستورالعمل تنظیم </a:t>
            </a:r>
            <a:r>
              <a:rPr lang="fa-IR" b="1" dirty="0" smtClean="0">
                <a:solidFill>
                  <a:srgbClr val="FF0000"/>
                </a:solidFill>
                <a:ea typeface="+mj-ea"/>
                <a:cs typeface="B Titr" pitchFamily="2" charset="-78"/>
              </a:rPr>
              <a:t>بو</a:t>
            </a:r>
            <a:r>
              <a:rPr lang="fa-IR" dirty="0" smtClean="0">
                <a:solidFill>
                  <a:srgbClr val="FF0000"/>
                </a:solidFill>
                <a:ea typeface="+mj-ea"/>
                <a:cs typeface="B Titr" pitchFamily="2" charset="-78"/>
              </a:rPr>
              <a:t>دجه </a:t>
            </a:r>
            <a:br>
              <a:rPr lang="fa-IR" dirty="0" smtClean="0">
                <a:solidFill>
                  <a:srgbClr val="FF0000"/>
                </a:solidFill>
                <a:ea typeface="+mj-ea"/>
                <a:cs typeface="B Titr" pitchFamily="2" charset="-78"/>
              </a:rPr>
            </a:br>
            <a:r>
              <a:rPr lang="fa-IR" dirty="0" smtClean="0">
                <a:solidFill>
                  <a:srgbClr val="FF0000"/>
                </a:solidFill>
                <a:ea typeface="+mj-ea"/>
                <a:cs typeface="B Titr" pitchFamily="2" charset="-78"/>
              </a:rPr>
              <a:t>کل کشور</a:t>
            </a:r>
            <a:r>
              <a:rPr lang="fa-IR" sz="4800" dirty="0" smtClean="0">
                <a:solidFill>
                  <a:schemeClr val="tx2">
                    <a:lumMod val="60000"/>
                    <a:lumOff val="40000"/>
                  </a:schemeClr>
                </a:solidFill>
                <a:ea typeface="+mj-ea"/>
                <a:cs typeface="B Titr" pitchFamily="2" charset="-78"/>
              </a:rPr>
              <a:t/>
            </a:r>
            <a:br>
              <a:rPr lang="fa-IR" sz="4800" dirty="0" smtClean="0">
                <a:solidFill>
                  <a:schemeClr val="tx2">
                    <a:lumMod val="60000"/>
                    <a:lumOff val="40000"/>
                  </a:schemeClr>
                </a:solidFill>
                <a:ea typeface="+mj-ea"/>
                <a:cs typeface="B Titr" pitchFamily="2" charset="-78"/>
              </a:rPr>
            </a:br>
            <a:endParaRPr lang="fa-IR" sz="3600" b="1" dirty="0">
              <a:solidFill>
                <a:schemeClr val="tx2">
                  <a:satMod val="130000"/>
                </a:schemeClr>
              </a:solidFill>
              <a:ea typeface="+mj-ea"/>
              <a:cs typeface="B Mitra" pitchFamily="2" charset="-78"/>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388" y="-963613"/>
            <a:ext cx="8964612" cy="5832476"/>
          </a:xfrm>
        </p:spPr>
        <p:txBody>
          <a:bodyPr/>
          <a:lstStyle/>
          <a:p>
            <a:pPr algn="r" eaLnBrk="1" fontAlgn="auto" hangingPunct="1">
              <a:lnSpc>
                <a:spcPct val="200000"/>
              </a:lnSpc>
              <a:spcAft>
                <a:spcPts val="0"/>
              </a:spcAft>
              <a:defRPr/>
            </a:pPr>
            <a:r>
              <a:rPr lang="fa-IR" sz="3100" dirty="0" smtClean="0">
                <a:solidFill>
                  <a:srgbClr val="FF0000"/>
                </a:solidFill>
                <a:ea typeface="+mj-ea"/>
                <a:cs typeface="B Titr" pitchFamily="2" charset="-78"/>
              </a:rPr>
              <a:t>برخي از رويكردهاي </a:t>
            </a:r>
            <a:r>
              <a:rPr lang="fa-IR" sz="3100" dirty="0" err="1" smtClean="0">
                <a:solidFill>
                  <a:srgbClr val="FF0000"/>
                </a:solidFill>
                <a:ea typeface="+mj-ea"/>
                <a:cs typeface="B Titr" pitchFamily="2" charset="-78"/>
              </a:rPr>
              <a:t>اساسي</a:t>
            </a:r>
            <a:r>
              <a:rPr lang="fa-IR" sz="3100" dirty="0" smtClean="0">
                <a:solidFill>
                  <a:srgbClr val="FF0000"/>
                </a:solidFill>
                <a:ea typeface="+mj-ea"/>
                <a:cs typeface="B Titr" pitchFamily="2" charset="-78"/>
              </a:rPr>
              <a:t> بودجه</a:t>
            </a:r>
            <a:r>
              <a:rPr lang="fa-IR" dirty="0" smtClean="0">
                <a:solidFill>
                  <a:schemeClr val="tx2">
                    <a:lumMod val="60000"/>
                    <a:lumOff val="40000"/>
                  </a:schemeClr>
                </a:solidFill>
                <a:ea typeface="+mj-ea"/>
                <a:cs typeface="B Titr" pitchFamily="2" charset="-78"/>
              </a:rPr>
              <a:t/>
            </a:r>
            <a:br>
              <a:rPr lang="fa-IR" dirty="0" smtClean="0">
                <a:solidFill>
                  <a:schemeClr val="tx2">
                    <a:lumMod val="60000"/>
                    <a:lumOff val="40000"/>
                  </a:schemeClr>
                </a:solidFill>
                <a:ea typeface="+mj-ea"/>
                <a:cs typeface="B Titr" pitchFamily="2" charset="-78"/>
              </a:rPr>
            </a:br>
            <a:r>
              <a:rPr lang="fa-IR" sz="2800" dirty="0" smtClean="0">
                <a:solidFill>
                  <a:schemeClr val="accent3">
                    <a:lumMod val="50000"/>
                  </a:schemeClr>
                </a:solidFill>
                <a:ea typeface="+mj-ea"/>
                <a:cs typeface="B Titr" pitchFamily="2" charset="-78"/>
              </a:rPr>
              <a:t>-</a:t>
            </a:r>
            <a:r>
              <a:rPr lang="fa-IR" sz="2700" b="1" dirty="0" smtClean="0">
                <a:solidFill>
                  <a:schemeClr val="tx2">
                    <a:satMod val="130000"/>
                  </a:schemeClr>
                </a:solidFill>
                <a:latin typeface="Arial" pitchFamily="34" charset="0"/>
                <a:ea typeface="+mj-ea"/>
                <a:cs typeface="Arial" pitchFamily="34" charset="0"/>
              </a:rPr>
              <a:t>اجرايي نمودن برنامه هاي عملياتي سياست هاي كلي اقتصاد مقاومتي</a:t>
            </a:r>
            <a:br>
              <a:rPr lang="fa-IR" sz="2700" b="1" dirty="0" smtClean="0">
                <a:solidFill>
                  <a:schemeClr val="tx2">
                    <a:satMod val="130000"/>
                  </a:schemeClr>
                </a:solidFill>
                <a:latin typeface="Arial" pitchFamily="34" charset="0"/>
                <a:ea typeface="+mj-ea"/>
                <a:cs typeface="Arial" pitchFamily="34" charset="0"/>
              </a:rPr>
            </a:br>
            <a:r>
              <a:rPr lang="fa-IR" sz="2700" b="1" dirty="0" smtClean="0">
                <a:solidFill>
                  <a:schemeClr val="tx2">
                    <a:satMod val="130000"/>
                  </a:schemeClr>
                </a:solidFill>
                <a:latin typeface="Arial" pitchFamily="34" charset="0"/>
                <a:ea typeface="+mj-ea"/>
                <a:cs typeface="Arial" pitchFamily="34" charset="0"/>
              </a:rPr>
              <a:t>-  فراهم كردن زمينه هاي استقرار كامل بودجه ريزي مبتني بر عملكرد</a:t>
            </a:r>
            <a:br>
              <a:rPr lang="fa-IR" sz="2700" b="1" dirty="0" smtClean="0">
                <a:solidFill>
                  <a:schemeClr val="tx2">
                    <a:satMod val="130000"/>
                  </a:schemeClr>
                </a:solidFill>
                <a:latin typeface="Arial" pitchFamily="34" charset="0"/>
                <a:ea typeface="+mj-ea"/>
                <a:cs typeface="Arial" pitchFamily="34" charset="0"/>
              </a:rPr>
            </a:br>
            <a:r>
              <a:rPr lang="fa-IR" sz="2700" b="1" dirty="0" smtClean="0">
                <a:solidFill>
                  <a:schemeClr val="tx2">
                    <a:satMod val="130000"/>
                  </a:schemeClr>
                </a:solidFill>
                <a:latin typeface="Arial" pitchFamily="34" charset="0"/>
                <a:ea typeface="+mj-ea"/>
                <a:cs typeface="Arial" pitchFamily="34" charset="0"/>
              </a:rPr>
              <a:t>-  اجرای اقتصاد مقاومتی</a:t>
            </a:r>
            <a:endParaRPr lang="fa-IR" sz="2000" b="1" dirty="0">
              <a:solidFill>
                <a:schemeClr val="tx2">
                  <a:satMod val="130000"/>
                </a:schemeClr>
              </a:solidFill>
              <a:latin typeface="Arial" pitchFamily="34" charset="0"/>
              <a:ea typeface="+mj-ea"/>
              <a:cs typeface="Arial" pitchFamily="34"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288" y="476250"/>
            <a:ext cx="8443912" cy="6048375"/>
          </a:xfrm>
        </p:spPr>
        <p:txBody>
          <a:bodyPr>
            <a:normAutofit fontScale="90000"/>
          </a:bodyPr>
          <a:lstStyle/>
          <a:p>
            <a:pPr algn="r" eaLnBrk="1" fontAlgn="auto" hangingPunct="1">
              <a:lnSpc>
                <a:spcPct val="150000"/>
              </a:lnSpc>
              <a:spcAft>
                <a:spcPts val="0"/>
              </a:spcAft>
              <a:defRPr/>
            </a:pPr>
            <a:r>
              <a:rPr lang="fa-IR" dirty="0" smtClean="0">
                <a:solidFill>
                  <a:srgbClr val="FF0000"/>
                </a:solidFill>
                <a:ea typeface="+mj-ea"/>
                <a:cs typeface="B Titr" pitchFamily="2" charset="-78"/>
              </a:rPr>
              <a:t>راهبردها و سياست هاي بودجه :</a:t>
            </a:r>
            <a:r>
              <a:rPr lang="fa-IR" dirty="0" smtClean="0">
                <a:solidFill>
                  <a:schemeClr val="tx2">
                    <a:lumMod val="60000"/>
                    <a:lumOff val="40000"/>
                  </a:schemeClr>
                </a:solidFill>
                <a:ea typeface="+mj-ea"/>
                <a:cs typeface="B Titr" pitchFamily="2" charset="-78"/>
              </a:rPr>
              <a:t/>
            </a:r>
            <a:br>
              <a:rPr lang="fa-IR" dirty="0" smtClean="0">
                <a:solidFill>
                  <a:schemeClr val="tx2">
                    <a:lumMod val="60000"/>
                    <a:lumOff val="40000"/>
                  </a:schemeClr>
                </a:solidFill>
                <a:ea typeface="+mj-ea"/>
                <a:cs typeface="B Titr" pitchFamily="2" charset="-78"/>
              </a:rPr>
            </a:br>
            <a:r>
              <a:rPr lang="fa-IR" sz="2700" b="1" dirty="0" smtClean="0">
                <a:solidFill>
                  <a:srgbClr val="7030A0"/>
                </a:solidFill>
                <a:ea typeface="+mj-ea"/>
                <a:cs typeface="B Titr" pitchFamily="2" charset="-78"/>
              </a:rPr>
              <a:t>1-</a:t>
            </a:r>
            <a:r>
              <a:rPr lang="fa-IR" sz="4000" b="1" dirty="0" smtClean="0">
                <a:solidFill>
                  <a:srgbClr val="7030A0"/>
                </a:solidFill>
                <a:ea typeface="+mj-ea"/>
                <a:cs typeface="B Titr" pitchFamily="2" charset="-78"/>
              </a:rPr>
              <a:t> </a:t>
            </a:r>
            <a:r>
              <a:rPr lang="fa-IR" sz="2700" b="1" dirty="0" smtClean="0">
                <a:solidFill>
                  <a:srgbClr val="7030A0"/>
                </a:solidFill>
                <a:ea typeface="+mj-ea"/>
                <a:cs typeface="B Titr" pitchFamily="2" charset="-78"/>
              </a:rPr>
              <a:t>اهتمام به انضباط مالي و بودجه اي :</a:t>
            </a:r>
            <a:r>
              <a:rPr lang="fa-IR" sz="2700" b="1" dirty="0" smtClean="0">
                <a:solidFill>
                  <a:schemeClr val="tx2">
                    <a:satMod val="130000"/>
                  </a:schemeClr>
                </a:solidFill>
                <a:ea typeface="+mj-ea"/>
                <a:cs typeface="B Mitra" pitchFamily="2" charset="-78"/>
              </a:rPr>
              <a:t/>
            </a:r>
            <a:br>
              <a:rPr lang="fa-IR" sz="2700" b="1" dirty="0" smtClean="0">
                <a:solidFill>
                  <a:schemeClr val="tx2">
                    <a:satMod val="130000"/>
                  </a:schemeClr>
                </a:solidFill>
                <a:ea typeface="+mj-ea"/>
                <a:cs typeface="B Mitra" pitchFamily="2" charset="-78"/>
              </a:rPr>
            </a:br>
            <a:r>
              <a:rPr lang="fa-IR" sz="2700" b="1" dirty="0" smtClean="0">
                <a:solidFill>
                  <a:schemeClr val="tx2">
                    <a:satMod val="130000"/>
                  </a:schemeClr>
                </a:solidFill>
                <a:ea typeface="+mj-ea"/>
                <a:cs typeface="B Mitra" pitchFamily="2" charset="-78"/>
              </a:rPr>
              <a:t>- ارتقاي كوشش مالياتي براي افزايش سهم درآمدهاي مالياتي با تاكيد بر ماليات بر شاغل و ماليات اشخاص حقيقي و حقوقي .</a:t>
            </a:r>
            <a:br>
              <a:rPr lang="fa-IR" sz="2700" b="1" dirty="0" smtClean="0">
                <a:solidFill>
                  <a:schemeClr val="tx2">
                    <a:satMod val="130000"/>
                  </a:schemeClr>
                </a:solidFill>
                <a:ea typeface="+mj-ea"/>
                <a:cs typeface="B Mitra" pitchFamily="2" charset="-78"/>
              </a:rPr>
            </a:br>
            <a:r>
              <a:rPr lang="fa-IR" sz="2700" b="1" dirty="0" smtClean="0">
                <a:solidFill>
                  <a:schemeClr val="tx2">
                    <a:satMod val="130000"/>
                  </a:schemeClr>
                </a:solidFill>
                <a:ea typeface="+mj-ea"/>
                <a:cs typeface="B Mitra" pitchFamily="2" charset="-78"/>
              </a:rPr>
              <a:t>- برقراري انضباط مالي و مديريت هزينه هاي با استفاده بهينه از منابع و افزايش كارايي و اثر بخشي آن .</a:t>
            </a:r>
            <a:br>
              <a:rPr lang="fa-IR" sz="2700" b="1" dirty="0" smtClean="0">
                <a:solidFill>
                  <a:schemeClr val="tx2">
                    <a:satMod val="130000"/>
                  </a:schemeClr>
                </a:solidFill>
                <a:ea typeface="+mj-ea"/>
                <a:cs typeface="B Mitra" pitchFamily="2" charset="-78"/>
              </a:rPr>
            </a:br>
            <a:r>
              <a:rPr lang="fa-IR" sz="2700" b="1" dirty="0" smtClean="0">
                <a:solidFill>
                  <a:schemeClr val="tx2">
                    <a:satMod val="130000"/>
                  </a:schemeClr>
                </a:solidFill>
                <a:ea typeface="+mj-ea"/>
                <a:cs typeface="B Mitra" pitchFamily="2" charset="-78"/>
              </a:rPr>
              <a:t>- شناسايي اموال منقول و غير منقول مازاد دستگاههاي اجرايي .</a:t>
            </a:r>
            <a:br>
              <a:rPr lang="fa-IR" sz="2700" b="1" dirty="0" smtClean="0">
                <a:solidFill>
                  <a:schemeClr val="tx2">
                    <a:satMod val="130000"/>
                  </a:schemeClr>
                </a:solidFill>
                <a:ea typeface="+mj-ea"/>
                <a:cs typeface="B Mitra" pitchFamily="2" charset="-78"/>
              </a:rPr>
            </a:br>
            <a:r>
              <a:rPr lang="fa-IR" sz="2700" b="1" dirty="0" smtClean="0">
                <a:solidFill>
                  <a:schemeClr val="tx2">
                    <a:satMod val="130000"/>
                  </a:schemeClr>
                </a:solidFill>
                <a:ea typeface="+mj-ea"/>
                <a:cs typeface="B Mitra" pitchFamily="2" charset="-78"/>
              </a:rPr>
              <a:t>- جهت دهي اعتبارات هزينه اي به وظايف و فعاليت هاي حاكميتي .</a:t>
            </a:r>
            <a:r>
              <a:rPr lang="fa-IR" sz="2000" b="1" dirty="0" smtClean="0">
                <a:solidFill>
                  <a:schemeClr val="accent1">
                    <a:lumMod val="50000"/>
                  </a:schemeClr>
                </a:solidFill>
                <a:ea typeface="+mj-ea"/>
                <a:cs typeface="B Titr" pitchFamily="2" charset="-78"/>
              </a:rPr>
              <a:t/>
            </a:r>
            <a:br>
              <a:rPr lang="fa-IR" sz="2000" b="1" dirty="0" smtClean="0">
                <a:solidFill>
                  <a:schemeClr val="accent1">
                    <a:lumMod val="50000"/>
                  </a:schemeClr>
                </a:solidFill>
                <a:ea typeface="+mj-ea"/>
                <a:cs typeface="B Titr" pitchFamily="2" charset="-78"/>
              </a:rPr>
            </a:br>
            <a:r>
              <a:rPr lang="fa-IR" sz="2000" dirty="0" smtClean="0">
                <a:solidFill>
                  <a:schemeClr val="accent1">
                    <a:lumMod val="50000"/>
                  </a:schemeClr>
                </a:solidFill>
                <a:ea typeface="+mj-ea"/>
                <a:cs typeface="B Titr" pitchFamily="2" charset="-78"/>
              </a:rPr>
              <a:t/>
            </a:r>
            <a:br>
              <a:rPr lang="fa-IR" sz="2000" dirty="0" smtClean="0">
                <a:solidFill>
                  <a:schemeClr val="accent1">
                    <a:lumMod val="50000"/>
                  </a:schemeClr>
                </a:solidFill>
                <a:ea typeface="+mj-ea"/>
                <a:cs typeface="B Titr" pitchFamily="2" charset="-78"/>
              </a:rPr>
            </a:br>
            <a:endParaRPr lang="fa-IR" sz="2000" dirty="0">
              <a:solidFill>
                <a:schemeClr val="accent1">
                  <a:lumMod val="50000"/>
                </a:schemeClr>
              </a:solidFill>
              <a:ea typeface="+mj-ea"/>
              <a:cs typeface="B Titr" pitchFamily="2" charset="-78"/>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0825" y="260350"/>
            <a:ext cx="8642350" cy="6597650"/>
          </a:xfrm>
        </p:spPr>
        <p:txBody>
          <a:bodyPr>
            <a:normAutofit fontScale="90000"/>
          </a:bodyPr>
          <a:lstStyle/>
          <a:p>
            <a:pPr algn="r" eaLnBrk="1" fontAlgn="auto" hangingPunct="1">
              <a:lnSpc>
                <a:spcPct val="200000"/>
              </a:lnSpc>
              <a:spcAft>
                <a:spcPts val="0"/>
              </a:spcAft>
              <a:defRPr/>
            </a:pPr>
            <a:r>
              <a:rPr lang="fa-IR" sz="2700" b="1" dirty="0" smtClean="0">
                <a:solidFill>
                  <a:srgbClr val="7030A0"/>
                </a:solidFill>
                <a:ea typeface="+mj-ea"/>
                <a:cs typeface="B Titr" pitchFamily="2" charset="-78"/>
              </a:rPr>
              <a:t>2-</a:t>
            </a:r>
            <a:r>
              <a:rPr lang="fa-IR" sz="4000" b="1" dirty="0" smtClean="0">
                <a:solidFill>
                  <a:srgbClr val="7030A0"/>
                </a:solidFill>
                <a:ea typeface="+mj-ea"/>
                <a:cs typeface="B Titr" pitchFamily="2" charset="-78"/>
              </a:rPr>
              <a:t> </a:t>
            </a:r>
            <a:r>
              <a:rPr lang="fa-IR" sz="2200" b="1" dirty="0" smtClean="0">
                <a:solidFill>
                  <a:srgbClr val="7030A0"/>
                </a:solidFill>
                <a:ea typeface="+mj-ea"/>
                <a:cs typeface="B Titr" pitchFamily="2" charset="-78"/>
              </a:rPr>
              <a:t>اصلاح نظام مديريتي و مالكيتي و ساماندهي طرحهاي تملك دارائيهاي سرمايه اي :</a:t>
            </a:r>
            <a:r>
              <a:rPr lang="fa-IR" sz="2000" b="1" dirty="0" smtClean="0">
                <a:solidFill>
                  <a:schemeClr val="accent1">
                    <a:lumMod val="75000"/>
                  </a:schemeClr>
                </a:solidFill>
                <a:ea typeface="+mj-ea"/>
                <a:cs typeface="B Titr" pitchFamily="2" charset="-78"/>
              </a:rPr>
              <a:t/>
            </a:r>
            <a:br>
              <a:rPr lang="fa-IR" sz="2000" b="1" dirty="0" smtClean="0">
                <a:solidFill>
                  <a:schemeClr val="accent1">
                    <a:lumMod val="75000"/>
                  </a:schemeClr>
                </a:solidFill>
                <a:ea typeface="+mj-ea"/>
                <a:cs typeface="B Titr" pitchFamily="2" charset="-78"/>
              </a:rPr>
            </a:br>
            <a:r>
              <a:rPr lang="fa-IR" sz="3100" b="1" dirty="0" smtClean="0">
                <a:solidFill>
                  <a:schemeClr val="tx2">
                    <a:satMod val="130000"/>
                  </a:schemeClr>
                </a:solidFill>
                <a:ea typeface="+mj-ea"/>
                <a:cs typeface="B Mitra" pitchFamily="2" charset="-78"/>
              </a:rPr>
              <a:t>- جلب مشاركت بخش خصوصي و غير دولتي به منظور تامين منابع مالي</a:t>
            </a:r>
            <a:br>
              <a:rPr lang="fa-IR" sz="3100" b="1" dirty="0" smtClean="0">
                <a:solidFill>
                  <a:schemeClr val="tx2">
                    <a:satMod val="130000"/>
                  </a:schemeClr>
                </a:solidFill>
                <a:ea typeface="+mj-ea"/>
                <a:cs typeface="B Mitra" pitchFamily="2" charset="-78"/>
              </a:rPr>
            </a:br>
            <a:r>
              <a:rPr lang="fa-IR" sz="3100" b="1" dirty="0" smtClean="0">
                <a:solidFill>
                  <a:schemeClr val="tx2">
                    <a:satMod val="130000"/>
                  </a:schemeClr>
                </a:solidFill>
                <a:ea typeface="+mj-ea"/>
                <a:cs typeface="B Mitra" pitchFamily="2" charset="-78"/>
              </a:rPr>
              <a:t>- ساماندهي و اولويت بندي طرح هاي تملك دارائيهاي سرمايه اي و مشخص نمودن طرح هاي واجد اولويت .</a:t>
            </a:r>
            <a:br>
              <a:rPr lang="fa-IR" sz="3100" b="1" dirty="0" smtClean="0">
                <a:solidFill>
                  <a:schemeClr val="tx2">
                    <a:satMod val="130000"/>
                  </a:schemeClr>
                </a:solidFill>
                <a:ea typeface="+mj-ea"/>
                <a:cs typeface="B Mitra" pitchFamily="2" charset="-78"/>
              </a:rPr>
            </a:br>
            <a:r>
              <a:rPr lang="fa-IR" sz="3100" b="1" dirty="0" smtClean="0">
                <a:solidFill>
                  <a:schemeClr val="tx2">
                    <a:satMod val="130000"/>
                  </a:schemeClr>
                </a:solidFill>
                <a:ea typeface="+mj-ea"/>
                <a:cs typeface="B Mitra" pitchFamily="2" charset="-78"/>
              </a:rPr>
              <a:t>- ممنوعيت پيشنهاد طرح هاي تملك سرمايه اي جديد .</a:t>
            </a:r>
            <a:r>
              <a:rPr lang="fa-IR" sz="3100" b="1" dirty="0" smtClean="0">
                <a:solidFill>
                  <a:srgbClr val="7030A0"/>
                </a:solidFill>
                <a:ea typeface="+mj-ea"/>
                <a:cs typeface="B Mitra" pitchFamily="2" charset="-78"/>
              </a:rPr>
              <a:t/>
            </a:r>
            <a:br>
              <a:rPr lang="fa-IR" sz="3100" b="1" dirty="0" smtClean="0">
                <a:solidFill>
                  <a:srgbClr val="7030A0"/>
                </a:solidFill>
                <a:ea typeface="+mj-ea"/>
                <a:cs typeface="B Mitra" pitchFamily="2" charset="-78"/>
              </a:rPr>
            </a:br>
            <a:r>
              <a:rPr lang="fa-IR" sz="2000" b="1" dirty="0" smtClean="0">
                <a:solidFill>
                  <a:schemeClr val="accent1">
                    <a:lumMod val="50000"/>
                  </a:schemeClr>
                </a:solidFill>
                <a:ea typeface="+mj-ea"/>
                <a:cs typeface="B Titr" pitchFamily="2" charset="-78"/>
              </a:rPr>
              <a:t/>
            </a:r>
            <a:br>
              <a:rPr lang="fa-IR" sz="2000" b="1" dirty="0" smtClean="0">
                <a:solidFill>
                  <a:schemeClr val="accent1">
                    <a:lumMod val="50000"/>
                  </a:schemeClr>
                </a:solidFill>
                <a:ea typeface="+mj-ea"/>
                <a:cs typeface="B Titr" pitchFamily="2" charset="-78"/>
              </a:rPr>
            </a:br>
            <a:endParaRPr lang="fa-IR" sz="2000" b="1" dirty="0">
              <a:solidFill>
                <a:schemeClr val="accent1">
                  <a:lumMod val="50000"/>
                </a:schemeClr>
              </a:solidFill>
              <a:ea typeface="+mj-ea"/>
              <a:cs typeface="B Titr" pitchFamily="2" charset="-78"/>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850" y="404813"/>
            <a:ext cx="8515350" cy="5545137"/>
          </a:xfrm>
        </p:spPr>
        <p:txBody>
          <a:bodyPr>
            <a:normAutofit fontScale="90000"/>
          </a:bodyPr>
          <a:lstStyle/>
          <a:p>
            <a:pPr algn="r" eaLnBrk="1" fontAlgn="auto" hangingPunct="1">
              <a:lnSpc>
                <a:spcPct val="200000"/>
              </a:lnSpc>
              <a:spcAft>
                <a:spcPts val="0"/>
              </a:spcAft>
              <a:defRPr/>
            </a:pPr>
            <a:r>
              <a:rPr lang="fa-IR" sz="2800" dirty="0" smtClean="0">
                <a:solidFill>
                  <a:srgbClr val="7030A0"/>
                </a:solidFill>
                <a:ea typeface="+mj-ea"/>
                <a:cs typeface="B Titr" pitchFamily="2" charset="-78"/>
              </a:rPr>
              <a:t>3- </a:t>
            </a:r>
            <a:r>
              <a:rPr lang="fa-IR" sz="2400" dirty="0" smtClean="0">
                <a:solidFill>
                  <a:srgbClr val="7030A0"/>
                </a:solidFill>
                <a:ea typeface="+mj-ea"/>
                <a:cs typeface="B Titr" pitchFamily="2" charset="-78"/>
              </a:rPr>
              <a:t>اصلاح نظام اداري در جهت افزايش كارايي:</a:t>
            </a:r>
            <a:r>
              <a:rPr lang="fa-IR" sz="2000" dirty="0" smtClean="0">
                <a:solidFill>
                  <a:schemeClr val="accent1">
                    <a:lumMod val="75000"/>
                  </a:schemeClr>
                </a:solidFill>
                <a:ea typeface="+mj-ea"/>
                <a:cs typeface="B Titr" pitchFamily="2" charset="-78"/>
              </a:rPr>
              <a:t/>
            </a:r>
            <a:br>
              <a:rPr lang="fa-IR" sz="2000" dirty="0" smtClean="0">
                <a:solidFill>
                  <a:schemeClr val="accent1">
                    <a:lumMod val="75000"/>
                  </a:schemeClr>
                </a:solidFill>
                <a:ea typeface="+mj-ea"/>
                <a:cs typeface="B Titr" pitchFamily="2" charset="-78"/>
              </a:rPr>
            </a:br>
            <a:r>
              <a:rPr lang="fa-IR" sz="2800" b="1" dirty="0" smtClean="0">
                <a:solidFill>
                  <a:schemeClr val="tx2">
                    <a:satMod val="130000"/>
                  </a:schemeClr>
                </a:solidFill>
                <a:ea typeface="+mj-ea"/>
                <a:cs typeface="B Mitra" pitchFamily="2" charset="-78"/>
              </a:rPr>
              <a:t>- بهبود و بكارگيري نظام هاي فناوري اطلاعات در دستگاههاي اجرايي در جهت افزايش كارايي و بهبود خدمات رساني .</a:t>
            </a:r>
            <a:br>
              <a:rPr lang="fa-IR" sz="2800" b="1" dirty="0" smtClean="0">
                <a:solidFill>
                  <a:schemeClr val="tx2">
                    <a:satMod val="130000"/>
                  </a:schemeClr>
                </a:solidFill>
                <a:ea typeface="+mj-ea"/>
                <a:cs typeface="B Mitra" pitchFamily="2" charset="-78"/>
              </a:rPr>
            </a:br>
            <a:r>
              <a:rPr lang="fa-IR" sz="2800" b="1" dirty="0" smtClean="0">
                <a:solidFill>
                  <a:schemeClr val="tx2">
                    <a:satMod val="130000"/>
                  </a:schemeClr>
                </a:solidFill>
                <a:ea typeface="+mj-ea"/>
                <a:cs typeface="B Mitra" pitchFamily="2" charset="-78"/>
              </a:rPr>
              <a:t>- شناسايي و حذف فعاليتهاي موازي و غير ضروري دستگاههاي اجرايي .</a:t>
            </a:r>
            <a:br>
              <a:rPr lang="fa-IR" sz="2800" b="1" dirty="0" smtClean="0">
                <a:solidFill>
                  <a:schemeClr val="tx2">
                    <a:satMod val="130000"/>
                  </a:schemeClr>
                </a:solidFill>
                <a:ea typeface="+mj-ea"/>
                <a:cs typeface="B Mitra" pitchFamily="2" charset="-78"/>
              </a:rPr>
            </a:br>
            <a:r>
              <a:rPr lang="fa-IR" sz="2800" b="1" dirty="0" smtClean="0">
                <a:solidFill>
                  <a:schemeClr val="tx2">
                    <a:satMod val="130000"/>
                  </a:schemeClr>
                </a:solidFill>
                <a:ea typeface="+mj-ea"/>
                <a:cs typeface="B Mitra" pitchFamily="2" charset="-78"/>
              </a:rPr>
              <a:t>- اصلاح ساختار سازماني موجود در جهت بهينه كردن فعاليتها .</a:t>
            </a:r>
            <a:br>
              <a:rPr lang="fa-IR" sz="2800" b="1" dirty="0" smtClean="0">
                <a:solidFill>
                  <a:schemeClr val="tx2">
                    <a:satMod val="130000"/>
                  </a:schemeClr>
                </a:solidFill>
                <a:ea typeface="+mj-ea"/>
                <a:cs typeface="B Mitra" pitchFamily="2" charset="-78"/>
              </a:rPr>
            </a:br>
            <a:r>
              <a:rPr lang="fa-IR" sz="2000" dirty="0" smtClean="0">
                <a:solidFill>
                  <a:schemeClr val="accent1">
                    <a:lumMod val="50000"/>
                  </a:schemeClr>
                </a:solidFill>
                <a:ea typeface="+mj-ea"/>
                <a:cs typeface="B Titr" pitchFamily="2" charset="-78"/>
              </a:rPr>
              <a:t/>
            </a:r>
            <a:br>
              <a:rPr lang="fa-IR" sz="2000" dirty="0" smtClean="0">
                <a:solidFill>
                  <a:schemeClr val="accent1">
                    <a:lumMod val="50000"/>
                  </a:schemeClr>
                </a:solidFill>
                <a:ea typeface="+mj-ea"/>
                <a:cs typeface="B Titr" pitchFamily="2" charset="-78"/>
              </a:rPr>
            </a:br>
            <a:endParaRPr lang="fa-IR" sz="2000" dirty="0">
              <a:solidFill>
                <a:schemeClr val="accent1">
                  <a:lumMod val="50000"/>
                </a:schemeClr>
              </a:solidFill>
              <a:ea typeface="+mj-ea"/>
              <a:cs typeface="B Titr" pitchFamily="2" charset="-78"/>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750" y="1341438"/>
            <a:ext cx="8299450" cy="5089525"/>
          </a:xfrm>
        </p:spPr>
        <p:txBody>
          <a:bodyPr>
            <a:normAutofit fontScale="90000"/>
          </a:bodyPr>
          <a:lstStyle/>
          <a:p>
            <a:pPr algn="r" eaLnBrk="1" fontAlgn="auto" hangingPunct="1">
              <a:lnSpc>
                <a:spcPct val="200000"/>
              </a:lnSpc>
              <a:spcAft>
                <a:spcPts val="0"/>
              </a:spcAft>
              <a:defRPr/>
            </a:pPr>
            <a:r>
              <a:rPr lang="fa-IR" dirty="0" smtClean="0">
                <a:solidFill>
                  <a:schemeClr val="tx2">
                    <a:lumMod val="60000"/>
                    <a:lumOff val="40000"/>
                  </a:schemeClr>
                </a:solidFill>
                <a:ea typeface="+mj-ea"/>
                <a:cs typeface="B Titr" pitchFamily="2" charset="-78"/>
              </a:rPr>
              <a:t/>
            </a:r>
            <a:br>
              <a:rPr lang="fa-IR" dirty="0" smtClean="0">
                <a:solidFill>
                  <a:schemeClr val="tx2">
                    <a:lumMod val="60000"/>
                    <a:lumOff val="40000"/>
                  </a:schemeClr>
                </a:solidFill>
                <a:ea typeface="+mj-ea"/>
                <a:cs typeface="B Titr" pitchFamily="2" charset="-78"/>
              </a:rPr>
            </a:br>
            <a:r>
              <a:rPr lang="fa-IR" sz="3100" dirty="0" smtClean="0">
                <a:solidFill>
                  <a:srgbClr val="FF0000"/>
                </a:solidFill>
                <a:ea typeface="+mj-ea"/>
                <a:cs typeface="B Titr" pitchFamily="2" charset="-78"/>
              </a:rPr>
              <a:t/>
            </a:r>
            <a:br>
              <a:rPr lang="fa-IR" sz="3100" dirty="0" smtClean="0">
                <a:solidFill>
                  <a:srgbClr val="FF0000"/>
                </a:solidFill>
                <a:ea typeface="+mj-ea"/>
                <a:cs typeface="B Titr" pitchFamily="2" charset="-78"/>
              </a:rPr>
            </a:br>
            <a:r>
              <a:rPr lang="fa-IR" sz="3100" dirty="0">
                <a:solidFill>
                  <a:srgbClr val="FF0000"/>
                </a:solidFill>
                <a:ea typeface="+mj-ea"/>
                <a:cs typeface="B Titr" pitchFamily="2" charset="-78"/>
              </a:rPr>
              <a:t>ب</a:t>
            </a:r>
            <a:r>
              <a:rPr lang="fa-IR" sz="3100" dirty="0" smtClean="0">
                <a:solidFill>
                  <a:srgbClr val="FF0000"/>
                </a:solidFill>
                <a:ea typeface="+mj-ea"/>
                <a:cs typeface="B Titr" pitchFamily="2" charset="-78"/>
              </a:rPr>
              <a:t>ودجه ريزي مبتني بر عملكرد :</a:t>
            </a:r>
            <a:r>
              <a:rPr lang="fa-IR" sz="2000" dirty="0" smtClean="0">
                <a:solidFill>
                  <a:schemeClr val="accent1">
                    <a:lumMod val="75000"/>
                  </a:schemeClr>
                </a:solidFill>
                <a:ea typeface="+mj-ea"/>
                <a:cs typeface="B Titr" pitchFamily="2" charset="-78"/>
              </a:rPr>
              <a:t/>
            </a:r>
            <a:br>
              <a:rPr lang="fa-IR" sz="2000" dirty="0" smtClean="0">
                <a:solidFill>
                  <a:schemeClr val="accent1">
                    <a:lumMod val="75000"/>
                  </a:schemeClr>
                </a:solidFill>
                <a:ea typeface="+mj-ea"/>
                <a:cs typeface="B Titr" pitchFamily="2" charset="-78"/>
              </a:rPr>
            </a:br>
            <a:r>
              <a:rPr lang="fa-IR" sz="2700" b="1" dirty="0" smtClean="0">
                <a:solidFill>
                  <a:schemeClr val="tx2">
                    <a:satMod val="130000"/>
                  </a:schemeClr>
                </a:solidFill>
                <a:ea typeface="+mj-ea"/>
                <a:cs typeface="B Mitra" pitchFamily="2" charset="-78"/>
              </a:rPr>
              <a:t>در اجراي تكاليف ماده 219 قانون برنامه پنجم به منظور ارتقاي كارايي تخصصي بودجه عمومي ، شفافيت ، تناسب سازي مسئوليتها و اختيارات استفاده بهينه از منابع و ظرفيتهاي موجود افزايش پاسخگويي دستگاهها در مقابل عملكرد خود اعطاي اختيارات لازم به مديران جهت ارائه خدمات كيفي و كنترل نتايج فعاليتها و محصولات بجاي كنترل مراحل انجام كار .</a:t>
            </a:r>
            <a:r>
              <a:rPr lang="fa-IR" sz="2200" dirty="0" smtClean="0">
                <a:solidFill>
                  <a:schemeClr val="accent1">
                    <a:lumMod val="50000"/>
                  </a:schemeClr>
                </a:solidFill>
                <a:ea typeface="+mj-ea"/>
                <a:cs typeface="B Titr" pitchFamily="2" charset="-78"/>
              </a:rPr>
              <a:t/>
            </a:r>
            <a:br>
              <a:rPr lang="fa-IR" sz="2200" dirty="0" smtClean="0">
                <a:solidFill>
                  <a:schemeClr val="accent1">
                    <a:lumMod val="50000"/>
                  </a:schemeClr>
                </a:solidFill>
                <a:ea typeface="+mj-ea"/>
                <a:cs typeface="B Titr" pitchFamily="2" charset="-78"/>
              </a:rPr>
            </a:br>
            <a:r>
              <a:rPr lang="fa-IR" sz="2000" dirty="0" smtClean="0">
                <a:solidFill>
                  <a:schemeClr val="accent1">
                    <a:lumMod val="50000"/>
                  </a:schemeClr>
                </a:solidFill>
                <a:ea typeface="+mj-ea"/>
                <a:cs typeface="B Titr" pitchFamily="2" charset="-78"/>
              </a:rPr>
              <a:t/>
            </a:r>
            <a:br>
              <a:rPr lang="fa-IR" sz="2000" dirty="0" smtClean="0">
                <a:solidFill>
                  <a:schemeClr val="accent1">
                    <a:lumMod val="50000"/>
                  </a:schemeClr>
                </a:solidFill>
                <a:ea typeface="+mj-ea"/>
                <a:cs typeface="B Titr" pitchFamily="2" charset="-78"/>
              </a:rPr>
            </a:br>
            <a:r>
              <a:rPr lang="fa-IR" sz="2000" dirty="0" smtClean="0">
                <a:solidFill>
                  <a:schemeClr val="accent1">
                    <a:lumMod val="50000"/>
                  </a:schemeClr>
                </a:solidFill>
                <a:ea typeface="+mj-ea"/>
                <a:cs typeface="B Titr" pitchFamily="2" charset="-78"/>
              </a:rPr>
              <a:t/>
            </a:r>
            <a:br>
              <a:rPr lang="fa-IR" sz="2000" dirty="0" smtClean="0">
                <a:solidFill>
                  <a:schemeClr val="accent1">
                    <a:lumMod val="50000"/>
                  </a:schemeClr>
                </a:solidFill>
                <a:ea typeface="+mj-ea"/>
                <a:cs typeface="B Titr" pitchFamily="2" charset="-78"/>
              </a:rPr>
            </a:br>
            <a:endParaRPr lang="fa-IR" sz="2000" dirty="0">
              <a:solidFill>
                <a:schemeClr val="accent1">
                  <a:lumMod val="50000"/>
                </a:schemeClr>
              </a:solidFill>
              <a:ea typeface="+mj-ea"/>
              <a:cs typeface="B Titr" pitchFamily="2" charset="-78"/>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288" y="476250"/>
            <a:ext cx="8416925" cy="6048375"/>
          </a:xfrm>
        </p:spPr>
        <p:txBody>
          <a:bodyPr>
            <a:normAutofit fontScale="90000"/>
          </a:bodyPr>
          <a:lstStyle/>
          <a:p>
            <a:pPr algn="r" eaLnBrk="1" fontAlgn="auto" hangingPunct="1">
              <a:lnSpc>
                <a:spcPct val="150000"/>
              </a:lnSpc>
              <a:spcAft>
                <a:spcPts val="0"/>
              </a:spcAft>
              <a:defRPr/>
            </a:pPr>
            <a:r>
              <a:rPr lang="fa-IR" dirty="0" smtClean="0">
                <a:solidFill>
                  <a:schemeClr val="tx2">
                    <a:lumMod val="60000"/>
                    <a:lumOff val="40000"/>
                  </a:schemeClr>
                </a:solidFill>
                <a:ea typeface="+mj-ea"/>
                <a:cs typeface="B Titr" pitchFamily="2" charset="-78"/>
              </a:rPr>
              <a:t/>
            </a:r>
            <a:br>
              <a:rPr lang="fa-IR" dirty="0" smtClean="0">
                <a:solidFill>
                  <a:schemeClr val="tx2">
                    <a:lumMod val="60000"/>
                    <a:lumOff val="40000"/>
                  </a:schemeClr>
                </a:solidFill>
                <a:ea typeface="+mj-ea"/>
                <a:cs typeface="B Titr" pitchFamily="2" charset="-78"/>
              </a:rPr>
            </a:br>
            <a:r>
              <a:rPr lang="fa-IR" dirty="0" smtClean="0">
                <a:solidFill>
                  <a:schemeClr val="tx2">
                    <a:lumMod val="60000"/>
                    <a:lumOff val="40000"/>
                  </a:schemeClr>
                </a:solidFill>
                <a:ea typeface="+mj-ea"/>
                <a:cs typeface="B Titr" pitchFamily="2" charset="-78"/>
              </a:rPr>
              <a:t/>
            </a:r>
            <a:br>
              <a:rPr lang="fa-IR" dirty="0" smtClean="0">
                <a:solidFill>
                  <a:schemeClr val="tx2">
                    <a:lumMod val="60000"/>
                    <a:lumOff val="40000"/>
                  </a:schemeClr>
                </a:solidFill>
                <a:ea typeface="+mj-ea"/>
                <a:cs typeface="B Titr" pitchFamily="2" charset="-78"/>
              </a:rPr>
            </a:br>
            <a:r>
              <a:rPr lang="fa-IR" sz="2700" dirty="0" smtClean="0">
                <a:solidFill>
                  <a:srgbClr val="FF0000"/>
                </a:solidFill>
                <a:ea typeface="+mj-ea"/>
                <a:cs typeface="B Titr" pitchFamily="2" charset="-78"/>
              </a:rPr>
              <a:t>بودجه پيشنهادي دستگاههاي اجرايي بايد با توجه به موضوعات ذيل تنظيم و ارائه گردد :</a:t>
            </a:r>
            <a:r>
              <a:rPr lang="fa-IR" sz="2000" dirty="0" smtClean="0">
                <a:solidFill>
                  <a:schemeClr val="accent1">
                    <a:lumMod val="75000"/>
                  </a:schemeClr>
                </a:solidFill>
                <a:ea typeface="+mj-ea"/>
                <a:cs typeface="B Titr" pitchFamily="2" charset="-78"/>
              </a:rPr>
              <a:t/>
            </a:r>
            <a:br>
              <a:rPr lang="fa-IR" sz="2000" dirty="0" smtClean="0">
                <a:solidFill>
                  <a:schemeClr val="accent1">
                    <a:lumMod val="75000"/>
                  </a:schemeClr>
                </a:solidFill>
                <a:ea typeface="+mj-ea"/>
                <a:cs typeface="B Titr" pitchFamily="2" charset="-78"/>
              </a:rPr>
            </a:br>
            <a:r>
              <a:rPr lang="fa-IR" sz="2200" b="1" dirty="0" smtClean="0">
                <a:solidFill>
                  <a:schemeClr val="accent1">
                    <a:lumMod val="75000"/>
                  </a:schemeClr>
                </a:solidFill>
                <a:latin typeface="Arial" pitchFamily="34" charset="0"/>
                <a:ea typeface="+mj-ea"/>
                <a:cs typeface="Arial" pitchFamily="34" charset="0"/>
              </a:rPr>
              <a:t>- </a:t>
            </a:r>
            <a:r>
              <a:rPr lang="fa-IR" sz="2700" b="1" dirty="0" smtClean="0">
                <a:solidFill>
                  <a:schemeClr val="tx2">
                    <a:satMod val="130000"/>
                  </a:schemeClr>
                </a:solidFill>
                <a:latin typeface="Arial" pitchFamily="34" charset="0"/>
                <a:ea typeface="+mj-ea"/>
                <a:cs typeface="Arial" pitchFamily="34" charset="0"/>
              </a:rPr>
              <a:t>ارائه راهكارهايي براي رفع موانع عمده اجراي بودجه ريزي مبتني بر عملكرد .</a:t>
            </a:r>
            <a:br>
              <a:rPr lang="fa-IR" sz="2700" b="1" dirty="0" smtClean="0">
                <a:solidFill>
                  <a:schemeClr val="tx2">
                    <a:satMod val="130000"/>
                  </a:schemeClr>
                </a:solidFill>
                <a:latin typeface="Arial" pitchFamily="34" charset="0"/>
                <a:ea typeface="+mj-ea"/>
                <a:cs typeface="Arial" pitchFamily="34" charset="0"/>
              </a:rPr>
            </a:br>
            <a:r>
              <a:rPr lang="fa-IR" sz="2700" b="1" dirty="0" smtClean="0">
                <a:solidFill>
                  <a:schemeClr val="tx2">
                    <a:satMod val="130000"/>
                  </a:schemeClr>
                </a:solidFill>
                <a:latin typeface="Arial" pitchFamily="34" charset="0"/>
                <a:ea typeface="+mj-ea"/>
                <a:cs typeface="Arial" pitchFamily="34" charset="0"/>
              </a:rPr>
              <a:t>- الزام كليه دستگاههاي اجرايي به استقرار بودجه ريزي مبتني بر عملكرد .</a:t>
            </a:r>
            <a:br>
              <a:rPr lang="fa-IR" sz="2700" b="1" dirty="0" smtClean="0">
                <a:solidFill>
                  <a:schemeClr val="tx2">
                    <a:satMod val="130000"/>
                  </a:schemeClr>
                </a:solidFill>
                <a:latin typeface="Arial" pitchFamily="34" charset="0"/>
                <a:ea typeface="+mj-ea"/>
                <a:cs typeface="Arial" pitchFamily="34" charset="0"/>
              </a:rPr>
            </a:br>
            <a:r>
              <a:rPr lang="fa-IR" sz="2700" b="1" dirty="0" smtClean="0">
                <a:solidFill>
                  <a:schemeClr val="tx2">
                    <a:satMod val="130000"/>
                  </a:schemeClr>
                </a:solidFill>
                <a:latin typeface="Arial" pitchFamily="34" charset="0"/>
                <a:ea typeface="+mj-ea"/>
                <a:cs typeface="Arial" pitchFamily="34" charset="0"/>
              </a:rPr>
              <a:t>- ارائه بودجه پيشنهادي براساس هزينه يابي فعاليتها ، خدمات و محصولات مطابق برنامه زمانبندي</a:t>
            </a:r>
            <a:br>
              <a:rPr lang="fa-IR" sz="2700" b="1" dirty="0" smtClean="0">
                <a:solidFill>
                  <a:schemeClr val="tx2">
                    <a:satMod val="130000"/>
                  </a:schemeClr>
                </a:solidFill>
                <a:latin typeface="Arial" pitchFamily="34" charset="0"/>
                <a:ea typeface="+mj-ea"/>
                <a:cs typeface="Arial" pitchFamily="34" charset="0"/>
              </a:rPr>
            </a:br>
            <a:r>
              <a:rPr lang="fa-IR" sz="2700" b="1" dirty="0" smtClean="0">
                <a:solidFill>
                  <a:schemeClr val="tx2">
                    <a:satMod val="130000"/>
                  </a:schemeClr>
                </a:solidFill>
                <a:latin typeface="Arial" pitchFamily="34" charset="0"/>
                <a:ea typeface="+mj-ea"/>
                <a:cs typeface="Arial" pitchFamily="34" charset="0"/>
              </a:rPr>
              <a:t>- استاندارد سازي و تدوين شاخص هاي اندازه گيري عملكرد به صورت هدفمند و نتيجه گرا .</a:t>
            </a:r>
            <a:r>
              <a:rPr lang="fa-IR" sz="2700" dirty="0" smtClean="0">
                <a:solidFill>
                  <a:schemeClr val="tx2">
                    <a:satMod val="130000"/>
                  </a:schemeClr>
                </a:solidFill>
                <a:ea typeface="+mj-ea"/>
                <a:cs typeface="B Mitra" pitchFamily="2" charset="-78"/>
              </a:rPr>
              <a:t/>
            </a:r>
            <a:br>
              <a:rPr lang="fa-IR" sz="2700" dirty="0" smtClean="0">
                <a:solidFill>
                  <a:schemeClr val="tx2">
                    <a:satMod val="130000"/>
                  </a:schemeClr>
                </a:solidFill>
                <a:ea typeface="+mj-ea"/>
                <a:cs typeface="B Mitra" pitchFamily="2" charset="-78"/>
              </a:rPr>
            </a:br>
            <a:r>
              <a:rPr lang="fa-IR" sz="2200" dirty="0" smtClean="0">
                <a:solidFill>
                  <a:schemeClr val="accent1">
                    <a:lumMod val="50000"/>
                  </a:schemeClr>
                </a:solidFill>
                <a:ea typeface="+mj-ea"/>
                <a:cs typeface="B Titr" pitchFamily="2" charset="-78"/>
              </a:rPr>
              <a:t/>
            </a:r>
            <a:br>
              <a:rPr lang="fa-IR" sz="2200" dirty="0" smtClean="0">
                <a:solidFill>
                  <a:schemeClr val="accent1">
                    <a:lumMod val="50000"/>
                  </a:schemeClr>
                </a:solidFill>
                <a:ea typeface="+mj-ea"/>
                <a:cs typeface="B Titr" pitchFamily="2" charset="-78"/>
              </a:rPr>
            </a:br>
            <a:r>
              <a:rPr lang="fa-IR" sz="2000" dirty="0" smtClean="0">
                <a:solidFill>
                  <a:schemeClr val="accent1">
                    <a:lumMod val="50000"/>
                  </a:schemeClr>
                </a:solidFill>
                <a:ea typeface="+mj-ea"/>
                <a:cs typeface="B Titr" pitchFamily="2" charset="-78"/>
              </a:rPr>
              <a:t/>
            </a:r>
            <a:br>
              <a:rPr lang="fa-IR" sz="2000" dirty="0" smtClean="0">
                <a:solidFill>
                  <a:schemeClr val="accent1">
                    <a:lumMod val="50000"/>
                  </a:schemeClr>
                </a:solidFill>
                <a:ea typeface="+mj-ea"/>
                <a:cs typeface="B Titr" pitchFamily="2" charset="-78"/>
              </a:rPr>
            </a:br>
            <a:r>
              <a:rPr lang="fa-IR" sz="2000" dirty="0" smtClean="0">
                <a:solidFill>
                  <a:schemeClr val="accent1">
                    <a:lumMod val="50000"/>
                  </a:schemeClr>
                </a:solidFill>
                <a:ea typeface="+mj-ea"/>
                <a:cs typeface="B Titr" pitchFamily="2" charset="-78"/>
              </a:rPr>
              <a:t/>
            </a:r>
            <a:br>
              <a:rPr lang="fa-IR" sz="2000" dirty="0" smtClean="0">
                <a:solidFill>
                  <a:schemeClr val="accent1">
                    <a:lumMod val="50000"/>
                  </a:schemeClr>
                </a:solidFill>
                <a:ea typeface="+mj-ea"/>
                <a:cs typeface="B Titr" pitchFamily="2" charset="-78"/>
              </a:rPr>
            </a:br>
            <a:endParaRPr lang="fa-IR" sz="2000" dirty="0">
              <a:solidFill>
                <a:schemeClr val="accent1">
                  <a:lumMod val="50000"/>
                </a:schemeClr>
              </a:solidFill>
              <a:ea typeface="+mj-ea"/>
              <a:cs typeface="B Titr" pitchFamily="2" charset="-78"/>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8313" y="476250"/>
            <a:ext cx="8415337" cy="6048375"/>
          </a:xfrm>
        </p:spPr>
        <p:txBody>
          <a:bodyPr/>
          <a:lstStyle/>
          <a:p>
            <a:pPr algn="r" eaLnBrk="1" fontAlgn="auto" hangingPunct="1">
              <a:lnSpc>
                <a:spcPct val="200000"/>
              </a:lnSpc>
              <a:spcAft>
                <a:spcPts val="0"/>
              </a:spcAft>
              <a:defRPr/>
            </a:pPr>
            <a:r>
              <a:rPr lang="fa-IR" sz="2400" b="1" dirty="0" smtClean="0">
                <a:solidFill>
                  <a:schemeClr val="tx2">
                    <a:satMod val="130000"/>
                  </a:schemeClr>
                </a:solidFill>
                <a:ea typeface="+mj-ea"/>
                <a:cs typeface="B Mitra" pitchFamily="2" charset="-78"/>
              </a:rPr>
              <a:t>- اجراي حسابداري تعهدي در تمامي دستگاههاي اجرايي از ابتداي سال 1394 با توجه به دستورالعمل ابلاغ حسابداري بخش عمومي كشور .</a:t>
            </a:r>
            <a:br>
              <a:rPr lang="fa-IR" sz="2400" b="1" dirty="0" smtClean="0">
                <a:solidFill>
                  <a:schemeClr val="tx2">
                    <a:satMod val="130000"/>
                  </a:schemeClr>
                </a:solidFill>
                <a:ea typeface="+mj-ea"/>
                <a:cs typeface="B Mitra" pitchFamily="2" charset="-78"/>
              </a:rPr>
            </a:br>
            <a:r>
              <a:rPr lang="fa-IR" sz="2400" b="1" dirty="0" smtClean="0">
                <a:solidFill>
                  <a:schemeClr val="tx2">
                    <a:satMod val="130000"/>
                  </a:schemeClr>
                </a:solidFill>
                <a:ea typeface="+mj-ea"/>
                <a:cs typeface="B Mitra" pitchFamily="2" charset="-78"/>
              </a:rPr>
              <a:t>بكارگيري مولفه هاي نظام انگيزشي استقرار بودجه ريزي مبتني بر عملكرد و ارتقاي مستمر دانش مديران و كاركنان دستگاههاي اجرايي .</a:t>
            </a:r>
            <a:br>
              <a:rPr lang="fa-IR" sz="2400" b="1" dirty="0" smtClean="0">
                <a:solidFill>
                  <a:schemeClr val="tx2">
                    <a:satMod val="130000"/>
                  </a:schemeClr>
                </a:solidFill>
                <a:ea typeface="+mj-ea"/>
                <a:cs typeface="B Mitra" pitchFamily="2" charset="-78"/>
              </a:rPr>
            </a:br>
            <a:r>
              <a:rPr lang="fa-IR" sz="2400" b="1" dirty="0" smtClean="0">
                <a:solidFill>
                  <a:schemeClr val="accent1">
                    <a:lumMod val="50000"/>
                  </a:schemeClr>
                </a:solidFill>
                <a:ea typeface="+mj-ea"/>
                <a:cs typeface="B Titr" pitchFamily="2" charset="-78"/>
              </a:rPr>
              <a:t/>
            </a:r>
            <a:br>
              <a:rPr lang="fa-IR" sz="2400" b="1" dirty="0" smtClean="0">
                <a:solidFill>
                  <a:schemeClr val="accent1">
                    <a:lumMod val="50000"/>
                  </a:schemeClr>
                </a:solidFill>
                <a:ea typeface="+mj-ea"/>
                <a:cs typeface="B Titr" pitchFamily="2" charset="-78"/>
              </a:rPr>
            </a:br>
            <a:r>
              <a:rPr lang="fa-IR" sz="2400" b="1" dirty="0" smtClean="0">
                <a:solidFill>
                  <a:schemeClr val="accent1">
                    <a:lumMod val="50000"/>
                  </a:schemeClr>
                </a:solidFill>
                <a:ea typeface="+mj-ea"/>
                <a:cs typeface="B Titr" pitchFamily="2" charset="-78"/>
              </a:rPr>
              <a:t/>
            </a:r>
            <a:br>
              <a:rPr lang="fa-IR" sz="2400" b="1" dirty="0" smtClean="0">
                <a:solidFill>
                  <a:schemeClr val="accent1">
                    <a:lumMod val="50000"/>
                  </a:schemeClr>
                </a:solidFill>
                <a:ea typeface="+mj-ea"/>
                <a:cs typeface="B Titr" pitchFamily="2" charset="-78"/>
              </a:rPr>
            </a:br>
            <a:r>
              <a:rPr lang="fa-IR" sz="2400" b="1" dirty="0" smtClean="0">
                <a:solidFill>
                  <a:schemeClr val="accent1">
                    <a:lumMod val="50000"/>
                  </a:schemeClr>
                </a:solidFill>
                <a:ea typeface="+mj-ea"/>
                <a:cs typeface="B Titr" pitchFamily="2" charset="-78"/>
              </a:rPr>
              <a:t/>
            </a:r>
            <a:br>
              <a:rPr lang="fa-IR" sz="2400" b="1" dirty="0" smtClean="0">
                <a:solidFill>
                  <a:schemeClr val="accent1">
                    <a:lumMod val="50000"/>
                  </a:schemeClr>
                </a:solidFill>
                <a:ea typeface="+mj-ea"/>
                <a:cs typeface="B Titr" pitchFamily="2" charset="-78"/>
              </a:rPr>
            </a:br>
            <a:endParaRPr lang="fa-IR" sz="2400" b="1" dirty="0">
              <a:solidFill>
                <a:schemeClr val="accent1">
                  <a:lumMod val="50000"/>
                </a:schemeClr>
              </a:solidFill>
              <a:ea typeface="+mj-ea"/>
              <a:cs typeface="B Titr" pitchFamily="2" charset="-78"/>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750" y="500063"/>
            <a:ext cx="8299450" cy="5643562"/>
          </a:xfrm>
        </p:spPr>
        <p:txBody>
          <a:bodyPr/>
          <a:lstStyle/>
          <a:p>
            <a:pPr algn="r" eaLnBrk="1" fontAlgn="auto" hangingPunct="1">
              <a:lnSpc>
                <a:spcPct val="150000"/>
              </a:lnSpc>
              <a:spcAft>
                <a:spcPts val="0"/>
              </a:spcAft>
              <a:defRPr/>
            </a:pPr>
            <a:r>
              <a:rPr lang="fa-IR" sz="2200" dirty="0" smtClean="0">
                <a:solidFill>
                  <a:srgbClr val="7030A0"/>
                </a:solidFill>
                <a:ea typeface="+mj-ea"/>
                <a:cs typeface="B Titr" pitchFamily="2" charset="-78"/>
              </a:rPr>
              <a:t>نظام بودجه ريزي مبتني بر عملكرد به عنوان يك نظام مديريتي براي ارتقاي كارايي و اثر بخشي مخارج بخش عمومي مي باشد .</a:t>
            </a:r>
            <a:r>
              <a:rPr lang="fa-IR" sz="2200" dirty="0" smtClean="0">
                <a:solidFill>
                  <a:schemeClr val="accent3">
                    <a:lumMod val="75000"/>
                  </a:schemeClr>
                </a:solidFill>
                <a:ea typeface="+mj-ea"/>
                <a:cs typeface="B Titr" pitchFamily="2" charset="-78"/>
              </a:rPr>
              <a:t/>
            </a:r>
            <a:br>
              <a:rPr lang="fa-IR" sz="2200" dirty="0" smtClean="0">
                <a:solidFill>
                  <a:schemeClr val="accent3">
                    <a:lumMod val="75000"/>
                  </a:schemeClr>
                </a:solidFill>
                <a:ea typeface="+mj-ea"/>
                <a:cs typeface="B Titr" pitchFamily="2" charset="-78"/>
              </a:rPr>
            </a:br>
            <a:r>
              <a:rPr lang="fa-IR" sz="2000" dirty="0" smtClean="0">
                <a:solidFill>
                  <a:schemeClr val="accent1">
                    <a:lumMod val="75000"/>
                  </a:schemeClr>
                </a:solidFill>
                <a:ea typeface="+mj-ea"/>
                <a:cs typeface="B Titr" pitchFamily="2" charset="-78"/>
              </a:rPr>
              <a:t/>
            </a:r>
            <a:br>
              <a:rPr lang="fa-IR" sz="2000" dirty="0" smtClean="0">
                <a:solidFill>
                  <a:schemeClr val="accent1">
                    <a:lumMod val="75000"/>
                  </a:schemeClr>
                </a:solidFill>
                <a:ea typeface="+mj-ea"/>
                <a:cs typeface="B Titr" pitchFamily="2" charset="-78"/>
              </a:rPr>
            </a:br>
            <a:r>
              <a:rPr lang="fa-IR" sz="2200" dirty="0" smtClean="0">
                <a:solidFill>
                  <a:schemeClr val="tx2">
                    <a:lumMod val="50000"/>
                  </a:schemeClr>
                </a:solidFill>
                <a:ea typeface="+mj-ea"/>
                <a:cs typeface="B Titr" pitchFamily="2" charset="-78"/>
              </a:rPr>
              <a:t>سه عنصر اصلي در نظام بودجه ريزي بر مبناي عمكرد :</a:t>
            </a:r>
            <a:br>
              <a:rPr lang="fa-IR" sz="2200" dirty="0" smtClean="0">
                <a:solidFill>
                  <a:schemeClr val="tx2">
                    <a:lumMod val="50000"/>
                  </a:schemeClr>
                </a:solidFill>
                <a:ea typeface="+mj-ea"/>
                <a:cs typeface="B Titr" pitchFamily="2" charset="-78"/>
              </a:rPr>
            </a:br>
            <a:r>
              <a:rPr lang="fa-IR" sz="2200" dirty="0" smtClean="0">
                <a:solidFill>
                  <a:schemeClr val="tx2">
                    <a:lumMod val="50000"/>
                  </a:schemeClr>
                </a:solidFill>
                <a:ea typeface="+mj-ea"/>
                <a:cs typeface="B Titr" pitchFamily="2" charset="-78"/>
              </a:rPr>
              <a:t>- برنامه ريزي </a:t>
            </a:r>
            <a:br>
              <a:rPr lang="fa-IR" sz="2200" dirty="0" smtClean="0">
                <a:solidFill>
                  <a:schemeClr val="tx2">
                    <a:lumMod val="50000"/>
                  </a:schemeClr>
                </a:solidFill>
                <a:ea typeface="+mj-ea"/>
                <a:cs typeface="B Titr" pitchFamily="2" charset="-78"/>
              </a:rPr>
            </a:br>
            <a:r>
              <a:rPr lang="fa-IR" sz="2200" dirty="0" smtClean="0">
                <a:solidFill>
                  <a:schemeClr val="tx2">
                    <a:lumMod val="50000"/>
                  </a:schemeClr>
                </a:solidFill>
                <a:ea typeface="+mj-ea"/>
                <a:cs typeface="B Titr" pitchFamily="2" charset="-78"/>
              </a:rPr>
              <a:t>- محاسبه بهاي تمام شده (افزايش بهره وري و كنترل هزينه ها)</a:t>
            </a:r>
            <a:br>
              <a:rPr lang="fa-IR" sz="2200" dirty="0" smtClean="0">
                <a:solidFill>
                  <a:schemeClr val="tx2">
                    <a:lumMod val="50000"/>
                  </a:schemeClr>
                </a:solidFill>
                <a:ea typeface="+mj-ea"/>
                <a:cs typeface="B Titr" pitchFamily="2" charset="-78"/>
              </a:rPr>
            </a:br>
            <a:r>
              <a:rPr lang="fa-IR" sz="2200" dirty="0" smtClean="0">
                <a:solidFill>
                  <a:schemeClr val="tx2">
                    <a:lumMod val="50000"/>
                  </a:schemeClr>
                </a:solidFill>
                <a:ea typeface="+mj-ea"/>
                <a:cs typeface="B Titr" pitchFamily="2" charset="-78"/>
              </a:rPr>
              <a:t>- مديريت عملكرد .</a:t>
            </a:r>
            <a:r>
              <a:rPr lang="fa-IR" sz="2200" dirty="0" smtClean="0">
                <a:solidFill>
                  <a:schemeClr val="accent1">
                    <a:lumMod val="50000"/>
                  </a:schemeClr>
                </a:solidFill>
                <a:ea typeface="+mj-ea"/>
                <a:cs typeface="B Titr" pitchFamily="2" charset="-78"/>
              </a:rPr>
              <a:t/>
            </a:r>
            <a:br>
              <a:rPr lang="fa-IR" sz="2200" dirty="0" smtClean="0">
                <a:solidFill>
                  <a:schemeClr val="accent1">
                    <a:lumMod val="50000"/>
                  </a:schemeClr>
                </a:solidFill>
                <a:ea typeface="+mj-ea"/>
                <a:cs typeface="B Titr" pitchFamily="2" charset="-78"/>
              </a:rPr>
            </a:br>
            <a:r>
              <a:rPr lang="fa-IR" sz="2000" dirty="0" smtClean="0">
                <a:solidFill>
                  <a:schemeClr val="accent1">
                    <a:lumMod val="50000"/>
                  </a:schemeClr>
                </a:solidFill>
                <a:ea typeface="+mj-ea"/>
                <a:cs typeface="B Titr" pitchFamily="2" charset="-78"/>
              </a:rPr>
              <a:t/>
            </a:r>
            <a:br>
              <a:rPr lang="fa-IR" sz="2000" dirty="0" smtClean="0">
                <a:solidFill>
                  <a:schemeClr val="accent1">
                    <a:lumMod val="50000"/>
                  </a:schemeClr>
                </a:solidFill>
                <a:ea typeface="+mj-ea"/>
                <a:cs typeface="B Titr" pitchFamily="2" charset="-78"/>
              </a:rPr>
            </a:br>
            <a:r>
              <a:rPr lang="fa-IR" sz="2000" dirty="0" smtClean="0">
                <a:solidFill>
                  <a:schemeClr val="accent1">
                    <a:lumMod val="50000"/>
                  </a:schemeClr>
                </a:solidFill>
                <a:ea typeface="+mj-ea"/>
                <a:cs typeface="B Titr" pitchFamily="2" charset="-78"/>
              </a:rPr>
              <a:t/>
            </a:r>
            <a:br>
              <a:rPr lang="fa-IR" sz="2000" dirty="0" smtClean="0">
                <a:solidFill>
                  <a:schemeClr val="accent1">
                    <a:lumMod val="50000"/>
                  </a:schemeClr>
                </a:solidFill>
                <a:ea typeface="+mj-ea"/>
                <a:cs typeface="B Titr" pitchFamily="2" charset="-78"/>
              </a:rPr>
            </a:br>
            <a:endParaRPr lang="fa-IR" sz="2000" dirty="0">
              <a:solidFill>
                <a:schemeClr val="accent1">
                  <a:lumMod val="50000"/>
                </a:schemeClr>
              </a:solidFill>
              <a:ea typeface="+mj-ea"/>
              <a:cs typeface="B Titr" pitchFamily="2" charset="-78"/>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Content Placeholder 2"/>
          <p:cNvSpPr>
            <a:spLocks/>
          </p:cNvSpPr>
          <p:nvPr/>
        </p:nvSpPr>
        <p:spPr bwMode="auto">
          <a:xfrm>
            <a:off x="457200" y="500063"/>
            <a:ext cx="8229600" cy="5626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lgn="just">
              <a:lnSpc>
                <a:spcPct val="150000"/>
              </a:lnSpc>
              <a:spcBef>
                <a:spcPct val="20000"/>
              </a:spcBef>
              <a:buClr>
                <a:srgbClr val="5F5F5F"/>
              </a:buClr>
              <a:buSzPct val="65000"/>
              <a:defRPr/>
            </a:pPr>
            <a:r>
              <a:rPr lang="fa-IR" sz="2200" dirty="0">
                <a:solidFill>
                  <a:srgbClr val="7030A0"/>
                </a:solidFill>
                <a:effectLst>
                  <a:outerShdw blurRad="50000" dist="30000" dir="5400000" algn="tl" rotWithShape="0">
                    <a:srgbClr val="000000">
                      <a:alpha val="30000"/>
                    </a:srgbClr>
                  </a:outerShdw>
                </a:effectLst>
                <a:latin typeface="+mj-lt"/>
                <a:ea typeface="+mj-ea"/>
                <a:cs typeface="B Titr" pitchFamily="2" charset="-78"/>
              </a:rPr>
              <a:t>بودجه </a:t>
            </a:r>
            <a:r>
              <a:rPr lang="fa-IR" sz="2200" dirty="0" err="1">
                <a:solidFill>
                  <a:srgbClr val="7030A0"/>
                </a:solidFill>
                <a:effectLst>
                  <a:outerShdw blurRad="50000" dist="30000" dir="5400000" algn="tl" rotWithShape="0">
                    <a:srgbClr val="000000">
                      <a:alpha val="30000"/>
                    </a:srgbClr>
                  </a:outerShdw>
                </a:effectLst>
                <a:latin typeface="+mj-lt"/>
                <a:ea typeface="+mj-ea"/>
                <a:cs typeface="B Titr" pitchFamily="2" charset="-78"/>
              </a:rPr>
              <a:t>ریزي</a:t>
            </a:r>
            <a:r>
              <a:rPr lang="fa-IR" sz="2200" dirty="0">
                <a:solidFill>
                  <a:srgbClr val="7030A0"/>
                </a:solidFill>
                <a:effectLst>
                  <a:outerShdw blurRad="50000" dist="30000" dir="5400000" algn="tl" rotWithShape="0">
                    <a:srgbClr val="000000">
                      <a:alpha val="30000"/>
                    </a:srgbClr>
                  </a:outerShdw>
                </a:effectLst>
                <a:latin typeface="+mj-lt"/>
                <a:ea typeface="+mj-ea"/>
                <a:cs typeface="B Titr" pitchFamily="2" charset="-78"/>
              </a:rPr>
              <a:t> عملیاتی عبارت است از :</a:t>
            </a:r>
          </a:p>
          <a:p>
            <a:pPr algn="justLow">
              <a:lnSpc>
                <a:spcPct val="200000"/>
              </a:lnSpc>
              <a:spcBef>
                <a:spcPct val="20000"/>
              </a:spcBef>
              <a:buClr>
                <a:srgbClr val="5F5F5F"/>
              </a:buClr>
              <a:buSzPct val="65000"/>
              <a:defRPr/>
            </a:pPr>
            <a:r>
              <a:rPr lang="fa-IR" sz="2000" b="1" dirty="0">
                <a:solidFill>
                  <a:srgbClr val="000000"/>
                </a:solidFill>
                <a:latin typeface="Arial" pitchFamily="34" charset="0"/>
                <a:cs typeface="Tahoma" pitchFamily="34" charset="0"/>
              </a:rPr>
              <a:t>روشها و </a:t>
            </a:r>
            <a:r>
              <a:rPr lang="fa-IR" sz="2000" b="1" dirty="0" err="1">
                <a:solidFill>
                  <a:srgbClr val="000000"/>
                </a:solidFill>
                <a:latin typeface="Arial" pitchFamily="34" charset="0"/>
                <a:cs typeface="Tahoma" pitchFamily="34" charset="0"/>
              </a:rPr>
              <a:t>سازوکارهایی</a:t>
            </a:r>
            <a:r>
              <a:rPr lang="fa-IR" sz="2000" b="1" dirty="0">
                <a:solidFill>
                  <a:srgbClr val="000000"/>
                </a:solidFill>
                <a:latin typeface="Arial" pitchFamily="34" charset="0"/>
                <a:cs typeface="Tahoma" pitchFamily="34" charset="0"/>
              </a:rPr>
              <a:t> که ارتباط بین اعتبارات تخصیص یافته به </a:t>
            </a:r>
            <a:r>
              <a:rPr lang="fa-IR" sz="2000" b="1" dirty="0" err="1">
                <a:solidFill>
                  <a:srgbClr val="000000"/>
                </a:solidFill>
                <a:latin typeface="Arial" pitchFamily="34" charset="0"/>
                <a:cs typeface="Tahoma" pitchFamily="34" charset="0"/>
              </a:rPr>
              <a:t>دستگاههاي</a:t>
            </a:r>
            <a:r>
              <a:rPr lang="fa-IR" sz="2000" b="1" dirty="0">
                <a:solidFill>
                  <a:srgbClr val="000000"/>
                </a:solidFill>
                <a:latin typeface="Arial" pitchFamily="34" charset="0"/>
                <a:cs typeface="Tahoma" pitchFamily="34" charset="0"/>
              </a:rPr>
              <a:t> اجرایی را با خروجی ها و </a:t>
            </a:r>
            <a:r>
              <a:rPr lang="fa-IR" sz="2000" b="1" dirty="0" err="1">
                <a:solidFill>
                  <a:srgbClr val="000000"/>
                </a:solidFill>
                <a:latin typeface="Arial" pitchFamily="34" charset="0"/>
                <a:cs typeface="Tahoma" pitchFamily="34" charset="0"/>
              </a:rPr>
              <a:t>پیامدهاي</a:t>
            </a:r>
            <a:r>
              <a:rPr lang="fa-IR" sz="2000" b="1" dirty="0">
                <a:solidFill>
                  <a:srgbClr val="000000"/>
                </a:solidFill>
                <a:latin typeface="Arial" pitchFamily="34" charset="0"/>
                <a:cs typeface="Tahoma" pitchFamily="34" charset="0"/>
              </a:rPr>
              <a:t> آنها از طریق </a:t>
            </a:r>
            <a:r>
              <a:rPr lang="fa-IR" sz="2000" b="1" dirty="0" err="1">
                <a:solidFill>
                  <a:srgbClr val="000000"/>
                </a:solidFill>
                <a:latin typeface="Arial" pitchFamily="34" charset="0"/>
                <a:cs typeface="Tahoma" pitchFamily="34" charset="0"/>
              </a:rPr>
              <a:t>بکارگیري</a:t>
            </a:r>
            <a:r>
              <a:rPr lang="fa-IR" sz="2000" b="1" dirty="0">
                <a:solidFill>
                  <a:srgbClr val="000000"/>
                </a:solidFill>
                <a:latin typeface="Arial" pitchFamily="34" charset="0"/>
                <a:cs typeface="Tahoma" pitchFamily="34" charset="0"/>
              </a:rPr>
              <a:t> اطلاعات </a:t>
            </a:r>
            <a:r>
              <a:rPr lang="fa-IR" sz="2000" b="1" dirty="0" err="1">
                <a:solidFill>
                  <a:srgbClr val="000000"/>
                </a:solidFill>
                <a:latin typeface="Arial" pitchFamily="34" charset="0"/>
                <a:cs typeface="Tahoma" pitchFamily="34" charset="0"/>
              </a:rPr>
              <a:t>عملکردي</a:t>
            </a:r>
            <a:r>
              <a:rPr lang="fa-IR" sz="2000" b="1" dirty="0">
                <a:solidFill>
                  <a:srgbClr val="000000"/>
                </a:solidFill>
                <a:latin typeface="Arial" pitchFamily="34" charset="0"/>
                <a:cs typeface="Tahoma" pitchFamily="34" charset="0"/>
              </a:rPr>
              <a:t> در </a:t>
            </a:r>
            <a:r>
              <a:rPr lang="fa-IR" sz="2000" b="1" dirty="0" err="1">
                <a:solidFill>
                  <a:srgbClr val="000000"/>
                </a:solidFill>
                <a:latin typeface="Arial" pitchFamily="34" charset="0"/>
                <a:cs typeface="Tahoma" pitchFamily="34" charset="0"/>
              </a:rPr>
              <a:t>تخصیصمنابع</a:t>
            </a:r>
            <a:r>
              <a:rPr lang="fa-IR" sz="2000" b="1" dirty="0">
                <a:solidFill>
                  <a:srgbClr val="000000"/>
                </a:solidFill>
                <a:latin typeface="Arial" pitchFamily="34" charset="0"/>
                <a:cs typeface="Tahoma" pitchFamily="34" charset="0"/>
              </a:rPr>
              <a:t> تقویت می سازد. </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Content Placeholder 2"/>
          <p:cNvSpPr>
            <a:spLocks/>
          </p:cNvSpPr>
          <p:nvPr/>
        </p:nvSpPr>
        <p:spPr bwMode="auto">
          <a:xfrm>
            <a:off x="457200" y="500063"/>
            <a:ext cx="8229600" cy="5626100"/>
          </a:xfrm>
          <a:prstGeom prst="rect">
            <a:avLst/>
          </a:prstGeom>
          <a:noFill/>
          <a:ln w="9525">
            <a:noFill/>
            <a:miter lim="800000"/>
            <a:headEnd/>
            <a:tailEnd/>
          </a:ln>
        </p:spPr>
        <p:txBody>
          <a:bodyPr/>
          <a:lstStyle/>
          <a:p>
            <a:pPr marL="342900" indent="-342900" algn="just">
              <a:lnSpc>
                <a:spcPct val="150000"/>
              </a:lnSpc>
              <a:spcBef>
                <a:spcPct val="20000"/>
              </a:spcBef>
              <a:buClr>
                <a:srgbClr val="5F5F5F"/>
              </a:buClr>
              <a:buSzPct val="65000"/>
              <a:buFont typeface="Wingdings" pitchFamily="2" charset="2"/>
              <a:buChar char="n"/>
            </a:pPr>
            <a:r>
              <a:rPr lang="ar-SA" sz="2000" b="1">
                <a:solidFill>
                  <a:srgbClr val="000000"/>
                </a:solidFill>
                <a:latin typeface="Arial" pitchFamily="34" charset="0"/>
              </a:rPr>
              <a:t> </a:t>
            </a:r>
            <a:r>
              <a:rPr lang="fa-IR" sz="2000" b="1">
                <a:solidFill>
                  <a:srgbClr val="000000"/>
                </a:solidFill>
                <a:latin typeface="Arial" pitchFamily="34" charset="0"/>
              </a:rPr>
              <a:t>بودجه‌ريزي عملياتي عوامل "صرفه‌جويي" و "اثربخشي" را به ابعاد سنتي بودجه‌ريزي اضافه مي‌كند. نظام بودجه‌ريزي عملياتي بين "كارآيي" و "اثربخشي" تماير قا</a:t>
            </a:r>
            <a:r>
              <a:rPr lang="ar-SA" sz="2000" b="1">
                <a:solidFill>
                  <a:srgbClr val="000000"/>
                </a:solidFill>
                <a:latin typeface="Arial" pitchFamily="34" charset="0"/>
              </a:rPr>
              <a:t>ئ</a:t>
            </a:r>
            <a:r>
              <a:rPr lang="fa-IR" sz="2000" b="1">
                <a:solidFill>
                  <a:srgbClr val="000000"/>
                </a:solidFill>
                <a:latin typeface="Arial" pitchFamily="34" charset="0"/>
              </a:rPr>
              <a:t>ل مي‌شود. در</a:t>
            </a:r>
            <a:r>
              <a:rPr lang="ar-SA" sz="2000" b="1">
                <a:solidFill>
                  <a:srgbClr val="000000"/>
                </a:solidFill>
                <a:latin typeface="Arial" pitchFamily="34" charset="0"/>
              </a:rPr>
              <a:t>"</a:t>
            </a:r>
            <a:r>
              <a:rPr lang="fa-IR" sz="2000" b="1">
                <a:solidFill>
                  <a:srgbClr val="000000"/>
                </a:solidFill>
                <a:latin typeface="Arial" pitchFamily="34" charset="0"/>
              </a:rPr>
              <a:t>كارآيي" استفاده مفيد از منابع مورد نظر است، در حاليكه "اثربخشي" با عملكرد مرتبط است. در بودجه‌ريزي عملياتي طبقه‌بندي عمليات به‌نحوي است كه هدفها شفافتر بيان مي‌شوند، ارزيابي بودجه سهل‌تر بوده و در روش هزينه‌بندي آن ارتباط بين داده و ستانده مورد توجه قرار مي‌گيرد.</a:t>
            </a:r>
            <a:endParaRPr lang="en-US" sz="2000" b="1">
              <a:solidFill>
                <a:srgbClr val="000000"/>
              </a:solidFill>
              <a:latin typeface="Arial" pitchFamily="34" charset="0"/>
            </a:endParaRPr>
          </a:p>
          <a:p>
            <a:pPr marL="342900" indent="-342900" algn="just">
              <a:lnSpc>
                <a:spcPct val="150000"/>
              </a:lnSpc>
              <a:spcBef>
                <a:spcPct val="20000"/>
              </a:spcBef>
              <a:buClr>
                <a:srgbClr val="5F5F5F"/>
              </a:buClr>
              <a:buSzPct val="65000"/>
              <a:buFont typeface="Wingdings" pitchFamily="2" charset="2"/>
              <a:buChar char="n"/>
            </a:pPr>
            <a:r>
              <a:rPr lang="fa-IR" sz="2000" b="1">
                <a:solidFill>
                  <a:srgbClr val="000000"/>
                </a:solidFill>
                <a:latin typeface="Arial" pitchFamily="34" charset="0"/>
              </a:rPr>
              <a:t>مهمترين هدف بودجه‌ريزي عملياتي اصلاح مديريت بخش عمومي و افزايش اثربخشي مخارج اين بخش است. ويژگي‌هاي اساسي اين اصلاح عبارتند از:</a:t>
            </a:r>
            <a:endParaRPr lang="en-US" sz="2000" b="1">
              <a:solidFill>
                <a:srgbClr val="000000"/>
              </a:solidFill>
              <a:latin typeface="Arial" pitchFamily="34" charset="0"/>
            </a:endParaRPr>
          </a:p>
          <a:p>
            <a:pPr marL="342900" indent="-342900" algn="just">
              <a:lnSpc>
                <a:spcPct val="150000"/>
              </a:lnSpc>
              <a:spcBef>
                <a:spcPct val="20000"/>
              </a:spcBef>
              <a:buClr>
                <a:srgbClr val="5F5F5F"/>
              </a:buClr>
              <a:buSzPct val="65000"/>
              <a:buFont typeface="Wingdings" pitchFamily="2" charset="2"/>
              <a:buChar char="n"/>
            </a:pPr>
            <a:r>
              <a:rPr lang="ar-SA" sz="2000" b="1">
                <a:solidFill>
                  <a:srgbClr val="000000"/>
                </a:solidFill>
                <a:latin typeface="Arial" pitchFamily="34" charset="0"/>
              </a:rPr>
              <a:t> </a:t>
            </a:r>
            <a:r>
              <a:rPr lang="fa-IR" sz="2000" b="1">
                <a:solidFill>
                  <a:srgbClr val="000000"/>
                </a:solidFill>
                <a:latin typeface="Arial" pitchFamily="34" charset="0"/>
              </a:rPr>
              <a:t>ارزيابي پاسخگويي مسئولين دستگاههاي اجرايي براساس معيار دستاوردهاي فعاليتهاي آنان است.</a:t>
            </a:r>
            <a:r>
              <a:rPr lang="ar-SA" sz="2000" b="1">
                <a:solidFill>
                  <a:srgbClr val="000000"/>
                </a:solidFill>
                <a:latin typeface="Arial" pitchFamily="34" charset="0"/>
              </a:rPr>
              <a:t> </a:t>
            </a:r>
            <a:endParaRPr lang="en-US" sz="2000" b="1">
              <a:solidFill>
                <a:srgbClr val="000000"/>
              </a:solidFill>
              <a:latin typeface="Arial" pitchFamily="34" charset="0"/>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p:cNvSpPr>
          <p:nvPr/>
        </p:nvSpPr>
        <p:spPr bwMode="auto">
          <a:xfrm>
            <a:off x="457200" y="500063"/>
            <a:ext cx="8229600" cy="5626100"/>
          </a:xfrm>
          <a:prstGeom prst="rect">
            <a:avLst/>
          </a:prstGeom>
          <a:noFill/>
          <a:ln w="9525">
            <a:noFill/>
            <a:miter lim="800000"/>
            <a:headEnd/>
            <a:tailEnd/>
          </a:ln>
          <a:effectLst/>
        </p:spPr>
        <p:txBody>
          <a:bodyPr/>
          <a:lstStyle/>
          <a:p>
            <a:pPr marL="342900" indent="-342900" algn="just" fontAlgn="auto">
              <a:lnSpc>
                <a:spcPct val="150000"/>
              </a:lnSpc>
              <a:spcBef>
                <a:spcPct val="20000"/>
              </a:spcBef>
              <a:spcAft>
                <a:spcPts val="0"/>
              </a:spcAft>
              <a:buClr>
                <a:srgbClr val="5F5F5F"/>
              </a:buClr>
              <a:buSzPct val="65000"/>
              <a:buFont typeface="Wingdings" pitchFamily="2" charset="2"/>
              <a:buChar char="n"/>
              <a:defRPr/>
            </a:pPr>
            <a:r>
              <a:rPr lang="ar-SA" sz="2000" b="1" dirty="0">
                <a:solidFill>
                  <a:srgbClr val="000000"/>
                </a:solidFill>
                <a:latin typeface="Arial" pitchFamily="34" charset="0"/>
              </a:rPr>
              <a:t> </a:t>
            </a:r>
            <a:r>
              <a:rPr lang="fa-IR" sz="2000" b="1" dirty="0">
                <a:solidFill>
                  <a:srgbClr val="000000"/>
                </a:solidFill>
                <a:latin typeface="Arial" pitchFamily="34" charset="0"/>
              </a:rPr>
              <a:t>استقرار نظام بودجه‌ريزي ستانده محور</a:t>
            </a:r>
            <a:r>
              <a:rPr lang="ar-SA" sz="2000" b="1" dirty="0">
                <a:solidFill>
                  <a:srgbClr val="000000"/>
                </a:solidFill>
                <a:latin typeface="Arial" pitchFamily="34" charset="0"/>
              </a:rPr>
              <a:t> </a:t>
            </a:r>
            <a:endParaRPr lang="en-US" sz="2000" b="1" dirty="0">
              <a:solidFill>
                <a:srgbClr val="000000"/>
              </a:solidFill>
              <a:latin typeface="Arial" pitchFamily="34" charset="0"/>
            </a:endParaRPr>
          </a:p>
          <a:p>
            <a:pPr marL="342900" indent="-342900" algn="just" fontAlgn="auto">
              <a:lnSpc>
                <a:spcPct val="150000"/>
              </a:lnSpc>
              <a:spcBef>
                <a:spcPct val="20000"/>
              </a:spcBef>
              <a:spcAft>
                <a:spcPts val="0"/>
              </a:spcAft>
              <a:buClr>
                <a:srgbClr val="5F5F5F"/>
              </a:buClr>
              <a:buSzPct val="65000"/>
              <a:buFont typeface="Wingdings" pitchFamily="2" charset="2"/>
              <a:buChar char="n"/>
              <a:defRPr/>
            </a:pPr>
            <a:r>
              <a:rPr lang="ar-SA" sz="2000" b="1" dirty="0">
                <a:solidFill>
                  <a:srgbClr val="000000"/>
                </a:solidFill>
                <a:latin typeface="Arial" pitchFamily="34" charset="0"/>
              </a:rPr>
              <a:t> </a:t>
            </a:r>
            <a:r>
              <a:rPr lang="fa-IR" sz="2000" b="1" dirty="0">
                <a:solidFill>
                  <a:srgbClr val="000000"/>
                </a:solidFill>
                <a:latin typeface="Arial" pitchFamily="34" charset="0"/>
              </a:rPr>
              <a:t>دادن اختيارات لازم به مديران در انتخاب نهاده‌هاي لازم براي توليد محصولات مورد نظر</a:t>
            </a:r>
            <a:r>
              <a:rPr lang="ar-SA" sz="2000" b="1" dirty="0">
                <a:solidFill>
                  <a:srgbClr val="000000"/>
                </a:solidFill>
                <a:latin typeface="Arial" pitchFamily="34" charset="0"/>
              </a:rPr>
              <a:t> </a:t>
            </a:r>
            <a:endParaRPr lang="en-US" sz="2000" b="1" dirty="0">
              <a:solidFill>
                <a:srgbClr val="000000"/>
              </a:solidFill>
              <a:latin typeface="Arial" pitchFamily="34" charset="0"/>
            </a:endParaRPr>
          </a:p>
          <a:p>
            <a:pPr marL="342900" indent="-342900" algn="just" fontAlgn="auto">
              <a:lnSpc>
                <a:spcPct val="150000"/>
              </a:lnSpc>
              <a:spcBef>
                <a:spcPct val="20000"/>
              </a:spcBef>
              <a:spcAft>
                <a:spcPts val="0"/>
              </a:spcAft>
              <a:buClr>
                <a:srgbClr val="5F5F5F"/>
              </a:buClr>
              <a:buSzPct val="65000"/>
              <a:buFont typeface="Wingdings" pitchFamily="2" charset="2"/>
              <a:buChar char="n"/>
              <a:defRPr/>
            </a:pPr>
            <a:r>
              <a:rPr lang="ar-SA" sz="2000" b="1" dirty="0">
                <a:solidFill>
                  <a:srgbClr val="000000"/>
                </a:solidFill>
                <a:latin typeface="Arial" pitchFamily="34" charset="0"/>
              </a:rPr>
              <a:t> </a:t>
            </a:r>
            <a:r>
              <a:rPr lang="fa-IR" sz="2000" b="1" dirty="0">
                <a:solidFill>
                  <a:srgbClr val="000000"/>
                </a:solidFill>
                <a:latin typeface="Arial" pitchFamily="34" charset="0"/>
              </a:rPr>
              <a:t>ارزيابي مستمر عملكرد مديران و مبنا قراردادن نتايج عملكرد به عنوان يكي از معيارهاي تخصيص اعتبارات</a:t>
            </a:r>
            <a:r>
              <a:rPr lang="fa-IR" sz="2000" b="1" dirty="0">
                <a:solidFill>
                  <a:srgbClr val="000000"/>
                </a:solidFill>
                <a:latin typeface="Arial" pitchFamily="34" charset="0"/>
                <a:cs typeface="Tahoma"/>
              </a:rPr>
              <a:t>.</a:t>
            </a:r>
            <a:r>
              <a:rPr lang="ar-SA" sz="2000" b="1" dirty="0">
                <a:solidFill>
                  <a:srgbClr val="000000"/>
                </a:solidFill>
                <a:latin typeface="Arial" pitchFamily="34" charset="0"/>
                <a:cs typeface="Tahoma"/>
              </a:rPr>
              <a:t> </a:t>
            </a:r>
            <a:endParaRPr lang="en-US" sz="2000" b="1" dirty="0">
              <a:solidFill>
                <a:srgbClr val="000000"/>
              </a:solidFill>
              <a:latin typeface="Arial" pitchFamily="34" charset="0"/>
            </a:endParaRPr>
          </a:p>
          <a:p>
            <a:pPr marL="342900" indent="-342900" algn="just" fontAlgn="auto">
              <a:lnSpc>
                <a:spcPct val="80000"/>
              </a:lnSpc>
              <a:spcBef>
                <a:spcPct val="20000"/>
              </a:spcBef>
              <a:spcAft>
                <a:spcPts val="0"/>
              </a:spcAft>
              <a:buClr>
                <a:srgbClr val="5F5F5F"/>
              </a:buClr>
              <a:buSzPct val="65000"/>
              <a:buFont typeface="Wingdings" pitchFamily="2" charset="2"/>
              <a:buChar char="n"/>
              <a:defRPr/>
            </a:pPr>
            <a:endParaRPr lang="fa-IR" dirty="0">
              <a:solidFill>
                <a:srgbClr val="000000"/>
              </a:solidFill>
              <a:effectLst>
                <a:outerShdw blurRad="38100" dist="38100" dir="2700000" algn="tl">
                  <a:srgbClr val="000000"/>
                </a:outerShdw>
              </a:effectLst>
              <a:latin typeface="Franklin Gothic Book"/>
              <a:cs typeface="0 Lotus" pitchFamily="2" charset="-78"/>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p:cNvSpPr>
          <p:nvPr/>
        </p:nvSpPr>
        <p:spPr bwMode="auto">
          <a:xfrm>
            <a:off x="457200" y="500063"/>
            <a:ext cx="8229600" cy="5626100"/>
          </a:xfrm>
          <a:prstGeom prst="rect">
            <a:avLst/>
          </a:prstGeom>
          <a:noFill/>
          <a:ln w="9525">
            <a:noFill/>
            <a:miter lim="800000"/>
            <a:headEnd/>
            <a:tailEnd/>
          </a:ln>
          <a:effectLst/>
        </p:spPr>
        <p:txBody>
          <a:bodyPr/>
          <a:lstStyle/>
          <a:p>
            <a:pPr algn="just" fontAlgn="auto">
              <a:lnSpc>
                <a:spcPct val="150000"/>
              </a:lnSpc>
              <a:spcBef>
                <a:spcPct val="20000"/>
              </a:spcBef>
              <a:spcAft>
                <a:spcPts val="0"/>
              </a:spcAft>
              <a:buClr>
                <a:srgbClr val="5F5F5F"/>
              </a:buClr>
              <a:buSzPct val="65000"/>
              <a:defRPr/>
            </a:pPr>
            <a:r>
              <a:rPr lang="ar-SA" sz="2800" b="1" dirty="0">
                <a:solidFill>
                  <a:srgbClr val="FF0000"/>
                </a:solidFill>
                <a:latin typeface="Arial" pitchFamily="34" charset="0"/>
                <a:cs typeface="B Titr" pitchFamily="2" charset="-78"/>
              </a:rPr>
              <a:t>مزایاي بودجه ریزي عملیاتی</a:t>
            </a:r>
            <a:endParaRPr lang="fa-IR" sz="2800" b="1" dirty="0">
              <a:solidFill>
                <a:srgbClr val="FF0000"/>
              </a:solidFill>
              <a:latin typeface="Arial" pitchFamily="34" charset="0"/>
              <a:cs typeface="B Titr" pitchFamily="2" charset="-78"/>
            </a:endParaRPr>
          </a:p>
          <a:p>
            <a:pPr algn="just" fontAlgn="auto">
              <a:lnSpc>
                <a:spcPct val="150000"/>
              </a:lnSpc>
              <a:spcBef>
                <a:spcPct val="20000"/>
              </a:spcBef>
              <a:spcAft>
                <a:spcPts val="0"/>
              </a:spcAft>
              <a:buClr>
                <a:srgbClr val="5F5F5F"/>
              </a:buClr>
              <a:buSzPct val="65000"/>
              <a:defRPr/>
            </a:pPr>
            <a:endParaRPr lang="ar-SA" sz="2800" b="1" dirty="0">
              <a:solidFill>
                <a:srgbClr val="FF0000"/>
              </a:solidFill>
              <a:latin typeface="Arial" pitchFamily="34" charset="0"/>
              <a:cs typeface="B Titr" pitchFamily="2" charset="-78"/>
            </a:endParaRPr>
          </a:p>
          <a:p>
            <a:pPr algn="just" fontAlgn="auto">
              <a:lnSpc>
                <a:spcPct val="150000"/>
              </a:lnSpc>
              <a:spcBef>
                <a:spcPct val="20000"/>
              </a:spcBef>
              <a:spcAft>
                <a:spcPts val="0"/>
              </a:spcAft>
              <a:buClr>
                <a:srgbClr val="5F5F5F"/>
              </a:buClr>
              <a:buSzPct val="65000"/>
              <a:defRPr/>
            </a:pPr>
            <a:r>
              <a:rPr lang="ar-SA" sz="2400" b="1" dirty="0">
                <a:solidFill>
                  <a:srgbClr val="000000"/>
                </a:solidFill>
                <a:latin typeface="Arial" pitchFamily="34" charset="0"/>
                <a:cs typeface="+mn-cs"/>
              </a:rPr>
              <a:t>-1 شفاف سازي فرآیند بودجه ریزي</a:t>
            </a:r>
          </a:p>
          <a:p>
            <a:pPr algn="just" fontAlgn="auto">
              <a:lnSpc>
                <a:spcPct val="150000"/>
              </a:lnSpc>
              <a:spcBef>
                <a:spcPct val="20000"/>
              </a:spcBef>
              <a:spcAft>
                <a:spcPts val="0"/>
              </a:spcAft>
              <a:buClr>
                <a:srgbClr val="5F5F5F"/>
              </a:buClr>
              <a:buSzPct val="65000"/>
              <a:defRPr/>
            </a:pPr>
            <a:r>
              <a:rPr lang="ar-SA" sz="2400" b="1" dirty="0">
                <a:solidFill>
                  <a:srgbClr val="000000"/>
                </a:solidFill>
                <a:latin typeface="Arial" pitchFamily="34" charset="0"/>
                <a:cs typeface="+mn-cs"/>
              </a:rPr>
              <a:t>-2 صرفه جویی اقتصادي</a:t>
            </a:r>
          </a:p>
          <a:p>
            <a:pPr algn="just" fontAlgn="auto">
              <a:lnSpc>
                <a:spcPct val="150000"/>
              </a:lnSpc>
              <a:spcBef>
                <a:spcPct val="20000"/>
              </a:spcBef>
              <a:spcAft>
                <a:spcPts val="0"/>
              </a:spcAft>
              <a:buClr>
                <a:srgbClr val="5F5F5F"/>
              </a:buClr>
              <a:buSzPct val="65000"/>
              <a:defRPr/>
            </a:pPr>
            <a:r>
              <a:rPr lang="ar-SA" sz="2400" b="1" dirty="0">
                <a:solidFill>
                  <a:srgbClr val="000000"/>
                </a:solidFill>
                <a:latin typeface="Arial" pitchFamily="34" charset="0"/>
                <a:cs typeface="+mn-cs"/>
              </a:rPr>
              <a:t>-3 پرهیز از موازي کاري</a:t>
            </a:r>
          </a:p>
          <a:p>
            <a:pPr algn="just" fontAlgn="auto">
              <a:lnSpc>
                <a:spcPct val="150000"/>
              </a:lnSpc>
              <a:spcBef>
                <a:spcPct val="20000"/>
              </a:spcBef>
              <a:spcAft>
                <a:spcPts val="0"/>
              </a:spcAft>
              <a:buClr>
                <a:srgbClr val="5F5F5F"/>
              </a:buClr>
              <a:buSzPct val="65000"/>
              <a:defRPr/>
            </a:pPr>
            <a:r>
              <a:rPr lang="ar-SA" sz="2400" b="1" dirty="0">
                <a:solidFill>
                  <a:srgbClr val="000000"/>
                </a:solidFill>
                <a:latin typeface="Arial" pitchFamily="34" charset="0"/>
                <a:cs typeface="+mn-cs"/>
              </a:rPr>
              <a:t>-4 ارتقاي کارآمدي</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p:cNvSpPr>
          <p:nvPr/>
        </p:nvSpPr>
        <p:spPr bwMode="auto">
          <a:xfrm>
            <a:off x="457200" y="500063"/>
            <a:ext cx="8229600" cy="5626100"/>
          </a:xfrm>
          <a:prstGeom prst="rect">
            <a:avLst/>
          </a:prstGeom>
          <a:noFill/>
          <a:ln w="9525">
            <a:noFill/>
            <a:miter lim="800000"/>
            <a:headEnd/>
            <a:tailEnd/>
          </a:ln>
          <a:effectLst/>
        </p:spPr>
        <p:txBody>
          <a:bodyPr/>
          <a:lstStyle/>
          <a:p>
            <a:pPr algn="just" fontAlgn="auto">
              <a:lnSpc>
                <a:spcPct val="150000"/>
              </a:lnSpc>
              <a:spcBef>
                <a:spcPct val="20000"/>
              </a:spcBef>
              <a:spcAft>
                <a:spcPts val="0"/>
              </a:spcAft>
              <a:buClr>
                <a:srgbClr val="5F5F5F"/>
              </a:buClr>
              <a:buSzPct val="65000"/>
              <a:defRPr/>
            </a:pPr>
            <a:r>
              <a:rPr lang="ar-SA" sz="2400" b="1" dirty="0">
                <a:solidFill>
                  <a:srgbClr val="FF0000"/>
                </a:solidFill>
                <a:latin typeface="Arial" pitchFamily="34" charset="0"/>
                <a:cs typeface="Titr" pitchFamily="2" charset="-78"/>
              </a:rPr>
              <a:t>مزایاي بودجه ریزي عملیاتی</a:t>
            </a:r>
          </a:p>
          <a:p>
            <a:pPr algn="just" fontAlgn="auto">
              <a:lnSpc>
                <a:spcPct val="150000"/>
              </a:lnSpc>
              <a:spcBef>
                <a:spcPct val="20000"/>
              </a:spcBef>
              <a:spcAft>
                <a:spcPts val="0"/>
              </a:spcAft>
              <a:buClr>
                <a:srgbClr val="5F5F5F"/>
              </a:buClr>
              <a:buSzPct val="65000"/>
              <a:defRPr/>
            </a:pPr>
            <a:r>
              <a:rPr lang="ar-SA" sz="2400" b="1" dirty="0">
                <a:solidFill>
                  <a:srgbClr val="000000"/>
                </a:solidFill>
                <a:latin typeface="Arial" pitchFamily="34" charset="0"/>
              </a:rPr>
              <a:t>-5 افزایش کارایی و اثر بخشی عملکرد دولت و سازمانها از طریق تمرکز منابع در جهت ضروري</a:t>
            </a:r>
            <a:r>
              <a:rPr lang="fa-IR" sz="2400" b="1" dirty="0">
                <a:solidFill>
                  <a:srgbClr val="000000"/>
                </a:solidFill>
                <a:latin typeface="Arial" pitchFamily="34" charset="0"/>
              </a:rPr>
              <a:t> </a:t>
            </a:r>
            <a:r>
              <a:rPr lang="ar-SA" sz="2400" b="1" dirty="0">
                <a:solidFill>
                  <a:srgbClr val="000000"/>
                </a:solidFill>
                <a:latin typeface="Arial" pitchFamily="34" charset="0"/>
              </a:rPr>
              <a:t>ترین و مهم ترین نتایج</a:t>
            </a:r>
          </a:p>
          <a:p>
            <a:pPr algn="just" fontAlgn="auto">
              <a:lnSpc>
                <a:spcPct val="150000"/>
              </a:lnSpc>
              <a:spcBef>
                <a:spcPct val="20000"/>
              </a:spcBef>
              <a:spcAft>
                <a:spcPts val="0"/>
              </a:spcAft>
              <a:buClr>
                <a:srgbClr val="5F5F5F"/>
              </a:buClr>
              <a:buSzPct val="65000"/>
              <a:defRPr/>
            </a:pPr>
            <a:r>
              <a:rPr lang="ar-SA" sz="2400" b="1" dirty="0">
                <a:solidFill>
                  <a:srgbClr val="000000"/>
                </a:solidFill>
                <a:latin typeface="Arial" pitchFamily="34" charset="0"/>
              </a:rPr>
              <a:t>-6 اصلاح و بهبود تصمیم گیري در مورد موثرترین راه براي استفاده از منابع محدود کشور</a:t>
            </a:r>
          </a:p>
          <a:p>
            <a:pPr algn="just" fontAlgn="auto">
              <a:lnSpc>
                <a:spcPct val="150000"/>
              </a:lnSpc>
              <a:spcBef>
                <a:spcPct val="20000"/>
              </a:spcBef>
              <a:spcAft>
                <a:spcPts val="0"/>
              </a:spcAft>
              <a:buClr>
                <a:srgbClr val="5F5F5F"/>
              </a:buClr>
              <a:buSzPct val="65000"/>
              <a:defRPr/>
            </a:pPr>
            <a:r>
              <a:rPr lang="ar-SA" sz="2400" b="1" dirty="0">
                <a:solidFill>
                  <a:srgbClr val="000000"/>
                </a:solidFill>
                <a:latin typeface="Arial" pitchFamily="34" charset="0"/>
              </a:rPr>
              <a:t>-7 بهبود عملکرد از طریق پیوند دادن بودجه و عملکرد برنامه</a:t>
            </a:r>
          </a:p>
          <a:p>
            <a:pPr algn="just" fontAlgn="auto">
              <a:lnSpc>
                <a:spcPct val="150000"/>
              </a:lnSpc>
              <a:spcBef>
                <a:spcPct val="20000"/>
              </a:spcBef>
              <a:spcAft>
                <a:spcPts val="0"/>
              </a:spcAft>
              <a:buClr>
                <a:srgbClr val="5F5F5F"/>
              </a:buClr>
              <a:buSzPct val="65000"/>
              <a:defRPr/>
            </a:pPr>
            <a:r>
              <a:rPr lang="ar-SA" sz="2400" b="1" dirty="0">
                <a:solidFill>
                  <a:srgbClr val="000000"/>
                </a:solidFill>
                <a:latin typeface="Arial" pitchFamily="34" charset="0"/>
              </a:rPr>
              <a:t>-8 مسئولیت پذیرتر ساختن مدیران در قبال تصمیماتی که روي نتایج بودجه تاثیر می گذارند.</a:t>
            </a:r>
            <a:endParaRPr lang="fa-IR" sz="2000" b="1" dirty="0">
              <a:solidFill>
                <a:srgbClr val="000000"/>
              </a:solidFill>
              <a:effectLst>
                <a:outerShdw blurRad="38100" dist="38100" dir="2700000" algn="tl">
                  <a:srgbClr val="000000"/>
                </a:outerShdw>
              </a:effectLst>
              <a:latin typeface="Arial" pitchFamily="34"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p:cNvSpPr>
          <p:nvPr/>
        </p:nvSpPr>
        <p:spPr bwMode="auto">
          <a:xfrm>
            <a:off x="457200" y="500063"/>
            <a:ext cx="8229600" cy="5626100"/>
          </a:xfrm>
          <a:prstGeom prst="rect">
            <a:avLst/>
          </a:prstGeom>
          <a:noFill/>
          <a:ln w="9525">
            <a:noFill/>
            <a:miter lim="800000"/>
            <a:headEnd/>
            <a:tailEnd/>
          </a:ln>
          <a:effectLst/>
        </p:spPr>
        <p:txBody>
          <a:bodyPr/>
          <a:lstStyle/>
          <a:p>
            <a:pPr algn="just" fontAlgn="auto">
              <a:lnSpc>
                <a:spcPct val="200000"/>
              </a:lnSpc>
              <a:spcBef>
                <a:spcPct val="20000"/>
              </a:spcBef>
              <a:spcAft>
                <a:spcPts val="0"/>
              </a:spcAft>
              <a:buClr>
                <a:srgbClr val="5F5F5F"/>
              </a:buClr>
              <a:buSzPct val="65000"/>
              <a:defRPr/>
            </a:pPr>
            <a:r>
              <a:rPr lang="ar-SA" sz="2400" b="1" dirty="0">
                <a:solidFill>
                  <a:srgbClr val="000000"/>
                </a:solidFill>
                <a:latin typeface="Arial" pitchFamily="34" charset="0"/>
                <a:cs typeface="Tahoma"/>
              </a:rPr>
              <a:t>-</a:t>
            </a:r>
            <a:r>
              <a:rPr lang="ar-SA" sz="2200" b="1" dirty="0">
                <a:solidFill>
                  <a:srgbClr val="000000"/>
                </a:solidFill>
                <a:latin typeface="Arial" pitchFamily="34" charset="0"/>
                <a:cs typeface="Tahoma"/>
              </a:rPr>
              <a:t>9 </a:t>
            </a:r>
            <a:r>
              <a:rPr lang="ar-SA" sz="2200" b="1" dirty="0">
                <a:solidFill>
                  <a:srgbClr val="000000"/>
                </a:solidFill>
                <a:latin typeface="Arial" pitchFamily="34" charset="0"/>
                <a:cs typeface="Arial"/>
              </a:rPr>
              <a:t>حمایت بهتر مدیریت توسط پیوند نتایج بودجه و برنامه و سنجش عملکرد بودجه با سنجش</a:t>
            </a:r>
            <a:r>
              <a:rPr lang="fa-IR" sz="2200" b="1" dirty="0">
                <a:solidFill>
                  <a:srgbClr val="000000"/>
                </a:solidFill>
                <a:latin typeface="Arial" pitchFamily="34" charset="0"/>
                <a:cs typeface="Arial"/>
              </a:rPr>
              <a:t> </a:t>
            </a:r>
            <a:r>
              <a:rPr lang="ar-SA" sz="2200" b="1" dirty="0">
                <a:solidFill>
                  <a:srgbClr val="000000"/>
                </a:solidFill>
                <a:latin typeface="Arial" pitchFamily="34" charset="0"/>
                <a:cs typeface="Arial"/>
              </a:rPr>
              <a:t>عملکرد برنامه در فرآیند کنترل و گزارش نتایج</a:t>
            </a:r>
            <a:r>
              <a:rPr lang="fa-IR" sz="2200" b="1" dirty="0">
                <a:solidFill>
                  <a:srgbClr val="000000"/>
                </a:solidFill>
                <a:latin typeface="Arial" pitchFamily="34" charset="0"/>
                <a:cs typeface="Arial"/>
              </a:rPr>
              <a:t> </a:t>
            </a:r>
          </a:p>
          <a:p>
            <a:pPr algn="just" fontAlgn="auto">
              <a:lnSpc>
                <a:spcPct val="200000"/>
              </a:lnSpc>
              <a:spcBef>
                <a:spcPct val="20000"/>
              </a:spcBef>
              <a:spcAft>
                <a:spcPts val="0"/>
              </a:spcAft>
              <a:buClr>
                <a:srgbClr val="5F5F5F"/>
              </a:buClr>
              <a:buSzPct val="65000"/>
              <a:defRPr/>
            </a:pPr>
            <a:r>
              <a:rPr lang="ar-SA" sz="2200" b="1" dirty="0">
                <a:solidFill>
                  <a:srgbClr val="000000"/>
                </a:solidFill>
                <a:latin typeface="Arial" pitchFamily="34" charset="0"/>
                <a:cs typeface="Arial"/>
              </a:rPr>
              <a:t>-10 ارائه سیستم و فرآیندي که در آن تصمیم گیري هاي مربوط به بودجه اساسا" بر پایه اي قابل</a:t>
            </a:r>
            <a:r>
              <a:rPr lang="fa-IR" sz="2200" b="1" dirty="0">
                <a:solidFill>
                  <a:srgbClr val="000000"/>
                </a:solidFill>
                <a:latin typeface="Arial" pitchFamily="34" charset="0"/>
                <a:cs typeface="Arial"/>
              </a:rPr>
              <a:t> </a:t>
            </a:r>
            <a:r>
              <a:rPr lang="ar-SA" sz="2200" b="1" dirty="0">
                <a:solidFill>
                  <a:srgbClr val="000000"/>
                </a:solidFill>
                <a:latin typeface="Arial" pitchFamily="34" charset="0"/>
                <a:cs typeface="Arial"/>
              </a:rPr>
              <a:t>سنجش و اهداف داراي اولویت صورت می گیرد.</a:t>
            </a:r>
          </a:p>
          <a:p>
            <a:pPr algn="just" fontAlgn="auto">
              <a:lnSpc>
                <a:spcPct val="200000"/>
              </a:lnSpc>
              <a:spcBef>
                <a:spcPct val="20000"/>
              </a:spcBef>
              <a:spcAft>
                <a:spcPts val="0"/>
              </a:spcAft>
              <a:buClr>
                <a:srgbClr val="5F5F5F"/>
              </a:buClr>
              <a:buSzPct val="65000"/>
              <a:defRPr/>
            </a:pPr>
            <a:r>
              <a:rPr lang="ar-SA" sz="2200" b="1" dirty="0">
                <a:solidFill>
                  <a:srgbClr val="000000"/>
                </a:solidFill>
                <a:latin typeface="Arial" pitchFamily="34" charset="0"/>
                <a:cs typeface="Arial"/>
              </a:rPr>
              <a:t>-11 افزایش پاسخگویی براساس نتایج : اگرچه بسیاري از دولت ها دسترسی به اطلاعات عملکرد</a:t>
            </a:r>
            <a:r>
              <a:rPr lang="fa-IR" sz="2200" b="1" dirty="0">
                <a:solidFill>
                  <a:srgbClr val="000000"/>
                </a:solidFill>
                <a:latin typeface="Arial" pitchFamily="34" charset="0"/>
                <a:cs typeface="Arial"/>
              </a:rPr>
              <a:t> </a:t>
            </a:r>
            <a:r>
              <a:rPr lang="ar-SA" sz="2200" b="1" dirty="0">
                <a:solidFill>
                  <a:srgbClr val="000000"/>
                </a:solidFill>
                <a:latin typeface="Arial" pitchFamily="34" charset="0"/>
                <a:cs typeface="Arial"/>
              </a:rPr>
              <a:t>خود را امکان پذیر می سازند اما در وراي بحث هايسیاسی ، اطلاعات عملکرد منتج از بودجه</a:t>
            </a:r>
            <a:r>
              <a:rPr lang="fa-IR" sz="2200" b="1" dirty="0">
                <a:solidFill>
                  <a:srgbClr val="000000"/>
                </a:solidFill>
                <a:latin typeface="Arial" pitchFamily="34" charset="0"/>
                <a:cs typeface="Arial"/>
              </a:rPr>
              <a:t> </a:t>
            </a:r>
            <a:r>
              <a:rPr lang="ar-SA" sz="2200" b="1" dirty="0">
                <a:solidFill>
                  <a:srgbClr val="000000"/>
                </a:solidFill>
                <a:latin typeface="Arial" pitchFamily="34" charset="0"/>
                <a:cs typeface="Arial"/>
              </a:rPr>
              <a:t>ریزي عملیاتی می تواند به شیوه هاي مختلف نظیر اسناد بودجه اي ، برنامه هاي راهبردي وگزارش عملکرد به اطلاع عموم برسد.</a:t>
            </a:r>
          </a:p>
          <a:p>
            <a:pPr marL="342900" indent="-342900" algn="just" fontAlgn="auto">
              <a:lnSpc>
                <a:spcPct val="80000"/>
              </a:lnSpc>
              <a:spcBef>
                <a:spcPct val="20000"/>
              </a:spcBef>
              <a:spcAft>
                <a:spcPts val="0"/>
              </a:spcAft>
              <a:buClr>
                <a:srgbClr val="5F5F5F"/>
              </a:buClr>
              <a:buSzPct val="65000"/>
              <a:buFont typeface="Wingdings" pitchFamily="2" charset="2"/>
              <a:buChar char="n"/>
              <a:defRPr/>
            </a:pPr>
            <a:endParaRPr lang="fa-IR" sz="2000" dirty="0">
              <a:solidFill>
                <a:srgbClr val="000000"/>
              </a:solidFill>
              <a:effectLst>
                <a:outerShdw blurRad="38100" dist="38100" dir="2700000" algn="tl">
                  <a:srgbClr val="000000"/>
                </a:outerShdw>
              </a:effectLst>
              <a:latin typeface="Franklin Gothic Book"/>
              <a:cs typeface="Arial"/>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p:cNvSpPr>
          <p:nvPr/>
        </p:nvSpPr>
        <p:spPr bwMode="auto">
          <a:xfrm>
            <a:off x="457200" y="500063"/>
            <a:ext cx="8229600" cy="5626100"/>
          </a:xfrm>
          <a:prstGeom prst="rect">
            <a:avLst/>
          </a:prstGeom>
          <a:noFill/>
          <a:ln w="9525">
            <a:noFill/>
            <a:miter lim="800000"/>
            <a:headEnd/>
            <a:tailEnd/>
          </a:ln>
          <a:effectLst/>
        </p:spPr>
        <p:txBody>
          <a:bodyPr/>
          <a:lstStyle/>
          <a:p>
            <a:pPr algn="just" fontAlgn="auto">
              <a:lnSpc>
                <a:spcPct val="200000"/>
              </a:lnSpc>
              <a:spcBef>
                <a:spcPct val="20000"/>
              </a:spcBef>
              <a:spcAft>
                <a:spcPts val="0"/>
              </a:spcAft>
              <a:buClr>
                <a:srgbClr val="5F5F5F"/>
              </a:buClr>
              <a:buSzPct val="65000"/>
              <a:defRPr/>
            </a:pPr>
            <a:r>
              <a:rPr lang="ar-SA" sz="2400" b="1" dirty="0">
                <a:solidFill>
                  <a:srgbClr val="000000"/>
                </a:solidFill>
                <a:latin typeface="Arial" pitchFamily="34" charset="0"/>
                <a:cs typeface="Arial"/>
              </a:rPr>
              <a:t>-12 بهبود مدیریت عملکرد: اطلاعات عملکرد بیشتر مورد استفاده مدیرانی که مایلند کارایی</a:t>
            </a:r>
            <a:r>
              <a:rPr lang="fa-IR" sz="2400" b="1" dirty="0">
                <a:solidFill>
                  <a:srgbClr val="000000"/>
                </a:solidFill>
                <a:latin typeface="Arial" pitchFamily="34" charset="0"/>
                <a:cs typeface="Arial"/>
              </a:rPr>
              <a:t> </a:t>
            </a:r>
            <a:r>
              <a:rPr lang="ar-SA" sz="2400" b="1" dirty="0">
                <a:solidFill>
                  <a:srgbClr val="000000"/>
                </a:solidFill>
                <a:latin typeface="Arial" pitchFamily="34" charset="0"/>
                <a:cs typeface="Arial"/>
              </a:rPr>
              <a:t>عمیاتی برنامه ها و فرآیندهاي کاري خود را افزایش دهند.</a:t>
            </a:r>
            <a:endParaRPr lang="fa-IR" sz="2400" b="1" dirty="0">
              <a:solidFill>
                <a:srgbClr val="000000"/>
              </a:solidFill>
              <a:latin typeface="Arial" pitchFamily="34" charset="0"/>
              <a:cs typeface="Arial"/>
            </a:endParaRPr>
          </a:p>
          <a:p>
            <a:pPr algn="just" fontAlgn="auto">
              <a:lnSpc>
                <a:spcPct val="200000"/>
              </a:lnSpc>
              <a:spcBef>
                <a:spcPct val="20000"/>
              </a:spcBef>
              <a:spcAft>
                <a:spcPts val="0"/>
              </a:spcAft>
              <a:buClr>
                <a:srgbClr val="5F5F5F"/>
              </a:buClr>
              <a:buSzPct val="65000"/>
              <a:defRPr/>
            </a:pPr>
            <a:r>
              <a:rPr lang="ar-SA" sz="2400" b="1" dirty="0">
                <a:solidFill>
                  <a:srgbClr val="000000"/>
                </a:solidFill>
                <a:latin typeface="Arial" pitchFamily="34" charset="0"/>
                <a:cs typeface="Arial"/>
              </a:rPr>
              <a:t>-13 بهبود نحوه تخصیص : در بودجه ریزي عملیاتی منابع با شاخص هاي عملکرد مرتبط میشود. مرتبط ساختن برنامه ریزي راهبردي به تخصیصمنابع یکی از الزامات اصلی تخصیص منابع بر مبناي هدف است.</a:t>
            </a:r>
          </a:p>
          <a:p>
            <a:pPr algn="just" fontAlgn="auto">
              <a:lnSpc>
                <a:spcPct val="150000"/>
              </a:lnSpc>
              <a:spcBef>
                <a:spcPct val="20000"/>
              </a:spcBef>
              <a:spcAft>
                <a:spcPts val="0"/>
              </a:spcAft>
              <a:buClr>
                <a:srgbClr val="5F5F5F"/>
              </a:buClr>
              <a:buSzPct val="65000"/>
              <a:defRPr/>
            </a:pPr>
            <a:endParaRPr lang="ar-SA" sz="2400" b="1" dirty="0">
              <a:solidFill>
                <a:srgbClr val="000000"/>
              </a:solidFill>
              <a:latin typeface="Arial" pitchFamily="34" charset="0"/>
              <a:cs typeface="Arial"/>
            </a:endParaRPr>
          </a:p>
          <a:p>
            <a:pPr marL="342900" indent="-342900" algn="just" fontAlgn="auto">
              <a:lnSpc>
                <a:spcPct val="80000"/>
              </a:lnSpc>
              <a:spcBef>
                <a:spcPct val="20000"/>
              </a:spcBef>
              <a:spcAft>
                <a:spcPts val="0"/>
              </a:spcAft>
              <a:buClr>
                <a:srgbClr val="5F5F5F"/>
              </a:buClr>
              <a:buSzPct val="65000"/>
              <a:buFont typeface="Wingdings" pitchFamily="2" charset="2"/>
              <a:buChar char="n"/>
              <a:defRPr/>
            </a:pPr>
            <a:endParaRPr lang="fa-IR" sz="2000" dirty="0">
              <a:solidFill>
                <a:srgbClr val="000000"/>
              </a:solidFill>
              <a:effectLst>
                <a:outerShdw blurRad="38100" dist="38100" dir="2700000" algn="tl">
                  <a:srgbClr val="000000"/>
                </a:outerShdw>
              </a:effectLst>
              <a:latin typeface="Franklin Gothic Book"/>
              <a:cs typeface="Arial"/>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Content Placeholder 2"/>
          <p:cNvSpPr>
            <a:spLocks/>
          </p:cNvSpPr>
          <p:nvPr/>
        </p:nvSpPr>
        <p:spPr bwMode="auto">
          <a:xfrm>
            <a:off x="250825" y="260350"/>
            <a:ext cx="8642350" cy="5626100"/>
          </a:xfrm>
          <a:prstGeom prst="rect">
            <a:avLst/>
          </a:prstGeom>
          <a:noFill/>
          <a:ln w="9525">
            <a:noFill/>
            <a:miter lim="800000"/>
            <a:headEnd/>
            <a:tailEnd/>
          </a:ln>
        </p:spPr>
        <p:txBody>
          <a:bodyPr/>
          <a:lstStyle/>
          <a:p>
            <a:pPr algn="justLow">
              <a:lnSpc>
                <a:spcPct val="200000"/>
              </a:lnSpc>
              <a:spcBef>
                <a:spcPct val="20000"/>
              </a:spcBef>
              <a:buClr>
                <a:srgbClr val="5F5F5F"/>
              </a:buClr>
              <a:buSzPct val="65000"/>
            </a:pPr>
            <a:r>
              <a:rPr lang="ar-SA" sz="2400" b="1">
                <a:solidFill>
                  <a:srgbClr val="000000"/>
                </a:solidFill>
                <a:latin typeface="Arial" pitchFamily="34" charset="0"/>
              </a:rPr>
              <a:t>-14 بودجه ریزي عملیاتی روابط بین هزینه ها و نتایج را مشخصمی کند و نیز چگونگی ایجاداین روابط را توضیح می دهد و بهنگام بروز انحراف بین برنامه ها و واقعیت ها ، مدیران می</a:t>
            </a:r>
            <a:r>
              <a:rPr lang="fa-IR" sz="2400" b="1">
                <a:solidFill>
                  <a:srgbClr val="000000"/>
                </a:solidFill>
                <a:latin typeface="Arial" pitchFamily="34" charset="0"/>
              </a:rPr>
              <a:t> </a:t>
            </a:r>
            <a:r>
              <a:rPr lang="ar-SA" sz="2400" b="1">
                <a:solidFill>
                  <a:srgbClr val="000000"/>
                </a:solidFill>
                <a:latin typeface="Arial" pitchFamily="34" charset="0"/>
              </a:rPr>
              <a:t>توانند بکارگیري منابع را مورد بررسی قرار داده و چگونگی برقراري ارتباط بین این منابع و نتایج</a:t>
            </a:r>
            <a:r>
              <a:rPr lang="fa-IR" sz="2400" b="1">
                <a:solidFill>
                  <a:srgbClr val="000000"/>
                </a:solidFill>
                <a:latin typeface="Arial" pitchFamily="34" charset="0"/>
              </a:rPr>
              <a:t> </a:t>
            </a:r>
            <a:r>
              <a:rPr lang="ar-SA" sz="2400" b="1">
                <a:solidFill>
                  <a:srgbClr val="000000"/>
                </a:solidFill>
                <a:latin typeface="Arial" pitchFamily="34" charset="0"/>
              </a:rPr>
              <a:t>مورد انتظار را به منظور تعیین اثربخشی و کارایی برنامه ها مورد تجزیه و تحلیل قرار دهند.</a:t>
            </a:r>
          </a:p>
          <a:p>
            <a:pPr algn="justLow">
              <a:lnSpc>
                <a:spcPct val="200000"/>
              </a:lnSpc>
              <a:spcBef>
                <a:spcPct val="20000"/>
              </a:spcBef>
              <a:buClr>
                <a:srgbClr val="5F5F5F"/>
              </a:buClr>
              <a:buSzPct val="65000"/>
            </a:pPr>
            <a:r>
              <a:rPr lang="ar-SA" sz="2400" b="1">
                <a:solidFill>
                  <a:srgbClr val="000000"/>
                </a:solidFill>
                <a:latin typeface="Arial" pitchFamily="34" charset="0"/>
              </a:rPr>
              <a:t>و در نهایت اینکه بزرگترین مزیت بودجه ریزي عملیاتی ، کنترل بهتر نهاد اجرایی است. دربودجه ریزي عملیاتی نیازي به تغییر در سیاستگذاري اقتصادي نیست. تنها کنترل دولت ونظارت بر عملکرد دولت و سازمانها آسان تر می شود.</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p:cNvSpPr>
          <p:nvPr/>
        </p:nvSpPr>
        <p:spPr bwMode="auto">
          <a:xfrm>
            <a:off x="457200" y="500063"/>
            <a:ext cx="8229600" cy="5626100"/>
          </a:xfrm>
          <a:prstGeom prst="rect">
            <a:avLst/>
          </a:prstGeom>
          <a:noFill/>
          <a:ln w="9525">
            <a:noFill/>
            <a:miter lim="800000"/>
            <a:headEnd/>
            <a:tailEnd/>
          </a:ln>
          <a:effectLst/>
        </p:spPr>
        <p:txBody>
          <a:bodyPr/>
          <a:lstStyle/>
          <a:p>
            <a:pPr algn="ctr" fontAlgn="auto">
              <a:lnSpc>
                <a:spcPct val="80000"/>
              </a:lnSpc>
              <a:spcBef>
                <a:spcPct val="20000"/>
              </a:spcBef>
              <a:spcAft>
                <a:spcPts val="0"/>
              </a:spcAft>
              <a:buClr>
                <a:srgbClr val="5F5F5F"/>
              </a:buClr>
              <a:buSzPct val="65000"/>
              <a:defRPr/>
            </a:pPr>
            <a:r>
              <a:rPr lang="fa-IR" sz="2800" b="1" dirty="0">
                <a:solidFill>
                  <a:srgbClr val="C00000"/>
                </a:solidFill>
                <a:effectLst>
                  <a:outerShdw blurRad="38100" dist="38100" dir="2700000" algn="tl">
                    <a:srgbClr val="000000"/>
                  </a:outerShdw>
                </a:effectLst>
                <a:latin typeface="Franklin Gothic Book"/>
                <a:cs typeface="B Titr" pitchFamily="2" charset="-78"/>
              </a:rPr>
              <a:t>براي اجراي نظام فوق اقدامات اساسي زير بايد انجام </a:t>
            </a:r>
            <a:r>
              <a:rPr lang="fa-IR" sz="2800" b="1" dirty="0" err="1">
                <a:solidFill>
                  <a:srgbClr val="C00000"/>
                </a:solidFill>
                <a:effectLst>
                  <a:outerShdw blurRad="38100" dist="38100" dir="2700000" algn="tl">
                    <a:srgbClr val="000000"/>
                  </a:outerShdw>
                </a:effectLst>
                <a:latin typeface="Franklin Gothic Book"/>
                <a:cs typeface="B Titr" pitchFamily="2" charset="-78"/>
              </a:rPr>
              <a:t>گيرد</a:t>
            </a:r>
            <a:r>
              <a:rPr lang="fa-IR" sz="2800" b="1" dirty="0">
                <a:solidFill>
                  <a:srgbClr val="C00000"/>
                </a:solidFill>
                <a:effectLst>
                  <a:outerShdw blurRad="38100" dist="38100" dir="2700000" algn="tl">
                    <a:srgbClr val="000000"/>
                  </a:outerShdw>
                </a:effectLst>
                <a:latin typeface="Franklin Gothic Book"/>
                <a:cs typeface="B Titr" pitchFamily="2" charset="-78"/>
              </a:rPr>
              <a:t>:</a:t>
            </a:r>
          </a:p>
          <a:p>
            <a:pPr algn="ctr" fontAlgn="auto">
              <a:lnSpc>
                <a:spcPct val="80000"/>
              </a:lnSpc>
              <a:spcBef>
                <a:spcPct val="20000"/>
              </a:spcBef>
              <a:spcAft>
                <a:spcPts val="0"/>
              </a:spcAft>
              <a:buClr>
                <a:srgbClr val="5F5F5F"/>
              </a:buClr>
              <a:buSzPct val="65000"/>
              <a:defRPr/>
            </a:pPr>
            <a:endParaRPr lang="en-US" sz="4000" b="1" dirty="0">
              <a:solidFill>
                <a:srgbClr val="000000"/>
              </a:solidFill>
              <a:effectLst>
                <a:outerShdw blurRad="38100" dist="38100" dir="2700000" algn="tl">
                  <a:srgbClr val="000000"/>
                </a:outerShdw>
              </a:effectLst>
              <a:latin typeface="Franklin Gothic Book"/>
              <a:cs typeface="0 Lotus" pitchFamily="2" charset="-78"/>
            </a:endParaRPr>
          </a:p>
          <a:p>
            <a:pPr algn="just" fontAlgn="auto">
              <a:lnSpc>
                <a:spcPct val="200000"/>
              </a:lnSpc>
              <a:spcBef>
                <a:spcPct val="20000"/>
              </a:spcBef>
              <a:spcAft>
                <a:spcPts val="0"/>
              </a:spcAft>
              <a:buClr>
                <a:srgbClr val="5F5F5F"/>
              </a:buClr>
              <a:buSzPct val="65000"/>
              <a:defRPr/>
            </a:pPr>
            <a:r>
              <a:rPr lang="ar-SA" sz="2000" b="1" dirty="0">
                <a:solidFill>
                  <a:srgbClr val="000000"/>
                </a:solidFill>
                <a:latin typeface="Franklin Gothic Book"/>
                <a:cs typeface="+mn-cs"/>
              </a:rPr>
              <a:t> 1-    </a:t>
            </a:r>
            <a:r>
              <a:rPr lang="fa-IR" sz="2400" b="1" dirty="0">
                <a:solidFill>
                  <a:srgbClr val="000000"/>
                </a:solidFill>
                <a:latin typeface="Franklin Gothic Book"/>
                <a:cs typeface="+mn-cs"/>
              </a:rPr>
              <a:t>برنامه‌هاي عملياتي دستگاههاي اجرايي جهت تحقق اهداف بخش ذي‌ربط بازبيني، اصلاح و نهايي شود.</a:t>
            </a:r>
            <a:endParaRPr lang="en-US" sz="2400" b="1" dirty="0">
              <a:solidFill>
                <a:srgbClr val="000000"/>
              </a:solidFill>
              <a:latin typeface="Franklin Gothic Book"/>
              <a:cs typeface="+mn-cs"/>
            </a:endParaRPr>
          </a:p>
          <a:p>
            <a:pPr algn="just" fontAlgn="auto">
              <a:lnSpc>
                <a:spcPct val="200000"/>
              </a:lnSpc>
              <a:spcBef>
                <a:spcPct val="20000"/>
              </a:spcBef>
              <a:spcAft>
                <a:spcPts val="0"/>
              </a:spcAft>
              <a:buClr>
                <a:srgbClr val="5F5F5F"/>
              </a:buClr>
              <a:buSzPct val="65000"/>
              <a:defRPr/>
            </a:pPr>
            <a:r>
              <a:rPr lang="ar-SA" sz="2400" b="1" dirty="0">
                <a:solidFill>
                  <a:srgbClr val="000000"/>
                </a:solidFill>
                <a:latin typeface="Franklin Gothic Book"/>
                <a:cs typeface="+mn-cs"/>
              </a:rPr>
              <a:t>2-    </a:t>
            </a:r>
            <a:r>
              <a:rPr lang="fa-IR" sz="2400" b="1" dirty="0">
                <a:solidFill>
                  <a:srgbClr val="000000"/>
                </a:solidFill>
                <a:latin typeface="Franklin Gothic Book"/>
                <a:cs typeface="+mn-cs"/>
              </a:rPr>
              <a:t>در چارچوب وظايف مصوب دستگاههاي اجرايي، فعاليتهاي كميت‌پذير ذيل هر يك از برنامه‌هاي نهايي شده تعيين گردد.</a:t>
            </a:r>
            <a:endParaRPr lang="en-US" sz="2400" b="1" dirty="0">
              <a:solidFill>
                <a:srgbClr val="000000"/>
              </a:solidFill>
              <a:latin typeface="Franklin Gothic Book"/>
              <a:cs typeface="+mn-cs"/>
            </a:endParaRPr>
          </a:p>
          <a:p>
            <a:pPr marL="342900" indent="-342900" algn="just" fontAlgn="auto">
              <a:lnSpc>
                <a:spcPct val="80000"/>
              </a:lnSpc>
              <a:spcBef>
                <a:spcPct val="20000"/>
              </a:spcBef>
              <a:spcAft>
                <a:spcPts val="0"/>
              </a:spcAft>
              <a:buClr>
                <a:srgbClr val="5F5F5F"/>
              </a:buClr>
              <a:buSzPct val="65000"/>
              <a:buFont typeface="Wingdings" pitchFamily="2" charset="2"/>
              <a:buChar char="n"/>
              <a:defRPr/>
            </a:pPr>
            <a:endParaRPr lang="fa-IR" sz="2800" dirty="0">
              <a:solidFill>
                <a:srgbClr val="000000"/>
              </a:solidFill>
              <a:effectLst>
                <a:outerShdw blurRad="38100" dist="38100" dir="2700000" algn="tl">
                  <a:srgbClr val="000000"/>
                </a:outerShdw>
              </a:effectLst>
              <a:latin typeface="Franklin Gothic Book"/>
              <a:cs typeface="0 Lotus" pitchFamily="2" charset="-78"/>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p:cNvSpPr>
          <p:nvPr/>
        </p:nvSpPr>
        <p:spPr bwMode="auto">
          <a:xfrm>
            <a:off x="457200" y="500063"/>
            <a:ext cx="8229600" cy="5626100"/>
          </a:xfrm>
          <a:prstGeom prst="rect">
            <a:avLst/>
          </a:prstGeom>
          <a:noFill/>
          <a:ln w="9525">
            <a:noFill/>
            <a:miter lim="800000"/>
            <a:headEnd/>
            <a:tailEnd/>
          </a:ln>
          <a:effectLst/>
        </p:spPr>
        <p:txBody>
          <a:bodyPr/>
          <a:lstStyle/>
          <a:p>
            <a:pPr algn="just" fontAlgn="auto">
              <a:lnSpc>
                <a:spcPct val="200000"/>
              </a:lnSpc>
              <a:spcBef>
                <a:spcPct val="20000"/>
              </a:spcBef>
              <a:spcAft>
                <a:spcPts val="0"/>
              </a:spcAft>
              <a:buClr>
                <a:srgbClr val="5F5F5F"/>
              </a:buClr>
              <a:buSzPct val="65000"/>
              <a:defRPr/>
            </a:pPr>
            <a:r>
              <a:rPr lang="ar-SA" sz="2400" b="1" dirty="0">
                <a:solidFill>
                  <a:srgbClr val="000000"/>
                </a:solidFill>
                <a:latin typeface="Franklin Gothic Book"/>
                <a:cs typeface="+mn-cs"/>
              </a:rPr>
              <a:t>3-    </a:t>
            </a:r>
            <a:r>
              <a:rPr lang="fa-IR" sz="2400" b="1" dirty="0">
                <a:solidFill>
                  <a:srgbClr val="000000"/>
                </a:solidFill>
                <a:latin typeface="Franklin Gothic Book"/>
                <a:cs typeface="+mn-cs"/>
              </a:rPr>
              <a:t>هزينه  تمام شده هر يك از فعاليتها براي دستيابي به هدف تعيين شده محاسبه گردد.</a:t>
            </a:r>
            <a:endParaRPr lang="en-US" sz="2400" b="1" dirty="0">
              <a:solidFill>
                <a:srgbClr val="000000"/>
              </a:solidFill>
              <a:latin typeface="Franklin Gothic Book"/>
              <a:cs typeface="+mn-cs"/>
            </a:endParaRPr>
          </a:p>
          <a:p>
            <a:pPr algn="just" fontAlgn="auto">
              <a:lnSpc>
                <a:spcPct val="200000"/>
              </a:lnSpc>
              <a:spcBef>
                <a:spcPct val="20000"/>
              </a:spcBef>
              <a:spcAft>
                <a:spcPts val="0"/>
              </a:spcAft>
              <a:buClr>
                <a:srgbClr val="5F5F5F"/>
              </a:buClr>
              <a:buSzPct val="65000"/>
              <a:defRPr/>
            </a:pPr>
            <a:r>
              <a:rPr lang="ar-SA" sz="2400" b="1" dirty="0">
                <a:solidFill>
                  <a:srgbClr val="000000"/>
                </a:solidFill>
                <a:latin typeface="Franklin Gothic Book"/>
                <a:cs typeface="+mn-cs"/>
              </a:rPr>
              <a:t>4-    </a:t>
            </a:r>
            <a:r>
              <a:rPr lang="fa-IR" sz="2400" b="1" dirty="0">
                <a:solidFill>
                  <a:srgbClr val="000000"/>
                </a:solidFill>
                <a:latin typeface="Franklin Gothic Book"/>
                <a:cs typeface="+mn-cs"/>
              </a:rPr>
              <a:t>يك نظام نظارتي و گزارشگيري مستمر در تمامي مراحل كار استقرار يابد.</a:t>
            </a:r>
            <a:endParaRPr lang="en-US" sz="2400" b="1" dirty="0">
              <a:solidFill>
                <a:srgbClr val="000000"/>
              </a:solidFill>
              <a:latin typeface="Franklin Gothic Book"/>
              <a:cs typeface="+mn-cs"/>
            </a:endParaRPr>
          </a:p>
          <a:p>
            <a:pPr algn="just" fontAlgn="auto">
              <a:lnSpc>
                <a:spcPct val="200000"/>
              </a:lnSpc>
              <a:spcBef>
                <a:spcPct val="20000"/>
              </a:spcBef>
              <a:spcAft>
                <a:spcPts val="0"/>
              </a:spcAft>
              <a:buClr>
                <a:srgbClr val="5F5F5F"/>
              </a:buClr>
              <a:buSzPct val="65000"/>
              <a:defRPr/>
            </a:pPr>
            <a:r>
              <a:rPr lang="ar-SA" sz="2400" b="1" dirty="0">
                <a:solidFill>
                  <a:srgbClr val="000000"/>
                </a:solidFill>
                <a:latin typeface="Franklin Gothic Book"/>
                <a:cs typeface="+mn-cs"/>
              </a:rPr>
              <a:t> </a:t>
            </a:r>
            <a:r>
              <a:rPr lang="fa-IR" sz="2400" b="1" dirty="0">
                <a:solidFill>
                  <a:srgbClr val="000000"/>
                </a:solidFill>
                <a:latin typeface="Franklin Gothic Book"/>
                <a:cs typeface="+mn-cs"/>
              </a:rPr>
              <a:t>انجام اقدامات فوق مستلزم استقرار يك نظام هزينه‌يابي محصول در دستگاههاي</a:t>
            </a:r>
            <a:r>
              <a:rPr lang="ar-SA" sz="2400" b="1" dirty="0">
                <a:solidFill>
                  <a:srgbClr val="000000"/>
                </a:solidFill>
                <a:latin typeface="Franklin Gothic Book"/>
                <a:cs typeface="+mn-cs"/>
              </a:rPr>
              <a:t> اجرايي</a:t>
            </a:r>
            <a:r>
              <a:rPr lang="fa-IR" sz="2400" b="1" dirty="0">
                <a:solidFill>
                  <a:srgbClr val="000000"/>
                </a:solidFill>
                <a:latin typeface="Franklin Gothic Book"/>
                <a:cs typeface="+mn-cs"/>
              </a:rPr>
              <a:t> با ويژگي‌هاي ياد شده مي‌باشد.</a:t>
            </a:r>
            <a:endParaRPr lang="en-US" sz="2400" b="1" dirty="0">
              <a:solidFill>
                <a:srgbClr val="000000"/>
              </a:solidFill>
              <a:latin typeface="Franklin Gothic Book"/>
              <a:cs typeface="+mn-cs"/>
            </a:endParaRPr>
          </a:p>
          <a:p>
            <a:pPr marL="342900" indent="-342900" algn="just" fontAlgn="auto">
              <a:lnSpc>
                <a:spcPct val="80000"/>
              </a:lnSpc>
              <a:spcBef>
                <a:spcPct val="20000"/>
              </a:spcBef>
              <a:spcAft>
                <a:spcPts val="0"/>
              </a:spcAft>
              <a:buClr>
                <a:srgbClr val="5F5F5F"/>
              </a:buClr>
              <a:buSzPct val="65000"/>
              <a:buFont typeface="Wingdings" pitchFamily="2" charset="2"/>
              <a:buChar char="n"/>
              <a:defRPr/>
            </a:pPr>
            <a:endParaRPr lang="fa-IR" sz="2800" dirty="0">
              <a:solidFill>
                <a:srgbClr val="000000"/>
              </a:solidFill>
              <a:effectLst>
                <a:outerShdw blurRad="38100" dist="38100" dir="2700000" algn="tl">
                  <a:srgbClr val="000000"/>
                </a:outerShdw>
              </a:effectLst>
              <a:latin typeface="Franklin Gothic Book"/>
              <a:cs typeface="0 Lotus" pitchFamily="2" charset="-78"/>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p:cNvSpPr>
          <p:nvPr/>
        </p:nvSpPr>
        <p:spPr bwMode="auto">
          <a:xfrm>
            <a:off x="457200" y="285750"/>
            <a:ext cx="8229600" cy="6096000"/>
          </a:xfrm>
          <a:prstGeom prst="rect">
            <a:avLst/>
          </a:prstGeom>
          <a:noFill/>
          <a:ln w="9525">
            <a:noFill/>
            <a:miter lim="800000"/>
            <a:headEnd/>
            <a:tailEnd/>
          </a:ln>
          <a:effectLst/>
        </p:spPr>
        <p:txBody>
          <a:bodyPr/>
          <a:lstStyle/>
          <a:p>
            <a:pPr algn="just" fontAlgn="auto">
              <a:lnSpc>
                <a:spcPct val="150000"/>
              </a:lnSpc>
              <a:spcBef>
                <a:spcPct val="20000"/>
              </a:spcBef>
              <a:spcAft>
                <a:spcPts val="0"/>
              </a:spcAft>
              <a:buClr>
                <a:srgbClr val="5F5F5F"/>
              </a:buClr>
              <a:buSzPct val="65000"/>
              <a:defRPr/>
            </a:pPr>
            <a:r>
              <a:rPr lang="ar-SA" sz="2400" b="1" dirty="0">
                <a:solidFill>
                  <a:srgbClr val="000000"/>
                </a:solidFill>
                <a:latin typeface="Franklin Gothic Book"/>
                <a:cs typeface="0 Lotus" pitchFamily="2" charset="-78"/>
              </a:rPr>
              <a:t>2-</a:t>
            </a:r>
            <a:r>
              <a:rPr lang="ar-SA" sz="2400" b="1" dirty="0">
                <a:solidFill>
                  <a:srgbClr val="000000"/>
                </a:solidFill>
                <a:latin typeface="Franklin Gothic Book"/>
                <a:cs typeface="Arial"/>
              </a:rPr>
              <a:t>   </a:t>
            </a:r>
            <a:r>
              <a:rPr lang="ar-SA" sz="2800" b="1" dirty="0">
                <a:solidFill>
                  <a:srgbClr val="000000"/>
                </a:solidFill>
                <a:latin typeface="Franklin Gothic Book"/>
                <a:cs typeface="Arial"/>
              </a:rPr>
              <a:t> </a:t>
            </a:r>
            <a:r>
              <a:rPr lang="fa-IR" sz="2800" b="1" dirty="0">
                <a:solidFill>
                  <a:srgbClr val="000000"/>
                </a:solidFill>
                <a:latin typeface="Franklin Gothic Book"/>
                <a:cs typeface="Arial"/>
              </a:rPr>
              <a:t>اصول و </a:t>
            </a:r>
            <a:r>
              <a:rPr lang="fa-IR" sz="2800" b="1" dirty="0" err="1">
                <a:solidFill>
                  <a:srgbClr val="000000"/>
                </a:solidFill>
                <a:latin typeface="Franklin Gothic Book"/>
                <a:cs typeface="Arial"/>
              </a:rPr>
              <a:t>مفاهيم</a:t>
            </a:r>
            <a:r>
              <a:rPr lang="fa-IR" sz="2800" b="1" dirty="0">
                <a:solidFill>
                  <a:srgbClr val="000000"/>
                </a:solidFill>
                <a:latin typeface="Franklin Gothic Book"/>
                <a:cs typeface="Arial"/>
              </a:rPr>
              <a:t> </a:t>
            </a:r>
            <a:r>
              <a:rPr lang="fa-IR" sz="2800" b="1" dirty="0" err="1">
                <a:solidFill>
                  <a:srgbClr val="000000"/>
                </a:solidFill>
                <a:latin typeface="Franklin Gothic Book"/>
                <a:cs typeface="Arial"/>
              </a:rPr>
              <a:t>هزينه‌يابي</a:t>
            </a:r>
            <a:r>
              <a:rPr lang="fa-IR" sz="2800" b="1" dirty="0">
                <a:solidFill>
                  <a:srgbClr val="000000"/>
                </a:solidFill>
                <a:latin typeface="Franklin Gothic Book"/>
                <a:cs typeface="Arial"/>
              </a:rPr>
              <a:t> محصول</a:t>
            </a:r>
            <a:endParaRPr lang="en-US" sz="2800" b="1" dirty="0">
              <a:solidFill>
                <a:srgbClr val="000000"/>
              </a:solidFill>
              <a:latin typeface="Franklin Gothic Book"/>
            </a:endParaRPr>
          </a:p>
          <a:p>
            <a:pPr algn="just" fontAlgn="auto">
              <a:lnSpc>
                <a:spcPct val="150000"/>
              </a:lnSpc>
              <a:spcBef>
                <a:spcPct val="20000"/>
              </a:spcBef>
              <a:spcAft>
                <a:spcPts val="0"/>
              </a:spcAft>
              <a:buClr>
                <a:srgbClr val="5F5F5F"/>
              </a:buClr>
              <a:buSzPct val="65000"/>
              <a:defRPr/>
            </a:pPr>
            <a:r>
              <a:rPr lang="ar-SA" sz="2800" b="1" dirty="0">
                <a:solidFill>
                  <a:srgbClr val="000000"/>
                </a:solidFill>
                <a:latin typeface="Franklin Gothic Book"/>
                <a:cs typeface="Arial"/>
              </a:rPr>
              <a:t> </a:t>
            </a:r>
            <a:r>
              <a:rPr lang="fa-IR" sz="2400" b="1" dirty="0">
                <a:solidFill>
                  <a:srgbClr val="000000"/>
                </a:solidFill>
                <a:latin typeface="Franklin Gothic Book"/>
                <a:cs typeface="Arial"/>
              </a:rPr>
              <a:t>در </a:t>
            </a:r>
            <a:r>
              <a:rPr lang="fa-IR" sz="2400" b="1" dirty="0" err="1">
                <a:solidFill>
                  <a:srgbClr val="000000"/>
                </a:solidFill>
                <a:latin typeface="Franklin Gothic Book"/>
                <a:cs typeface="Arial"/>
              </a:rPr>
              <a:t>اين</a:t>
            </a:r>
            <a:r>
              <a:rPr lang="fa-IR" sz="2400" b="1" dirty="0">
                <a:solidFill>
                  <a:srgbClr val="000000"/>
                </a:solidFill>
                <a:latin typeface="Franklin Gothic Book"/>
                <a:cs typeface="Arial"/>
              </a:rPr>
              <a:t> بخش اصول و </a:t>
            </a:r>
            <a:r>
              <a:rPr lang="fa-IR" sz="2400" b="1" dirty="0" err="1">
                <a:solidFill>
                  <a:srgbClr val="000000"/>
                </a:solidFill>
                <a:latin typeface="Franklin Gothic Book"/>
                <a:cs typeface="Arial"/>
              </a:rPr>
              <a:t>مفاهيم</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هزينه‌يابي</a:t>
            </a:r>
            <a:r>
              <a:rPr lang="fa-IR" sz="2400" b="1" dirty="0">
                <a:solidFill>
                  <a:srgbClr val="000000"/>
                </a:solidFill>
                <a:latin typeface="Franklin Gothic Book"/>
                <a:cs typeface="Arial"/>
              </a:rPr>
              <a:t>، هدف و منافع حاصل از </a:t>
            </a:r>
            <a:r>
              <a:rPr lang="fa-IR" sz="2400" b="1" dirty="0" err="1">
                <a:solidFill>
                  <a:srgbClr val="000000"/>
                </a:solidFill>
                <a:latin typeface="Franklin Gothic Book"/>
                <a:cs typeface="Arial"/>
              </a:rPr>
              <a:t>هزينه‌يابي</a:t>
            </a:r>
            <a:r>
              <a:rPr lang="fa-IR" sz="2400" b="1" dirty="0">
                <a:solidFill>
                  <a:srgbClr val="000000"/>
                </a:solidFill>
                <a:latin typeface="Franklin Gothic Book"/>
                <a:cs typeface="Arial"/>
              </a:rPr>
              <a:t> محصول، </a:t>
            </a:r>
            <a:r>
              <a:rPr lang="fa-IR" sz="2400" b="1" dirty="0" err="1">
                <a:solidFill>
                  <a:srgbClr val="000000"/>
                </a:solidFill>
                <a:latin typeface="Franklin Gothic Book"/>
                <a:cs typeface="Arial"/>
              </a:rPr>
              <a:t>هزينه‌يابي</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فعاليتها</a:t>
            </a:r>
            <a:r>
              <a:rPr lang="fa-IR" sz="2400" b="1" dirty="0">
                <a:solidFill>
                  <a:srgbClr val="000000"/>
                </a:solidFill>
                <a:latin typeface="Franklin Gothic Book"/>
                <a:cs typeface="Arial"/>
              </a:rPr>
              <a:t>، اقسام </a:t>
            </a:r>
            <a:r>
              <a:rPr lang="fa-IR" sz="2400" b="1" dirty="0" err="1">
                <a:solidFill>
                  <a:srgbClr val="000000"/>
                </a:solidFill>
                <a:latin typeface="Franklin Gothic Book"/>
                <a:cs typeface="Arial"/>
              </a:rPr>
              <a:t>هزينه‌يابي</a:t>
            </a:r>
            <a:r>
              <a:rPr lang="fa-IR" sz="2400" b="1" dirty="0">
                <a:solidFill>
                  <a:srgbClr val="000000"/>
                </a:solidFill>
                <a:latin typeface="Franklin Gothic Book"/>
                <a:cs typeface="Arial"/>
              </a:rPr>
              <a:t> و </a:t>
            </a:r>
            <a:r>
              <a:rPr lang="fa-IR" sz="2400" b="1" dirty="0" err="1">
                <a:solidFill>
                  <a:srgbClr val="000000"/>
                </a:solidFill>
                <a:latin typeface="Franklin Gothic Book"/>
                <a:cs typeface="Arial"/>
              </a:rPr>
              <a:t>سياستهاي</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حسابداري</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هزينه‌يابي</a:t>
            </a:r>
            <a:r>
              <a:rPr lang="fa-IR" sz="2400" b="1" dirty="0">
                <a:solidFill>
                  <a:srgbClr val="000000"/>
                </a:solidFill>
                <a:latin typeface="Franklin Gothic Book"/>
                <a:cs typeface="Arial"/>
              </a:rPr>
              <a:t> مورد </a:t>
            </a:r>
            <a:r>
              <a:rPr lang="fa-IR" sz="2400" b="1" dirty="0" err="1">
                <a:solidFill>
                  <a:srgbClr val="000000"/>
                </a:solidFill>
                <a:latin typeface="Franklin Gothic Book"/>
                <a:cs typeface="Arial"/>
              </a:rPr>
              <a:t>بررسي</a:t>
            </a:r>
            <a:r>
              <a:rPr lang="fa-IR" sz="2400" b="1" dirty="0">
                <a:solidFill>
                  <a:srgbClr val="000000"/>
                </a:solidFill>
                <a:latin typeface="Franklin Gothic Book"/>
                <a:cs typeface="Arial"/>
              </a:rPr>
              <a:t> قرار </a:t>
            </a:r>
            <a:r>
              <a:rPr lang="fa-IR" sz="2400" b="1" dirty="0" err="1">
                <a:solidFill>
                  <a:srgbClr val="000000"/>
                </a:solidFill>
                <a:latin typeface="Franklin Gothic Book"/>
                <a:cs typeface="Arial"/>
              </a:rPr>
              <a:t>مي‌گيرد</a:t>
            </a:r>
            <a:r>
              <a:rPr lang="fa-IR" sz="2400" b="1" dirty="0">
                <a:solidFill>
                  <a:srgbClr val="000000"/>
                </a:solidFill>
                <a:latin typeface="Franklin Gothic Book"/>
                <a:cs typeface="Arial"/>
              </a:rPr>
              <a:t>.</a:t>
            </a:r>
            <a:endParaRPr lang="en-US" sz="2400" b="1" dirty="0">
              <a:solidFill>
                <a:srgbClr val="000000"/>
              </a:solidFill>
              <a:latin typeface="Franklin Gothic Book"/>
            </a:endParaRPr>
          </a:p>
          <a:p>
            <a:pPr algn="just" fontAlgn="auto">
              <a:lnSpc>
                <a:spcPct val="150000"/>
              </a:lnSpc>
              <a:spcBef>
                <a:spcPct val="20000"/>
              </a:spcBef>
              <a:spcAft>
                <a:spcPts val="0"/>
              </a:spcAft>
              <a:buClr>
                <a:srgbClr val="5F5F5F"/>
              </a:buClr>
              <a:buSzPct val="65000"/>
              <a:defRPr/>
            </a:pPr>
            <a:r>
              <a:rPr lang="fa-IR" sz="2400" b="1" i="1" dirty="0">
                <a:solidFill>
                  <a:srgbClr val="000000"/>
                </a:solidFill>
                <a:latin typeface="Franklin Gothic Book"/>
                <a:cs typeface="Arial"/>
              </a:rPr>
              <a:t> 2-1- </a:t>
            </a:r>
            <a:r>
              <a:rPr lang="fa-IR" sz="2400" b="1" i="1" dirty="0" err="1">
                <a:solidFill>
                  <a:srgbClr val="000000"/>
                </a:solidFill>
                <a:latin typeface="Franklin Gothic Book"/>
                <a:cs typeface="Arial"/>
              </a:rPr>
              <a:t>هزينه‌يابي</a:t>
            </a:r>
            <a:r>
              <a:rPr lang="fa-IR" sz="2400" b="1" i="1" dirty="0">
                <a:solidFill>
                  <a:srgbClr val="000000"/>
                </a:solidFill>
                <a:latin typeface="Franklin Gothic Book"/>
                <a:cs typeface="Arial"/>
              </a:rPr>
              <a:t> محصول </a:t>
            </a:r>
            <a:r>
              <a:rPr lang="fa-IR" sz="2400" b="1" i="1" dirty="0" err="1">
                <a:solidFill>
                  <a:srgbClr val="000000"/>
                </a:solidFill>
                <a:latin typeface="Franklin Gothic Book"/>
                <a:cs typeface="Arial"/>
              </a:rPr>
              <a:t>چيست</a:t>
            </a:r>
            <a:r>
              <a:rPr lang="fa-IR" sz="2400" b="1" i="1" dirty="0">
                <a:solidFill>
                  <a:srgbClr val="000000"/>
                </a:solidFill>
                <a:latin typeface="Franklin Gothic Book"/>
                <a:cs typeface="Arial"/>
              </a:rPr>
              <a:t>؟</a:t>
            </a:r>
            <a:endParaRPr lang="en-US" sz="2400" b="1" dirty="0">
              <a:solidFill>
                <a:srgbClr val="000000"/>
              </a:solidFill>
              <a:latin typeface="Franklin Gothic Book"/>
            </a:endParaRPr>
          </a:p>
          <a:p>
            <a:pPr algn="just" fontAlgn="auto">
              <a:lnSpc>
                <a:spcPct val="150000"/>
              </a:lnSpc>
              <a:spcBef>
                <a:spcPct val="20000"/>
              </a:spcBef>
              <a:spcAft>
                <a:spcPts val="0"/>
              </a:spcAft>
              <a:buClr>
                <a:srgbClr val="5F5F5F"/>
              </a:buClr>
              <a:buSzPct val="65000"/>
              <a:defRPr/>
            </a:pPr>
            <a:r>
              <a:rPr lang="fa-IR" sz="2400" b="1" dirty="0">
                <a:solidFill>
                  <a:srgbClr val="000000"/>
                </a:solidFill>
                <a:latin typeface="Franklin Gothic Book"/>
                <a:cs typeface="Arial"/>
              </a:rPr>
              <a:t>محصول، </a:t>
            </a:r>
            <a:r>
              <a:rPr lang="fa-IR" sz="2400" b="1" dirty="0" err="1">
                <a:solidFill>
                  <a:srgbClr val="000000"/>
                </a:solidFill>
                <a:latin typeface="Franklin Gothic Book"/>
                <a:cs typeface="Arial"/>
              </a:rPr>
              <a:t>كالا</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يا</a:t>
            </a:r>
            <a:r>
              <a:rPr lang="fa-IR" sz="2400" b="1" dirty="0">
                <a:solidFill>
                  <a:srgbClr val="000000"/>
                </a:solidFill>
                <a:latin typeface="Franklin Gothic Book"/>
                <a:cs typeface="Arial"/>
              </a:rPr>
              <a:t> خدمات </a:t>
            </a:r>
            <a:r>
              <a:rPr lang="fa-IR" sz="2400" b="1" dirty="0" err="1">
                <a:solidFill>
                  <a:srgbClr val="000000"/>
                </a:solidFill>
                <a:latin typeface="Franklin Gothic Book"/>
                <a:cs typeface="Arial"/>
              </a:rPr>
              <a:t>نهايي</a:t>
            </a:r>
            <a:r>
              <a:rPr lang="fa-IR" sz="2400" b="1" dirty="0">
                <a:solidFill>
                  <a:srgbClr val="000000"/>
                </a:solidFill>
                <a:latin typeface="Franklin Gothic Book"/>
                <a:cs typeface="Arial"/>
              </a:rPr>
              <a:t> است </a:t>
            </a:r>
            <a:r>
              <a:rPr lang="fa-IR" sz="2400" b="1" dirty="0" err="1">
                <a:solidFill>
                  <a:srgbClr val="000000"/>
                </a:solidFill>
                <a:latin typeface="Franklin Gothic Book"/>
                <a:cs typeface="Arial"/>
              </a:rPr>
              <a:t>كه</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منعكس</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كننده</a:t>
            </a:r>
            <a:r>
              <a:rPr lang="fa-IR" sz="2400" b="1" dirty="0">
                <a:solidFill>
                  <a:srgbClr val="000000"/>
                </a:solidFill>
                <a:latin typeface="Franklin Gothic Book"/>
                <a:cs typeface="Arial"/>
              </a:rPr>
              <a:t> خواست دولت،‌ به عنوان </a:t>
            </a:r>
            <a:r>
              <a:rPr lang="fa-IR" sz="2400" b="1" dirty="0" err="1">
                <a:solidFill>
                  <a:srgbClr val="000000"/>
                </a:solidFill>
                <a:latin typeface="Franklin Gothic Book"/>
                <a:cs typeface="Arial"/>
              </a:rPr>
              <a:t>خريدار</a:t>
            </a:r>
            <a:r>
              <a:rPr lang="fa-IR" sz="2400" b="1" dirty="0">
                <a:solidFill>
                  <a:srgbClr val="000000"/>
                </a:solidFill>
                <a:latin typeface="Franklin Gothic Book"/>
                <a:cs typeface="Arial"/>
              </a:rPr>
              <a:t>، از </a:t>
            </a:r>
            <a:r>
              <a:rPr lang="fa-IR" sz="2400" b="1" dirty="0" err="1">
                <a:solidFill>
                  <a:srgbClr val="000000"/>
                </a:solidFill>
                <a:latin typeface="Franklin Gothic Book"/>
                <a:cs typeface="Arial"/>
              </a:rPr>
              <a:t>دستگاههاي</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اجرايي</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براي</a:t>
            </a:r>
            <a:r>
              <a:rPr lang="ar-SA" sz="2400" b="1" dirty="0">
                <a:solidFill>
                  <a:srgbClr val="000000"/>
                </a:solidFill>
                <a:latin typeface="Franklin Gothic Book"/>
                <a:cs typeface="Arial"/>
              </a:rPr>
              <a:t> ارائه</a:t>
            </a:r>
            <a:r>
              <a:rPr lang="fa-IR" sz="2400" b="1" dirty="0">
                <a:solidFill>
                  <a:srgbClr val="000000"/>
                </a:solidFill>
                <a:latin typeface="Franklin Gothic Book"/>
                <a:cs typeface="Arial"/>
              </a:rPr>
              <a:t> آن به </a:t>
            </a:r>
            <a:r>
              <a:rPr lang="fa-IR" sz="2400" b="1" dirty="0" err="1">
                <a:solidFill>
                  <a:srgbClr val="000000"/>
                </a:solidFill>
                <a:latin typeface="Franklin Gothic Book"/>
                <a:cs typeface="Arial"/>
              </a:rPr>
              <a:t>متقاضيان</a:t>
            </a:r>
            <a:r>
              <a:rPr lang="fa-IR" sz="2400" b="1" dirty="0">
                <a:solidFill>
                  <a:srgbClr val="000000"/>
                </a:solidFill>
                <a:latin typeface="Franklin Gothic Book"/>
                <a:cs typeface="Arial"/>
              </a:rPr>
              <a:t> است. </a:t>
            </a:r>
            <a:r>
              <a:rPr lang="fa-IR" sz="2400" b="1" dirty="0" err="1">
                <a:solidFill>
                  <a:srgbClr val="000000"/>
                </a:solidFill>
                <a:latin typeface="Franklin Gothic Book"/>
                <a:cs typeface="Arial"/>
              </a:rPr>
              <a:t>دراين</a:t>
            </a:r>
            <a:r>
              <a:rPr lang="fa-IR" sz="2400" b="1" dirty="0">
                <a:solidFill>
                  <a:srgbClr val="000000"/>
                </a:solidFill>
                <a:latin typeface="Franklin Gothic Book"/>
                <a:cs typeface="Arial"/>
              </a:rPr>
              <a:t>‌ خصوص </a:t>
            </a:r>
            <a:r>
              <a:rPr lang="fa-IR" sz="2400" b="1" dirty="0" err="1">
                <a:solidFill>
                  <a:srgbClr val="000000"/>
                </a:solidFill>
                <a:latin typeface="Franklin Gothic Book"/>
                <a:cs typeface="Arial"/>
              </a:rPr>
              <a:t>مي‌توان</a:t>
            </a:r>
            <a:r>
              <a:rPr lang="fa-IR" sz="2400" b="1" dirty="0">
                <a:solidFill>
                  <a:srgbClr val="000000"/>
                </a:solidFill>
                <a:latin typeface="Franklin Gothic Book"/>
                <a:cs typeface="Arial"/>
              </a:rPr>
              <a:t> به </a:t>
            </a:r>
            <a:r>
              <a:rPr lang="fa-IR" sz="2400" b="1" dirty="0" err="1">
                <a:solidFill>
                  <a:srgbClr val="000000"/>
                </a:solidFill>
                <a:latin typeface="Franklin Gothic Book"/>
                <a:cs typeface="Arial"/>
              </a:rPr>
              <a:t>مثالهايي</a:t>
            </a:r>
            <a:r>
              <a:rPr lang="fa-IR" sz="2400" b="1" dirty="0">
                <a:solidFill>
                  <a:srgbClr val="000000"/>
                </a:solidFill>
                <a:latin typeface="Franklin Gothic Book"/>
                <a:cs typeface="Arial"/>
              </a:rPr>
              <a:t> مانند </a:t>
            </a:r>
            <a:r>
              <a:rPr lang="fa-IR" sz="2400" b="1" dirty="0" err="1">
                <a:solidFill>
                  <a:srgbClr val="000000"/>
                </a:solidFill>
                <a:latin typeface="Franklin Gothic Book"/>
                <a:cs typeface="Arial"/>
              </a:rPr>
              <a:t>ارايه</a:t>
            </a:r>
            <a:r>
              <a:rPr lang="fa-IR" sz="2400" b="1" dirty="0">
                <a:solidFill>
                  <a:srgbClr val="000000"/>
                </a:solidFill>
                <a:latin typeface="Franklin Gothic Book"/>
                <a:cs typeface="Arial"/>
              </a:rPr>
              <a:t> خدمات امدادی، </a:t>
            </a:r>
            <a:r>
              <a:rPr lang="fa-IR" sz="2400" b="1" dirty="0" err="1">
                <a:solidFill>
                  <a:srgbClr val="000000"/>
                </a:solidFill>
                <a:latin typeface="Franklin Gothic Book"/>
                <a:cs typeface="Arial"/>
              </a:rPr>
              <a:t>آموزشي</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بهداشتي</a:t>
            </a:r>
            <a:r>
              <a:rPr lang="fa-IR" sz="2400" b="1" dirty="0">
                <a:solidFill>
                  <a:srgbClr val="000000"/>
                </a:solidFill>
                <a:latin typeface="Franklin Gothic Book"/>
                <a:cs typeface="Arial"/>
              </a:rPr>
              <a:t> و </a:t>
            </a:r>
            <a:r>
              <a:rPr lang="fa-IR" sz="2400" b="1" dirty="0" err="1">
                <a:solidFill>
                  <a:srgbClr val="000000"/>
                </a:solidFill>
                <a:latin typeface="Franklin Gothic Book"/>
                <a:cs typeface="Arial"/>
              </a:rPr>
              <a:t>يا</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توليد</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برخي</a:t>
            </a:r>
            <a:r>
              <a:rPr lang="fa-IR" sz="2400" b="1" dirty="0">
                <a:solidFill>
                  <a:srgbClr val="000000"/>
                </a:solidFill>
                <a:latin typeface="Franklin Gothic Book"/>
                <a:cs typeface="Arial"/>
              </a:rPr>
              <a:t> محصولات </a:t>
            </a:r>
            <a:r>
              <a:rPr lang="fa-IR" sz="2400" b="1" dirty="0" err="1">
                <a:solidFill>
                  <a:srgbClr val="000000"/>
                </a:solidFill>
                <a:latin typeface="Franklin Gothic Book"/>
                <a:cs typeface="Arial"/>
              </a:rPr>
              <a:t>كشاورزي</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يا</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صنعتي</a:t>
            </a:r>
            <a:r>
              <a:rPr lang="fa-IR" sz="2400" b="1" dirty="0">
                <a:solidFill>
                  <a:srgbClr val="000000"/>
                </a:solidFill>
                <a:latin typeface="Franklin Gothic Book"/>
                <a:cs typeface="Arial"/>
              </a:rPr>
              <a:t> اشاره </a:t>
            </a:r>
            <a:r>
              <a:rPr lang="fa-IR" sz="2400" b="1" dirty="0" err="1">
                <a:solidFill>
                  <a:srgbClr val="000000"/>
                </a:solidFill>
                <a:latin typeface="Franklin Gothic Book"/>
                <a:cs typeface="Arial"/>
              </a:rPr>
              <a:t>كرد</a:t>
            </a:r>
            <a:r>
              <a:rPr lang="fa-IR" sz="2400" b="1" dirty="0">
                <a:solidFill>
                  <a:srgbClr val="000000"/>
                </a:solidFill>
                <a:latin typeface="Franklin Gothic Book"/>
                <a:cs typeface="Arial"/>
              </a:rPr>
              <a:t>.</a:t>
            </a:r>
            <a:endParaRPr lang="en-US" sz="2400" b="1" dirty="0">
              <a:solidFill>
                <a:srgbClr val="000000"/>
              </a:solidFill>
              <a:latin typeface="Franklin Gothic Book"/>
            </a:endParaRPr>
          </a:p>
          <a:p>
            <a:pPr marL="342900" indent="-342900" algn="just" fontAlgn="auto">
              <a:lnSpc>
                <a:spcPct val="80000"/>
              </a:lnSpc>
              <a:spcBef>
                <a:spcPct val="20000"/>
              </a:spcBef>
              <a:spcAft>
                <a:spcPts val="0"/>
              </a:spcAft>
              <a:buClr>
                <a:srgbClr val="5F5F5F"/>
              </a:buClr>
              <a:buSzPct val="65000"/>
              <a:buFont typeface="Wingdings" pitchFamily="2" charset="2"/>
              <a:buChar char="n"/>
              <a:defRPr/>
            </a:pPr>
            <a:endParaRPr lang="fa-IR" sz="2800" dirty="0">
              <a:solidFill>
                <a:srgbClr val="000000"/>
              </a:solidFill>
              <a:effectLst>
                <a:outerShdw blurRad="38100" dist="38100" dir="2700000" algn="tl">
                  <a:srgbClr val="000000"/>
                </a:outerShdw>
              </a:effectLst>
              <a:latin typeface="Franklin Gothic Book"/>
              <a:cs typeface="0 Lotus" pitchFamily="2" charset="-78"/>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p:cNvSpPr>
          <p:nvPr/>
        </p:nvSpPr>
        <p:spPr bwMode="auto">
          <a:xfrm>
            <a:off x="457200" y="285750"/>
            <a:ext cx="8229600" cy="6096000"/>
          </a:xfrm>
          <a:prstGeom prst="rect">
            <a:avLst/>
          </a:prstGeom>
          <a:noFill/>
          <a:ln w="9525">
            <a:noFill/>
            <a:miter lim="800000"/>
            <a:headEnd/>
            <a:tailEnd/>
          </a:ln>
          <a:effectLst/>
        </p:spPr>
        <p:txBody>
          <a:bodyPr/>
          <a:lstStyle/>
          <a:p>
            <a:pPr algn="just" fontAlgn="auto">
              <a:lnSpc>
                <a:spcPct val="200000"/>
              </a:lnSpc>
              <a:spcBef>
                <a:spcPct val="20000"/>
              </a:spcBef>
              <a:spcAft>
                <a:spcPts val="0"/>
              </a:spcAft>
              <a:buClr>
                <a:srgbClr val="5F5F5F"/>
              </a:buClr>
              <a:buSzPct val="65000"/>
              <a:defRPr/>
            </a:pPr>
            <a:r>
              <a:rPr lang="fa-IR" sz="2400" b="1" dirty="0" err="1">
                <a:solidFill>
                  <a:srgbClr val="000000"/>
                </a:solidFill>
                <a:latin typeface="Franklin Gothic Book"/>
                <a:cs typeface="Arial"/>
              </a:rPr>
              <a:t>هزينه‌يابي</a:t>
            </a:r>
            <a:r>
              <a:rPr lang="fa-IR" sz="2400" b="1" dirty="0">
                <a:solidFill>
                  <a:srgbClr val="000000"/>
                </a:solidFill>
                <a:latin typeface="Franklin Gothic Book"/>
                <a:cs typeface="Arial"/>
              </a:rPr>
              <a:t> محصول </a:t>
            </a:r>
            <a:r>
              <a:rPr lang="fa-IR" sz="2400" b="1" dirty="0" err="1">
                <a:solidFill>
                  <a:srgbClr val="000000"/>
                </a:solidFill>
                <a:latin typeface="Franklin Gothic Book"/>
                <a:cs typeface="Arial"/>
              </a:rPr>
              <a:t>فرآيندي</a:t>
            </a:r>
            <a:r>
              <a:rPr lang="fa-IR" sz="2400" b="1" dirty="0">
                <a:solidFill>
                  <a:srgbClr val="000000"/>
                </a:solidFill>
                <a:latin typeface="Franklin Gothic Book"/>
                <a:cs typeface="Arial"/>
              </a:rPr>
              <a:t> است </a:t>
            </a:r>
            <a:r>
              <a:rPr lang="fa-IR" sz="2400" b="1" dirty="0" err="1">
                <a:solidFill>
                  <a:srgbClr val="000000"/>
                </a:solidFill>
                <a:latin typeface="Franklin Gothic Book"/>
                <a:cs typeface="Arial"/>
              </a:rPr>
              <a:t>كه</a:t>
            </a:r>
            <a:r>
              <a:rPr lang="fa-IR" sz="2400" b="1" dirty="0">
                <a:solidFill>
                  <a:srgbClr val="000000"/>
                </a:solidFill>
                <a:latin typeface="Franklin Gothic Book"/>
                <a:cs typeface="Arial"/>
              </a:rPr>
              <a:t> به </a:t>
            </a:r>
            <a:r>
              <a:rPr lang="fa-IR" sz="2400" b="1" dirty="0" err="1">
                <a:solidFill>
                  <a:srgbClr val="000000"/>
                </a:solidFill>
                <a:latin typeface="Franklin Gothic Book"/>
                <a:cs typeface="Arial"/>
              </a:rPr>
              <a:t>وسيله</a:t>
            </a:r>
            <a:r>
              <a:rPr lang="fa-IR" sz="2400" b="1" dirty="0">
                <a:solidFill>
                  <a:srgbClr val="000000"/>
                </a:solidFill>
                <a:latin typeface="Franklin Gothic Book"/>
                <a:cs typeface="Arial"/>
              </a:rPr>
              <a:t> آن </a:t>
            </a:r>
            <a:r>
              <a:rPr lang="fa-IR" sz="2400" b="1" dirty="0" err="1">
                <a:solidFill>
                  <a:srgbClr val="000000"/>
                </a:solidFill>
                <a:latin typeface="Franklin Gothic Book"/>
                <a:cs typeface="Arial"/>
              </a:rPr>
              <a:t>هزينه</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نهاده‌ها</a:t>
            </a:r>
            <a:r>
              <a:rPr lang="fa-IR" sz="2400" b="1" dirty="0">
                <a:solidFill>
                  <a:srgbClr val="000000"/>
                </a:solidFill>
                <a:latin typeface="Franklin Gothic Book"/>
                <a:cs typeface="Arial"/>
              </a:rPr>
              <a:t> (مانند حقوق و دستمزد) به محصولات تعلق </a:t>
            </a:r>
            <a:r>
              <a:rPr lang="fa-IR" sz="2400" b="1" dirty="0" err="1">
                <a:solidFill>
                  <a:srgbClr val="000000"/>
                </a:solidFill>
                <a:latin typeface="Franklin Gothic Book"/>
                <a:cs typeface="Arial"/>
              </a:rPr>
              <a:t>مي‌گيرد</a:t>
            </a:r>
            <a:r>
              <a:rPr lang="fa-IR" sz="2400" b="1" dirty="0">
                <a:solidFill>
                  <a:srgbClr val="000000"/>
                </a:solidFill>
                <a:latin typeface="Franklin Gothic Book"/>
                <a:cs typeface="Arial"/>
              </a:rPr>
              <a:t>. در </a:t>
            </a:r>
            <a:r>
              <a:rPr lang="fa-IR" sz="2400" b="1" dirty="0" err="1">
                <a:solidFill>
                  <a:srgbClr val="000000"/>
                </a:solidFill>
                <a:latin typeface="Franklin Gothic Book"/>
                <a:cs typeface="Arial"/>
              </a:rPr>
              <a:t>اين</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فرآيند</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هزينه‌هاي</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كل</a:t>
            </a:r>
            <a:r>
              <a:rPr lang="fa-IR" sz="2400" b="1" dirty="0">
                <a:solidFill>
                  <a:srgbClr val="000000"/>
                </a:solidFill>
                <a:latin typeface="Franklin Gothic Book"/>
                <a:cs typeface="Arial"/>
              </a:rPr>
              <a:t> هر دستگاه </a:t>
            </a:r>
            <a:r>
              <a:rPr lang="fa-IR" sz="2400" b="1" dirty="0" err="1">
                <a:solidFill>
                  <a:srgbClr val="000000"/>
                </a:solidFill>
                <a:latin typeface="Franklin Gothic Book"/>
                <a:cs typeface="Arial"/>
              </a:rPr>
              <a:t>اجرايي</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براي</a:t>
            </a:r>
            <a:r>
              <a:rPr lang="fa-IR" sz="2400" b="1" dirty="0">
                <a:solidFill>
                  <a:srgbClr val="000000"/>
                </a:solidFill>
                <a:latin typeface="Franklin Gothic Book"/>
                <a:cs typeface="Arial"/>
              </a:rPr>
              <a:t> ارائه خدمات یا </a:t>
            </a:r>
            <a:r>
              <a:rPr lang="fa-IR" sz="2400" b="1" dirty="0" err="1">
                <a:solidFill>
                  <a:srgbClr val="000000"/>
                </a:solidFill>
                <a:latin typeface="Franklin Gothic Book"/>
                <a:cs typeface="Arial"/>
              </a:rPr>
              <a:t>توليد</a:t>
            </a:r>
            <a:r>
              <a:rPr lang="fa-IR" sz="2400" b="1" dirty="0">
                <a:solidFill>
                  <a:srgbClr val="000000"/>
                </a:solidFill>
                <a:latin typeface="Franklin Gothic Book"/>
                <a:cs typeface="Arial"/>
              </a:rPr>
              <a:t> محصولات آن به </a:t>
            </a:r>
            <a:r>
              <a:rPr lang="fa-IR" sz="2400" b="1" dirty="0" err="1">
                <a:solidFill>
                  <a:srgbClr val="000000"/>
                </a:solidFill>
                <a:latin typeface="Franklin Gothic Book"/>
                <a:cs typeface="Arial"/>
              </a:rPr>
              <a:t>نحوي</a:t>
            </a:r>
            <a:r>
              <a:rPr lang="fa-IR" sz="2400" b="1" dirty="0">
                <a:solidFill>
                  <a:srgbClr val="000000"/>
                </a:solidFill>
                <a:latin typeface="Franklin Gothic Book"/>
                <a:cs typeface="Arial"/>
              </a:rPr>
              <a:t> اختصاص </a:t>
            </a:r>
            <a:r>
              <a:rPr lang="fa-IR" sz="2400" b="1" dirty="0" err="1">
                <a:solidFill>
                  <a:srgbClr val="000000"/>
                </a:solidFill>
                <a:latin typeface="Franklin Gothic Book"/>
                <a:cs typeface="Arial"/>
              </a:rPr>
              <a:t>مي‌يابد</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كه</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پاسخگوي</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هزينه</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واقعي</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ارايه</a:t>
            </a:r>
            <a:r>
              <a:rPr lang="ar-SA" sz="2400" b="1" dirty="0">
                <a:solidFill>
                  <a:srgbClr val="000000"/>
                </a:solidFill>
                <a:latin typeface="Franklin Gothic Book"/>
                <a:cs typeface="Arial"/>
              </a:rPr>
              <a:t> يا</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توليد</a:t>
            </a:r>
            <a:r>
              <a:rPr lang="fa-IR" sz="2400" b="1" dirty="0">
                <a:solidFill>
                  <a:srgbClr val="000000"/>
                </a:solidFill>
                <a:latin typeface="Franklin Gothic Book"/>
                <a:cs typeface="Arial"/>
              </a:rPr>
              <a:t> هر محصول باشد.</a:t>
            </a:r>
            <a:endParaRPr lang="en-US" sz="2400" b="1" dirty="0">
              <a:solidFill>
                <a:srgbClr val="000000"/>
              </a:solidFill>
              <a:latin typeface="Franklin Gothic Book"/>
            </a:endParaRPr>
          </a:p>
          <a:p>
            <a:pPr marL="342900" indent="-342900" algn="just" fontAlgn="auto">
              <a:lnSpc>
                <a:spcPct val="80000"/>
              </a:lnSpc>
              <a:spcBef>
                <a:spcPct val="20000"/>
              </a:spcBef>
              <a:spcAft>
                <a:spcPts val="0"/>
              </a:spcAft>
              <a:buClr>
                <a:srgbClr val="5F5F5F"/>
              </a:buClr>
              <a:buSzPct val="65000"/>
              <a:buFont typeface="Wingdings" pitchFamily="2" charset="2"/>
              <a:buChar char="n"/>
              <a:defRPr/>
            </a:pPr>
            <a:endParaRPr lang="fa-IR" sz="2400" dirty="0">
              <a:solidFill>
                <a:srgbClr val="000000"/>
              </a:solidFill>
              <a:effectLst>
                <a:outerShdw blurRad="38100" dist="38100" dir="2700000" algn="tl">
                  <a:srgbClr val="000000"/>
                </a:outerShdw>
              </a:effectLst>
              <a:latin typeface="Franklin Gothic Book"/>
              <a:cs typeface="0 Lotus" pitchFamily="2" charset="-78"/>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p:cNvSpPr>
          <p:nvPr/>
        </p:nvSpPr>
        <p:spPr bwMode="auto">
          <a:xfrm>
            <a:off x="457200" y="188913"/>
            <a:ext cx="8507413" cy="5626100"/>
          </a:xfrm>
          <a:prstGeom prst="rect">
            <a:avLst/>
          </a:prstGeom>
          <a:noFill/>
          <a:ln w="9525">
            <a:noFill/>
            <a:miter lim="800000"/>
            <a:headEnd/>
            <a:tailEnd/>
          </a:ln>
          <a:effectLst/>
        </p:spPr>
        <p:txBody>
          <a:bodyPr/>
          <a:lstStyle/>
          <a:p>
            <a:pPr algn="just" fontAlgn="auto">
              <a:lnSpc>
                <a:spcPct val="200000"/>
              </a:lnSpc>
              <a:spcBef>
                <a:spcPct val="20000"/>
              </a:spcBef>
              <a:spcAft>
                <a:spcPts val="0"/>
              </a:spcAft>
              <a:buClr>
                <a:srgbClr val="5F5F5F"/>
              </a:buClr>
              <a:buSzPct val="65000"/>
              <a:defRPr/>
            </a:pPr>
            <a:r>
              <a:rPr lang="fa-IR" sz="2400" b="1" dirty="0" err="1">
                <a:solidFill>
                  <a:srgbClr val="000000"/>
                </a:solidFill>
                <a:latin typeface="Franklin Gothic Book"/>
                <a:cs typeface="Arial"/>
              </a:rPr>
              <a:t>هزينه‌يابي</a:t>
            </a:r>
            <a:r>
              <a:rPr lang="fa-IR" sz="2400" b="1" dirty="0">
                <a:solidFill>
                  <a:srgbClr val="000000"/>
                </a:solidFill>
                <a:latin typeface="Franklin Gothic Book"/>
                <a:cs typeface="Arial"/>
              </a:rPr>
              <a:t> در دو مرحله انجام </a:t>
            </a:r>
            <a:r>
              <a:rPr lang="fa-IR" sz="2400" b="1" dirty="0" err="1">
                <a:solidFill>
                  <a:srgbClr val="000000"/>
                </a:solidFill>
                <a:latin typeface="Franklin Gothic Book"/>
                <a:cs typeface="Arial"/>
              </a:rPr>
              <a:t>مي‌گيرد</a:t>
            </a:r>
            <a:r>
              <a:rPr lang="fa-IR" sz="2400" b="1" dirty="0">
                <a:solidFill>
                  <a:srgbClr val="000000"/>
                </a:solidFill>
                <a:latin typeface="Franklin Gothic Book"/>
                <a:cs typeface="Arial"/>
              </a:rPr>
              <a:t>:</a:t>
            </a:r>
          </a:p>
          <a:p>
            <a:pPr algn="just" fontAlgn="auto">
              <a:lnSpc>
                <a:spcPct val="200000"/>
              </a:lnSpc>
              <a:spcBef>
                <a:spcPct val="20000"/>
              </a:spcBef>
              <a:spcAft>
                <a:spcPts val="0"/>
              </a:spcAft>
              <a:buClr>
                <a:srgbClr val="5F5F5F"/>
              </a:buClr>
              <a:buSzPct val="65000"/>
              <a:defRPr/>
            </a:pPr>
            <a:r>
              <a:rPr lang="fa-IR" sz="2400" b="1" dirty="0">
                <a:solidFill>
                  <a:srgbClr val="FF0000"/>
                </a:solidFill>
                <a:latin typeface="Franklin Gothic Book"/>
                <a:cs typeface="Arial"/>
              </a:rPr>
              <a:t>مرحله اول: </a:t>
            </a:r>
            <a:r>
              <a:rPr lang="fa-IR" sz="2400" b="1" dirty="0" err="1">
                <a:solidFill>
                  <a:srgbClr val="000000"/>
                </a:solidFill>
                <a:latin typeface="Franklin Gothic Book"/>
                <a:cs typeface="Arial"/>
              </a:rPr>
              <a:t>جمع‌آوري</a:t>
            </a:r>
            <a:r>
              <a:rPr lang="fa-IR" sz="2400" b="1" dirty="0">
                <a:solidFill>
                  <a:srgbClr val="000000"/>
                </a:solidFill>
                <a:latin typeface="Franklin Gothic Book"/>
                <a:cs typeface="Arial"/>
              </a:rPr>
              <a:t> اطلاعات </a:t>
            </a:r>
            <a:r>
              <a:rPr lang="fa-IR" sz="2400" b="1" dirty="0" err="1">
                <a:solidFill>
                  <a:srgbClr val="000000"/>
                </a:solidFill>
                <a:latin typeface="Franklin Gothic Book"/>
                <a:cs typeface="Arial"/>
              </a:rPr>
              <a:t>هزينه‌اي</a:t>
            </a:r>
            <a:endParaRPr lang="en-US" sz="2400" b="1" dirty="0">
              <a:solidFill>
                <a:srgbClr val="000000"/>
              </a:solidFill>
              <a:latin typeface="Franklin Gothic Book"/>
            </a:endParaRPr>
          </a:p>
          <a:p>
            <a:pPr algn="just" fontAlgn="auto">
              <a:lnSpc>
                <a:spcPct val="200000"/>
              </a:lnSpc>
              <a:spcBef>
                <a:spcPct val="20000"/>
              </a:spcBef>
              <a:spcAft>
                <a:spcPts val="0"/>
              </a:spcAft>
              <a:buClr>
                <a:srgbClr val="5F5F5F"/>
              </a:buClr>
              <a:buSzPct val="65000"/>
              <a:defRPr/>
            </a:pPr>
            <a:r>
              <a:rPr lang="fa-IR" sz="2400" b="1" dirty="0">
                <a:solidFill>
                  <a:srgbClr val="FF0000"/>
                </a:solidFill>
                <a:latin typeface="Franklin Gothic Book"/>
                <a:cs typeface="Arial"/>
              </a:rPr>
              <a:t>مرحله دوم: </a:t>
            </a:r>
            <a:r>
              <a:rPr lang="fa-IR" sz="2400" b="1" dirty="0">
                <a:solidFill>
                  <a:srgbClr val="000000"/>
                </a:solidFill>
                <a:latin typeface="Franklin Gothic Book"/>
                <a:cs typeface="Arial"/>
              </a:rPr>
              <a:t>استفاده از اطلاعات </a:t>
            </a:r>
            <a:r>
              <a:rPr lang="fa-IR" sz="2400" b="1" dirty="0" err="1">
                <a:solidFill>
                  <a:srgbClr val="000000"/>
                </a:solidFill>
                <a:latin typeface="Franklin Gothic Book"/>
                <a:cs typeface="Arial"/>
              </a:rPr>
              <a:t>جمع‌آوري</a:t>
            </a:r>
            <a:r>
              <a:rPr lang="fa-IR" sz="2400" b="1" dirty="0">
                <a:solidFill>
                  <a:srgbClr val="000000"/>
                </a:solidFill>
                <a:latin typeface="Franklin Gothic Book"/>
                <a:cs typeface="Arial"/>
              </a:rPr>
              <a:t> شده در </a:t>
            </a:r>
            <a:r>
              <a:rPr lang="fa-IR" sz="2400" b="1" dirty="0" err="1">
                <a:solidFill>
                  <a:srgbClr val="000000"/>
                </a:solidFill>
                <a:latin typeface="Franklin Gothic Book"/>
                <a:cs typeface="Arial"/>
              </a:rPr>
              <a:t>هزينه‌يابي</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فعاليتهاي</a:t>
            </a:r>
            <a:r>
              <a:rPr lang="fa-IR" sz="2400" b="1" dirty="0">
                <a:solidFill>
                  <a:srgbClr val="000000"/>
                </a:solidFill>
                <a:latin typeface="Franklin Gothic Book"/>
                <a:cs typeface="Arial"/>
              </a:rPr>
              <a:t> مربوط به </a:t>
            </a:r>
            <a:r>
              <a:rPr lang="fa-IR" sz="2400" b="1" dirty="0" err="1">
                <a:solidFill>
                  <a:srgbClr val="000000"/>
                </a:solidFill>
                <a:latin typeface="Franklin Gothic Book"/>
                <a:cs typeface="Arial"/>
              </a:rPr>
              <a:t>توليد</a:t>
            </a:r>
            <a:r>
              <a:rPr lang="fa-IR" sz="2400" b="1" dirty="0">
                <a:solidFill>
                  <a:srgbClr val="000000"/>
                </a:solidFill>
                <a:latin typeface="Franklin Gothic Book"/>
                <a:cs typeface="Arial"/>
              </a:rPr>
              <a:t> محصولات</a:t>
            </a:r>
            <a:endParaRPr lang="en-US" sz="2400" b="1" dirty="0">
              <a:solidFill>
                <a:srgbClr val="000000"/>
              </a:solidFill>
              <a:latin typeface="Franklin Gothic Book"/>
            </a:endParaRPr>
          </a:p>
          <a:p>
            <a:pPr marL="342900" indent="-342900" algn="just" fontAlgn="auto">
              <a:spcBef>
                <a:spcPct val="20000"/>
              </a:spcBef>
              <a:spcAft>
                <a:spcPts val="0"/>
              </a:spcAft>
              <a:buClr>
                <a:srgbClr val="5F5F5F"/>
              </a:buClr>
              <a:buSzPct val="65000"/>
              <a:buFont typeface="Wingdings" pitchFamily="2" charset="2"/>
              <a:buChar char="n"/>
              <a:defRPr/>
            </a:pPr>
            <a:endParaRPr lang="fa-IR" sz="2500" dirty="0">
              <a:solidFill>
                <a:srgbClr val="000000"/>
              </a:solidFill>
              <a:effectLst>
                <a:outerShdw blurRad="38100" dist="38100" dir="2700000" algn="tl">
                  <a:srgbClr val="000000"/>
                </a:outerShdw>
              </a:effectLst>
              <a:latin typeface="Franklin Gothic Book"/>
              <a:cs typeface="0 Lotus" pitchFamily="2" charset="-78"/>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p:cNvSpPr>
          <p:nvPr/>
        </p:nvSpPr>
        <p:spPr bwMode="auto">
          <a:xfrm>
            <a:off x="457200" y="188913"/>
            <a:ext cx="8507413" cy="5626100"/>
          </a:xfrm>
          <a:prstGeom prst="rect">
            <a:avLst/>
          </a:prstGeom>
          <a:noFill/>
          <a:ln w="9525">
            <a:noFill/>
            <a:miter lim="800000"/>
            <a:headEnd/>
            <a:tailEnd/>
          </a:ln>
          <a:effectLst/>
        </p:spPr>
        <p:txBody>
          <a:bodyPr/>
          <a:lstStyle/>
          <a:p>
            <a:pPr algn="just" fontAlgn="auto">
              <a:lnSpc>
                <a:spcPct val="150000"/>
              </a:lnSpc>
              <a:spcBef>
                <a:spcPct val="20000"/>
              </a:spcBef>
              <a:spcAft>
                <a:spcPts val="0"/>
              </a:spcAft>
              <a:buClr>
                <a:srgbClr val="5F5F5F"/>
              </a:buClr>
              <a:buSzPct val="65000"/>
              <a:defRPr/>
            </a:pPr>
            <a:r>
              <a:rPr lang="fa-IR" sz="2400" b="1" i="1" dirty="0">
                <a:solidFill>
                  <a:srgbClr val="000000"/>
                </a:solidFill>
                <a:latin typeface="Franklin Gothic Book"/>
                <a:cs typeface="Arial"/>
              </a:rPr>
              <a:t>2-2- هدف و منافع حاصل از </a:t>
            </a:r>
            <a:r>
              <a:rPr lang="fa-IR" sz="2400" b="1" i="1" dirty="0" err="1">
                <a:solidFill>
                  <a:srgbClr val="000000"/>
                </a:solidFill>
                <a:latin typeface="Franklin Gothic Book"/>
                <a:cs typeface="Arial"/>
              </a:rPr>
              <a:t>هزينه‌يابي</a:t>
            </a:r>
            <a:r>
              <a:rPr lang="fa-IR" sz="2400" b="1" i="1" dirty="0">
                <a:solidFill>
                  <a:srgbClr val="000000"/>
                </a:solidFill>
                <a:latin typeface="Franklin Gothic Book"/>
                <a:cs typeface="Arial"/>
              </a:rPr>
              <a:t> محصول</a:t>
            </a:r>
            <a:endParaRPr lang="en-US" sz="2400" b="1" dirty="0">
              <a:solidFill>
                <a:srgbClr val="000000"/>
              </a:solidFill>
              <a:latin typeface="Franklin Gothic Book"/>
            </a:endParaRPr>
          </a:p>
          <a:p>
            <a:pPr algn="just" fontAlgn="auto">
              <a:lnSpc>
                <a:spcPct val="150000"/>
              </a:lnSpc>
              <a:spcBef>
                <a:spcPct val="20000"/>
              </a:spcBef>
              <a:spcAft>
                <a:spcPts val="0"/>
              </a:spcAft>
              <a:buClr>
                <a:srgbClr val="5F5F5F"/>
              </a:buClr>
              <a:buSzPct val="65000"/>
              <a:defRPr/>
            </a:pPr>
            <a:r>
              <a:rPr lang="fa-IR" sz="2400" b="1" dirty="0">
                <a:solidFill>
                  <a:srgbClr val="000000"/>
                </a:solidFill>
                <a:latin typeface="Franklin Gothic Book"/>
                <a:cs typeface="Arial"/>
              </a:rPr>
              <a:t>در </a:t>
            </a:r>
            <a:r>
              <a:rPr lang="fa-IR" sz="2400" b="1" dirty="0" err="1">
                <a:solidFill>
                  <a:srgbClr val="000000"/>
                </a:solidFill>
                <a:latin typeface="Franklin Gothic Book"/>
                <a:cs typeface="Arial"/>
              </a:rPr>
              <a:t>فرآيند</a:t>
            </a:r>
            <a:r>
              <a:rPr lang="fa-IR" sz="2400" b="1" dirty="0">
                <a:solidFill>
                  <a:srgbClr val="000000"/>
                </a:solidFill>
                <a:latin typeface="Franklin Gothic Book"/>
                <a:cs typeface="Arial"/>
              </a:rPr>
              <a:t> نظام </a:t>
            </a:r>
            <a:r>
              <a:rPr lang="fa-IR" sz="2400" b="1" dirty="0" err="1">
                <a:solidFill>
                  <a:srgbClr val="000000"/>
                </a:solidFill>
                <a:latin typeface="Franklin Gothic Book"/>
                <a:cs typeface="Arial"/>
              </a:rPr>
              <a:t>پيشنهادي</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دستگاههاي</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اجرايي</a:t>
            </a:r>
            <a:r>
              <a:rPr lang="fa-IR" sz="2400" b="1" dirty="0">
                <a:solidFill>
                  <a:srgbClr val="000000"/>
                </a:solidFill>
                <a:latin typeface="Franklin Gothic Book"/>
                <a:cs typeface="Arial"/>
              </a:rPr>
              <a:t> در چارچوب قرارداد </a:t>
            </a:r>
            <a:r>
              <a:rPr lang="fa-IR" sz="2400" b="1" dirty="0" err="1">
                <a:solidFill>
                  <a:srgbClr val="000000"/>
                </a:solidFill>
                <a:latin typeface="Franklin Gothic Book"/>
                <a:cs typeface="Arial"/>
              </a:rPr>
              <a:t>يا</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موافقتنامه‌اي</a:t>
            </a:r>
            <a:r>
              <a:rPr lang="fa-IR" sz="2400" b="1" dirty="0">
                <a:solidFill>
                  <a:srgbClr val="000000"/>
                </a:solidFill>
                <a:latin typeface="Franklin Gothic Book"/>
                <a:cs typeface="Arial"/>
              </a:rPr>
              <a:t> با دولت </a:t>
            </a:r>
            <a:r>
              <a:rPr lang="fa-IR" sz="2400" b="1" dirty="0" err="1">
                <a:solidFill>
                  <a:srgbClr val="000000"/>
                </a:solidFill>
                <a:latin typeface="Franklin Gothic Book"/>
                <a:cs typeface="Arial"/>
              </a:rPr>
              <a:t>خدماتي</a:t>
            </a:r>
            <a:r>
              <a:rPr lang="fa-IR" sz="2400" b="1" dirty="0">
                <a:solidFill>
                  <a:srgbClr val="000000"/>
                </a:solidFill>
                <a:latin typeface="Franklin Gothic Book"/>
                <a:cs typeface="Arial"/>
              </a:rPr>
              <a:t> را </a:t>
            </a:r>
            <a:r>
              <a:rPr lang="fa-IR" sz="2400" b="1" dirty="0" err="1">
                <a:solidFill>
                  <a:srgbClr val="000000"/>
                </a:solidFill>
                <a:latin typeface="Franklin Gothic Book"/>
                <a:cs typeface="Arial"/>
              </a:rPr>
              <a:t>ارايه</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يا</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كالايي</a:t>
            </a:r>
            <a:r>
              <a:rPr lang="fa-IR" sz="2400" b="1" dirty="0">
                <a:solidFill>
                  <a:srgbClr val="000000"/>
                </a:solidFill>
                <a:latin typeface="Franklin Gothic Book"/>
                <a:cs typeface="Arial"/>
              </a:rPr>
              <a:t> را </a:t>
            </a:r>
            <a:r>
              <a:rPr lang="fa-IR" sz="2400" b="1" dirty="0" err="1">
                <a:solidFill>
                  <a:srgbClr val="000000"/>
                </a:solidFill>
                <a:latin typeface="Franklin Gothic Book"/>
                <a:cs typeface="Arial"/>
              </a:rPr>
              <a:t>توليد</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مي‌كنند</a:t>
            </a:r>
            <a:r>
              <a:rPr lang="fa-IR" sz="2400" b="1" dirty="0">
                <a:solidFill>
                  <a:srgbClr val="000000"/>
                </a:solidFill>
                <a:latin typeface="Franklin Gothic Book"/>
                <a:cs typeface="Arial"/>
              </a:rPr>
              <a:t>. در </a:t>
            </a:r>
            <a:r>
              <a:rPr lang="fa-IR" sz="2400" b="1" dirty="0" err="1">
                <a:solidFill>
                  <a:srgbClr val="000000"/>
                </a:solidFill>
                <a:latin typeface="Franklin Gothic Book"/>
                <a:cs typeface="Arial"/>
              </a:rPr>
              <a:t>هزينه‌يابي</a:t>
            </a:r>
            <a:r>
              <a:rPr lang="fa-IR" sz="2400" b="1" dirty="0">
                <a:solidFill>
                  <a:srgbClr val="000000"/>
                </a:solidFill>
                <a:latin typeface="Franklin Gothic Book"/>
                <a:cs typeface="Arial"/>
              </a:rPr>
              <a:t> محصولات موضوع قرارداد، دستگاه </a:t>
            </a:r>
            <a:r>
              <a:rPr lang="fa-IR" sz="2400" b="1" dirty="0" err="1">
                <a:solidFill>
                  <a:srgbClr val="000000"/>
                </a:solidFill>
                <a:latin typeface="Franklin Gothic Book"/>
                <a:cs typeface="Arial"/>
              </a:rPr>
              <a:t>اجرايي</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بايد</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هزينه</a:t>
            </a:r>
            <a:r>
              <a:rPr lang="fa-IR" sz="2400" b="1" dirty="0">
                <a:solidFill>
                  <a:srgbClr val="000000"/>
                </a:solidFill>
                <a:latin typeface="Franklin Gothic Book"/>
                <a:cs typeface="Arial"/>
              </a:rPr>
              <a:t> هر </a:t>
            </a:r>
            <a:r>
              <a:rPr lang="fa-IR" sz="2400" b="1" dirty="0" err="1">
                <a:solidFill>
                  <a:srgbClr val="000000"/>
                </a:solidFill>
                <a:latin typeface="Franklin Gothic Book"/>
                <a:cs typeface="Arial"/>
              </a:rPr>
              <a:t>يك</a:t>
            </a:r>
            <a:r>
              <a:rPr lang="fa-IR" sz="2400" b="1" dirty="0">
                <a:solidFill>
                  <a:srgbClr val="000000"/>
                </a:solidFill>
                <a:latin typeface="Franklin Gothic Book"/>
                <a:cs typeface="Arial"/>
              </a:rPr>
              <a:t> از محصولات </a:t>
            </a:r>
            <a:r>
              <a:rPr lang="fa-IR" sz="2400" b="1" dirty="0" err="1">
                <a:solidFill>
                  <a:srgbClr val="000000"/>
                </a:solidFill>
                <a:latin typeface="Franklin Gothic Book"/>
                <a:cs typeface="Arial"/>
              </a:rPr>
              <a:t>توليدي</a:t>
            </a:r>
            <a:r>
              <a:rPr lang="fa-IR" sz="2400" b="1" dirty="0">
                <a:solidFill>
                  <a:srgbClr val="000000"/>
                </a:solidFill>
                <a:latin typeface="Franklin Gothic Book"/>
                <a:cs typeface="Arial"/>
              </a:rPr>
              <a:t> مورد توافق را </a:t>
            </a:r>
            <a:r>
              <a:rPr lang="fa-IR" sz="2400" b="1" dirty="0" err="1">
                <a:solidFill>
                  <a:srgbClr val="000000"/>
                </a:solidFill>
                <a:latin typeface="Franklin Gothic Book"/>
                <a:cs typeface="Arial"/>
              </a:rPr>
              <a:t>تعيين</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نمايد</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براي</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تمامي</a:t>
            </a:r>
            <a:r>
              <a:rPr lang="fa-IR" sz="2400" b="1" dirty="0">
                <a:solidFill>
                  <a:srgbClr val="000000"/>
                </a:solidFill>
                <a:latin typeface="Franklin Gothic Book"/>
                <a:cs typeface="Arial"/>
              </a:rPr>
              <a:t> محصولات مزبور اطلاعات </a:t>
            </a:r>
            <a:r>
              <a:rPr lang="fa-IR" sz="2400" b="1" dirty="0" err="1">
                <a:solidFill>
                  <a:srgbClr val="000000"/>
                </a:solidFill>
                <a:latin typeface="Franklin Gothic Book"/>
                <a:cs typeface="Arial"/>
              </a:rPr>
              <a:t>زير</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بايد</a:t>
            </a:r>
            <a:r>
              <a:rPr lang="fa-IR" sz="2400" b="1" dirty="0">
                <a:solidFill>
                  <a:srgbClr val="000000"/>
                </a:solidFill>
                <a:latin typeface="Franklin Gothic Book"/>
                <a:cs typeface="Arial"/>
              </a:rPr>
              <a:t> ارائه گردد:</a:t>
            </a:r>
            <a:endParaRPr lang="en-US" sz="2400" b="1" dirty="0">
              <a:solidFill>
                <a:srgbClr val="000000"/>
              </a:solidFill>
              <a:latin typeface="Franklin Gothic Book"/>
            </a:endParaRPr>
          </a:p>
          <a:p>
            <a:pPr algn="just" fontAlgn="auto">
              <a:lnSpc>
                <a:spcPct val="150000"/>
              </a:lnSpc>
              <a:spcBef>
                <a:spcPct val="20000"/>
              </a:spcBef>
              <a:spcAft>
                <a:spcPts val="0"/>
              </a:spcAft>
              <a:buClr>
                <a:srgbClr val="5F5F5F"/>
              </a:buClr>
              <a:buSzPct val="65000"/>
              <a:defRPr/>
            </a:pPr>
            <a:r>
              <a:rPr lang="ar-SA" sz="2400" b="1" dirty="0">
                <a:solidFill>
                  <a:srgbClr val="000000"/>
                </a:solidFill>
                <a:latin typeface="Franklin Gothic Book"/>
                <a:cs typeface="Arial"/>
              </a:rPr>
              <a:t>   </a:t>
            </a:r>
            <a:r>
              <a:rPr lang="fa-IR" sz="2400" b="1" dirty="0">
                <a:solidFill>
                  <a:srgbClr val="000000"/>
                </a:solidFill>
                <a:latin typeface="Franklin Gothic Book"/>
                <a:cs typeface="Arial"/>
              </a:rPr>
              <a:t>عنوان هر </a:t>
            </a:r>
            <a:r>
              <a:rPr lang="fa-IR" sz="2400" b="1" dirty="0" err="1">
                <a:solidFill>
                  <a:srgbClr val="000000"/>
                </a:solidFill>
                <a:latin typeface="Franklin Gothic Book"/>
                <a:cs typeface="Arial"/>
              </a:rPr>
              <a:t>يك</a:t>
            </a:r>
            <a:r>
              <a:rPr lang="fa-IR" sz="2400" b="1" dirty="0">
                <a:solidFill>
                  <a:srgbClr val="000000"/>
                </a:solidFill>
                <a:latin typeface="Franklin Gothic Book"/>
                <a:cs typeface="Arial"/>
              </a:rPr>
              <a:t> از </a:t>
            </a:r>
            <a:r>
              <a:rPr lang="fa-IR" sz="2400" b="1" dirty="0" err="1">
                <a:solidFill>
                  <a:srgbClr val="000000"/>
                </a:solidFill>
                <a:latin typeface="Franklin Gothic Book"/>
                <a:cs typeface="Arial"/>
              </a:rPr>
              <a:t>فعاليتهايي</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كه</a:t>
            </a:r>
            <a:r>
              <a:rPr lang="fa-IR" sz="2400" b="1" dirty="0">
                <a:solidFill>
                  <a:srgbClr val="000000"/>
                </a:solidFill>
                <a:latin typeface="Franklin Gothic Book"/>
                <a:cs typeface="Arial"/>
              </a:rPr>
              <a:t> منجر به </a:t>
            </a:r>
            <a:r>
              <a:rPr lang="fa-IR" sz="2400" b="1" dirty="0" err="1">
                <a:solidFill>
                  <a:srgbClr val="000000"/>
                </a:solidFill>
                <a:latin typeface="Franklin Gothic Book"/>
                <a:cs typeface="Arial"/>
              </a:rPr>
              <a:t>توليد</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كالا</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يا</a:t>
            </a:r>
            <a:r>
              <a:rPr lang="fa-IR" sz="2400" b="1" dirty="0">
                <a:solidFill>
                  <a:srgbClr val="000000"/>
                </a:solidFill>
                <a:latin typeface="Franklin Gothic Book"/>
                <a:cs typeface="Arial"/>
              </a:rPr>
              <a:t> خدمات </a:t>
            </a:r>
            <a:r>
              <a:rPr lang="fa-IR" sz="2400" b="1" dirty="0" err="1">
                <a:solidFill>
                  <a:srgbClr val="000000"/>
                </a:solidFill>
                <a:latin typeface="Franklin Gothic Book"/>
                <a:cs typeface="Arial"/>
              </a:rPr>
              <a:t>مي‌گردد</a:t>
            </a:r>
            <a:r>
              <a:rPr lang="fa-IR" sz="2400" b="1" dirty="0">
                <a:solidFill>
                  <a:srgbClr val="000000"/>
                </a:solidFill>
                <a:latin typeface="Franklin Gothic Book"/>
                <a:cs typeface="Arial"/>
              </a:rPr>
              <a:t>.</a:t>
            </a:r>
            <a:r>
              <a:rPr lang="ar-SA" sz="2400" b="1" dirty="0">
                <a:solidFill>
                  <a:srgbClr val="000000"/>
                </a:solidFill>
                <a:latin typeface="Franklin Gothic Book"/>
                <a:cs typeface="Arial"/>
              </a:rPr>
              <a:t> </a:t>
            </a:r>
            <a:endParaRPr lang="en-US" sz="2400" b="1" dirty="0">
              <a:solidFill>
                <a:srgbClr val="000000"/>
              </a:solidFill>
              <a:latin typeface="Franklin Gothic Book"/>
            </a:endParaRPr>
          </a:p>
          <a:p>
            <a:pPr algn="just" fontAlgn="auto">
              <a:lnSpc>
                <a:spcPct val="150000"/>
              </a:lnSpc>
              <a:spcBef>
                <a:spcPct val="20000"/>
              </a:spcBef>
              <a:spcAft>
                <a:spcPts val="0"/>
              </a:spcAft>
              <a:buClr>
                <a:srgbClr val="5F5F5F"/>
              </a:buClr>
              <a:buSzPct val="65000"/>
              <a:defRPr/>
            </a:pPr>
            <a:r>
              <a:rPr lang="ar-SA" sz="2400" b="1" dirty="0">
                <a:solidFill>
                  <a:srgbClr val="000000"/>
                </a:solidFill>
                <a:latin typeface="Franklin Gothic Book"/>
                <a:cs typeface="Arial"/>
              </a:rPr>
              <a:t>   </a:t>
            </a:r>
            <a:r>
              <a:rPr lang="fa-IR" sz="2400" b="1" dirty="0">
                <a:solidFill>
                  <a:srgbClr val="000000"/>
                </a:solidFill>
                <a:latin typeface="Franklin Gothic Book"/>
                <a:cs typeface="Arial"/>
              </a:rPr>
              <a:t>شرح </a:t>
            </a:r>
            <a:r>
              <a:rPr lang="fa-IR" sz="2400" b="1" dirty="0" err="1">
                <a:solidFill>
                  <a:srgbClr val="000000"/>
                </a:solidFill>
                <a:latin typeface="Franklin Gothic Book"/>
                <a:cs typeface="Arial"/>
              </a:rPr>
              <a:t>عمليات</a:t>
            </a:r>
            <a:r>
              <a:rPr lang="fa-IR" sz="2400" b="1" dirty="0">
                <a:solidFill>
                  <a:srgbClr val="000000"/>
                </a:solidFill>
                <a:latin typeface="Franklin Gothic Book"/>
                <a:cs typeface="Arial"/>
              </a:rPr>
              <a:t> هر </a:t>
            </a:r>
            <a:r>
              <a:rPr lang="fa-IR" sz="2400" b="1" dirty="0" err="1">
                <a:solidFill>
                  <a:srgbClr val="000000"/>
                </a:solidFill>
                <a:latin typeface="Franklin Gothic Book"/>
                <a:cs typeface="Arial"/>
              </a:rPr>
              <a:t>يك</a:t>
            </a:r>
            <a:r>
              <a:rPr lang="fa-IR" sz="2400" b="1" dirty="0">
                <a:solidFill>
                  <a:srgbClr val="000000"/>
                </a:solidFill>
                <a:latin typeface="Franklin Gothic Book"/>
                <a:cs typeface="Arial"/>
              </a:rPr>
              <a:t> از </a:t>
            </a:r>
            <a:r>
              <a:rPr lang="fa-IR" sz="2400" b="1" dirty="0" err="1">
                <a:solidFill>
                  <a:srgbClr val="000000"/>
                </a:solidFill>
                <a:latin typeface="Franklin Gothic Book"/>
                <a:cs typeface="Arial"/>
              </a:rPr>
              <a:t>فعاليتها</a:t>
            </a:r>
            <a:r>
              <a:rPr lang="ar-SA" sz="2400" b="1" dirty="0">
                <a:solidFill>
                  <a:srgbClr val="000000"/>
                </a:solidFill>
                <a:latin typeface="Franklin Gothic Book"/>
                <a:cs typeface="Arial"/>
              </a:rPr>
              <a:t> </a:t>
            </a:r>
            <a:r>
              <a:rPr lang="fa-IR" sz="2400" b="1" dirty="0">
                <a:solidFill>
                  <a:srgbClr val="000000"/>
                </a:solidFill>
                <a:latin typeface="Franklin Gothic Book"/>
                <a:cs typeface="Arial"/>
              </a:rPr>
              <a:t>اهداف </a:t>
            </a:r>
            <a:r>
              <a:rPr lang="fa-IR" sz="2400" b="1" dirty="0" err="1">
                <a:solidFill>
                  <a:srgbClr val="000000"/>
                </a:solidFill>
                <a:latin typeface="Franklin Gothic Book"/>
                <a:cs typeface="Arial"/>
              </a:rPr>
              <a:t>كمي</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فعاليتها</a:t>
            </a:r>
            <a:r>
              <a:rPr lang="fa-IR" sz="2400" b="1" dirty="0">
                <a:solidFill>
                  <a:srgbClr val="000000"/>
                </a:solidFill>
                <a:latin typeface="Franklin Gothic Book"/>
                <a:cs typeface="Arial"/>
              </a:rPr>
              <a:t> و شاخص قابل </a:t>
            </a:r>
            <a:r>
              <a:rPr lang="fa-IR" sz="2400" b="1" dirty="0" err="1">
                <a:solidFill>
                  <a:srgbClr val="000000"/>
                </a:solidFill>
                <a:latin typeface="Franklin Gothic Book"/>
                <a:cs typeface="Arial"/>
              </a:rPr>
              <a:t>اندازه‌گيري</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كميت</a:t>
            </a:r>
            <a:r>
              <a:rPr lang="fa-IR" sz="2400" b="1" dirty="0">
                <a:solidFill>
                  <a:srgbClr val="000000"/>
                </a:solidFill>
                <a:latin typeface="Franklin Gothic Book"/>
                <a:cs typeface="Arial"/>
              </a:rPr>
              <a:t> و </a:t>
            </a:r>
            <a:r>
              <a:rPr lang="fa-IR" sz="2400" b="1" dirty="0" err="1">
                <a:solidFill>
                  <a:srgbClr val="000000"/>
                </a:solidFill>
                <a:latin typeface="Franklin Gothic Book"/>
                <a:cs typeface="Arial"/>
              </a:rPr>
              <a:t>كيفيت</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كالا</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يا</a:t>
            </a:r>
            <a:r>
              <a:rPr lang="fa-IR" sz="2400" b="1" dirty="0">
                <a:solidFill>
                  <a:srgbClr val="000000"/>
                </a:solidFill>
                <a:latin typeface="Franklin Gothic Book"/>
                <a:cs typeface="Arial"/>
              </a:rPr>
              <a:t> خدمت</a:t>
            </a:r>
            <a:r>
              <a:rPr lang="ar-SA" sz="2400" b="1" dirty="0">
                <a:solidFill>
                  <a:srgbClr val="000000"/>
                </a:solidFill>
                <a:latin typeface="Franklin Gothic Book"/>
                <a:cs typeface="Arial"/>
              </a:rPr>
              <a:t> </a:t>
            </a:r>
            <a:r>
              <a:rPr lang="fa-IR" sz="2400" b="1" dirty="0" err="1">
                <a:solidFill>
                  <a:srgbClr val="000000"/>
                </a:solidFill>
                <a:latin typeface="Franklin Gothic Book"/>
                <a:cs typeface="Arial"/>
              </a:rPr>
              <a:t>هزينه</a:t>
            </a:r>
            <a:r>
              <a:rPr lang="fa-IR" sz="2400" b="1" dirty="0">
                <a:solidFill>
                  <a:srgbClr val="000000"/>
                </a:solidFill>
                <a:latin typeface="Franklin Gothic Book"/>
                <a:cs typeface="Arial"/>
              </a:rPr>
              <a:t> تمام شده هر قلم از </a:t>
            </a:r>
            <a:r>
              <a:rPr lang="fa-IR" sz="2400" b="1" dirty="0" err="1">
                <a:solidFill>
                  <a:srgbClr val="000000"/>
                </a:solidFill>
                <a:latin typeface="Franklin Gothic Book"/>
                <a:cs typeface="Arial"/>
              </a:rPr>
              <a:t>كالا</a:t>
            </a:r>
            <a:r>
              <a:rPr lang="fa-IR" sz="2400" b="1" dirty="0">
                <a:solidFill>
                  <a:srgbClr val="000000"/>
                </a:solidFill>
                <a:latin typeface="Franklin Gothic Book"/>
                <a:cs typeface="Arial"/>
              </a:rPr>
              <a:t> </a:t>
            </a:r>
            <a:r>
              <a:rPr lang="fa-IR" sz="2400" b="1" dirty="0" err="1">
                <a:solidFill>
                  <a:srgbClr val="000000"/>
                </a:solidFill>
                <a:latin typeface="Franklin Gothic Book"/>
                <a:cs typeface="Arial"/>
              </a:rPr>
              <a:t>يا</a:t>
            </a:r>
            <a:r>
              <a:rPr lang="fa-IR" sz="2400" b="1" dirty="0">
                <a:solidFill>
                  <a:srgbClr val="000000"/>
                </a:solidFill>
                <a:latin typeface="Franklin Gothic Book"/>
                <a:cs typeface="Arial"/>
              </a:rPr>
              <a:t> خدمت محصول </a:t>
            </a:r>
            <a:r>
              <a:rPr lang="fa-IR" sz="2400" b="1" dirty="0" err="1">
                <a:solidFill>
                  <a:srgbClr val="000000"/>
                </a:solidFill>
                <a:latin typeface="Franklin Gothic Book"/>
                <a:cs typeface="Arial"/>
              </a:rPr>
              <a:t>فعاليتها</a:t>
            </a:r>
            <a:r>
              <a:rPr lang="ar-SA" sz="2400" b="1" dirty="0">
                <a:solidFill>
                  <a:srgbClr val="000000"/>
                </a:solidFill>
                <a:latin typeface="Franklin Gothic Book"/>
                <a:cs typeface="Arial"/>
              </a:rPr>
              <a:t> </a:t>
            </a:r>
            <a:endParaRPr lang="en-US" sz="2400" b="1" dirty="0">
              <a:solidFill>
                <a:srgbClr val="000000"/>
              </a:solidFill>
              <a:latin typeface="Franklin Gothic Book"/>
            </a:endParaRPr>
          </a:p>
          <a:p>
            <a:pPr marL="342900" indent="-342900" algn="just" fontAlgn="auto">
              <a:spcBef>
                <a:spcPct val="20000"/>
              </a:spcBef>
              <a:spcAft>
                <a:spcPts val="0"/>
              </a:spcAft>
              <a:buClr>
                <a:srgbClr val="5F5F5F"/>
              </a:buClr>
              <a:buSzPct val="65000"/>
              <a:buFont typeface="Wingdings" pitchFamily="2" charset="2"/>
              <a:buChar char="n"/>
              <a:defRPr/>
            </a:pPr>
            <a:endParaRPr lang="fa-IR" sz="2800" dirty="0">
              <a:solidFill>
                <a:srgbClr val="000000"/>
              </a:solidFill>
              <a:effectLst>
                <a:outerShdw blurRad="38100" dist="38100" dir="2700000" algn="tl">
                  <a:srgbClr val="000000"/>
                </a:outerShdw>
              </a:effectLst>
              <a:latin typeface="Franklin Gothic Book"/>
              <a:cs typeface="0 Lotus" pitchFamily="2" charset="-78"/>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Content Placeholder 2"/>
          <p:cNvSpPr>
            <a:spLocks noGrp="1"/>
          </p:cNvSpPr>
          <p:nvPr>
            <p:ph idx="4294967295"/>
          </p:nvPr>
        </p:nvSpPr>
        <p:spPr>
          <a:xfrm>
            <a:off x="482600" y="188913"/>
            <a:ext cx="8661400" cy="6408737"/>
          </a:xfrm>
        </p:spPr>
        <p:txBody>
          <a:bodyPr/>
          <a:lstStyle/>
          <a:p>
            <a:pPr marL="0" indent="0" algn="just" eaLnBrk="1" hangingPunct="1">
              <a:lnSpc>
                <a:spcPct val="200000"/>
              </a:lnSpc>
            </a:pPr>
            <a:r>
              <a:rPr lang="fa-IR" sz="2400" smtClean="0"/>
              <a:t>تفكيك هزينه‌ها به مستقيم و غيرمستقيم بستگي به اصل قابليت رديابي با تخصيص هزينه‌ها دارد. توان تخصيص هزينه‌ها به فعاليتها به عواملي چون روش تعريف فعاليتها، اطلاعات موجود و درك مديريت از ارتباط بين عمليات و هزينه‌ها دارد.</a:t>
            </a:r>
          </a:p>
          <a:p>
            <a:pPr marL="0" indent="0" eaLnBrk="1" hangingPunct="1">
              <a:lnSpc>
                <a:spcPct val="200000"/>
              </a:lnSpc>
            </a:pPr>
            <a:r>
              <a:rPr lang="ar-SA" sz="2400" smtClean="0">
                <a:cs typeface="B Titr" pitchFamily="2" charset="-78"/>
              </a:rPr>
              <a:t>  </a:t>
            </a:r>
            <a:endParaRPr lang="fa-IR" sz="2800" smtClean="0">
              <a:ea typeface="0 Lotus"/>
              <a:cs typeface="0 Lotus"/>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82600" y="188913"/>
            <a:ext cx="8661400" cy="6408737"/>
          </a:xfrm>
        </p:spPr>
        <p:txBody>
          <a:bodyPr rtlCol="0">
            <a:noAutofit/>
          </a:bodyPr>
          <a:lstStyle/>
          <a:p>
            <a:pPr marL="0" indent="0" eaLnBrk="1" fontAlgn="auto" hangingPunct="1">
              <a:lnSpc>
                <a:spcPct val="200000"/>
              </a:lnSpc>
              <a:spcAft>
                <a:spcPts val="0"/>
              </a:spcAft>
              <a:buFont typeface="Wingdings 2"/>
              <a:buChar char=""/>
              <a:defRPr/>
            </a:pPr>
            <a:r>
              <a:rPr lang="ar-SA" sz="2400" dirty="0" smtClean="0">
                <a:ea typeface="+mn-ea"/>
                <a:cs typeface="B Titr" pitchFamily="2" charset="-78"/>
              </a:rPr>
              <a:t>  </a:t>
            </a:r>
            <a:r>
              <a:rPr lang="fa-IR" sz="2400" dirty="0" err="1" smtClean="0">
                <a:solidFill>
                  <a:srgbClr val="FF0000"/>
                </a:solidFill>
                <a:ea typeface="+mn-ea"/>
                <a:cs typeface="B Titr" pitchFamily="2" charset="-78"/>
              </a:rPr>
              <a:t>هزينه‌هاي</a:t>
            </a:r>
            <a:r>
              <a:rPr lang="fa-IR" sz="2400" dirty="0" smtClean="0">
                <a:solidFill>
                  <a:srgbClr val="FF0000"/>
                </a:solidFill>
                <a:ea typeface="+mn-ea"/>
                <a:cs typeface="B Titr" pitchFamily="2" charset="-78"/>
              </a:rPr>
              <a:t> </a:t>
            </a:r>
            <a:r>
              <a:rPr lang="fa-IR" sz="2400" dirty="0" err="1" smtClean="0">
                <a:solidFill>
                  <a:srgbClr val="FF0000"/>
                </a:solidFill>
                <a:ea typeface="+mn-ea"/>
                <a:cs typeface="B Titr" pitchFamily="2" charset="-78"/>
              </a:rPr>
              <a:t>مستقيم</a:t>
            </a:r>
            <a:endParaRPr lang="en-US" sz="2400" dirty="0" smtClean="0">
              <a:solidFill>
                <a:srgbClr val="FF0000"/>
              </a:solidFill>
              <a:ea typeface="+mn-ea"/>
              <a:cs typeface="B Titr" pitchFamily="2" charset="-78"/>
            </a:endParaRPr>
          </a:p>
          <a:p>
            <a:pPr marL="0" indent="0" algn="just" eaLnBrk="1" fontAlgn="auto" hangingPunct="1">
              <a:lnSpc>
                <a:spcPct val="200000"/>
              </a:lnSpc>
              <a:spcAft>
                <a:spcPts val="0"/>
              </a:spcAft>
              <a:buFont typeface="Wingdings 2"/>
              <a:buChar char=""/>
              <a:defRPr/>
            </a:pPr>
            <a:r>
              <a:rPr lang="fa-IR" sz="2400" dirty="0" err="1" smtClean="0">
                <a:ea typeface="+mn-ea"/>
              </a:rPr>
              <a:t>هزينه‌هايي</a:t>
            </a:r>
            <a:r>
              <a:rPr lang="fa-IR" sz="2400" dirty="0" smtClean="0">
                <a:ea typeface="+mn-ea"/>
              </a:rPr>
              <a:t> است </a:t>
            </a:r>
            <a:r>
              <a:rPr lang="fa-IR" sz="2400" dirty="0" err="1" smtClean="0">
                <a:ea typeface="+mn-ea"/>
              </a:rPr>
              <a:t>كه</a:t>
            </a:r>
            <a:r>
              <a:rPr lang="fa-IR" sz="2400" dirty="0" smtClean="0">
                <a:ea typeface="+mn-ea"/>
              </a:rPr>
              <a:t> به طور </a:t>
            </a:r>
            <a:r>
              <a:rPr lang="fa-IR" sz="2400" dirty="0" err="1" smtClean="0">
                <a:ea typeface="+mn-ea"/>
              </a:rPr>
              <a:t>اقتصادي</a:t>
            </a:r>
            <a:r>
              <a:rPr lang="fa-IR" sz="2400" dirty="0" smtClean="0">
                <a:ea typeface="+mn-ea"/>
              </a:rPr>
              <a:t> </a:t>
            </a:r>
            <a:r>
              <a:rPr lang="fa-IR" sz="2400" dirty="0" err="1" smtClean="0">
                <a:ea typeface="+mn-ea"/>
              </a:rPr>
              <a:t>مي‌توان</a:t>
            </a:r>
            <a:r>
              <a:rPr lang="fa-IR" sz="2400" dirty="0" smtClean="0">
                <a:ea typeface="+mn-ea"/>
              </a:rPr>
              <a:t> به </a:t>
            </a:r>
            <a:r>
              <a:rPr lang="fa-IR" sz="2400" dirty="0" err="1" smtClean="0">
                <a:ea typeface="+mn-ea"/>
              </a:rPr>
              <a:t>فعاليتها</a:t>
            </a:r>
            <a:r>
              <a:rPr lang="fa-IR" sz="2400" dirty="0" smtClean="0">
                <a:ea typeface="+mn-ea"/>
              </a:rPr>
              <a:t> </a:t>
            </a:r>
            <a:r>
              <a:rPr lang="fa-IR" sz="2400" dirty="0" err="1" smtClean="0">
                <a:ea typeface="+mn-ea"/>
              </a:rPr>
              <a:t>يا</a:t>
            </a:r>
            <a:r>
              <a:rPr lang="fa-IR" sz="2400" dirty="0" smtClean="0">
                <a:ea typeface="+mn-ea"/>
              </a:rPr>
              <a:t> </a:t>
            </a:r>
            <a:r>
              <a:rPr lang="fa-IR" sz="2400" dirty="0" err="1" smtClean="0">
                <a:ea typeface="+mn-ea"/>
              </a:rPr>
              <a:t>موضوع‌هاي</a:t>
            </a:r>
            <a:r>
              <a:rPr lang="fa-IR" sz="2400" dirty="0" smtClean="0">
                <a:ea typeface="+mn-ea"/>
              </a:rPr>
              <a:t> </a:t>
            </a:r>
            <a:r>
              <a:rPr lang="fa-IR" sz="2400" dirty="0" err="1" smtClean="0">
                <a:ea typeface="+mn-ea"/>
              </a:rPr>
              <a:t>هزينه</a:t>
            </a:r>
            <a:r>
              <a:rPr lang="fa-IR" sz="2400" dirty="0" smtClean="0">
                <a:ea typeface="+mn-ea"/>
              </a:rPr>
              <a:t> منسوب </a:t>
            </a:r>
            <a:r>
              <a:rPr lang="fa-IR" sz="2400" dirty="0" err="1" smtClean="0">
                <a:ea typeface="+mn-ea"/>
              </a:rPr>
              <a:t>كرد</a:t>
            </a:r>
            <a:r>
              <a:rPr lang="fa-IR" sz="2400" dirty="0" smtClean="0">
                <a:ea typeface="+mn-ea"/>
              </a:rPr>
              <a:t>. ارتباط </a:t>
            </a:r>
            <a:r>
              <a:rPr lang="fa-IR" sz="2400" dirty="0" err="1" smtClean="0">
                <a:ea typeface="+mn-ea"/>
              </a:rPr>
              <a:t>بين</a:t>
            </a:r>
            <a:r>
              <a:rPr lang="fa-IR" sz="2400" dirty="0" smtClean="0">
                <a:ea typeface="+mn-ea"/>
              </a:rPr>
              <a:t> </a:t>
            </a:r>
            <a:r>
              <a:rPr lang="fa-IR" sz="2400" dirty="0" err="1" smtClean="0">
                <a:ea typeface="+mn-ea"/>
              </a:rPr>
              <a:t>هزينه</a:t>
            </a:r>
            <a:r>
              <a:rPr lang="fa-IR" sz="2400" dirty="0" smtClean="0">
                <a:ea typeface="+mn-ea"/>
              </a:rPr>
              <a:t> و </a:t>
            </a:r>
            <a:r>
              <a:rPr lang="fa-IR" sz="2400" dirty="0" err="1" smtClean="0">
                <a:ea typeface="+mn-ea"/>
              </a:rPr>
              <a:t>فعاليت</a:t>
            </a:r>
            <a:r>
              <a:rPr lang="fa-IR" sz="2400" dirty="0" smtClean="0">
                <a:ea typeface="+mn-ea"/>
              </a:rPr>
              <a:t> </a:t>
            </a:r>
            <a:r>
              <a:rPr lang="fa-IR" sz="2400" dirty="0" err="1" smtClean="0">
                <a:ea typeface="+mn-ea"/>
              </a:rPr>
              <a:t>مستقيم</a:t>
            </a:r>
            <a:r>
              <a:rPr lang="fa-IR" sz="2400" dirty="0" smtClean="0">
                <a:ea typeface="+mn-ea"/>
              </a:rPr>
              <a:t> </a:t>
            </a:r>
            <a:r>
              <a:rPr lang="fa-IR" sz="2400" dirty="0" err="1" smtClean="0">
                <a:ea typeface="+mn-ea"/>
              </a:rPr>
              <a:t>يا</a:t>
            </a:r>
            <a:r>
              <a:rPr lang="fa-IR" sz="2400" dirty="0" smtClean="0">
                <a:ea typeface="+mn-ea"/>
              </a:rPr>
              <a:t> </a:t>
            </a:r>
            <a:r>
              <a:rPr lang="fa-IR" sz="2400" dirty="0" err="1" smtClean="0">
                <a:ea typeface="+mn-ea"/>
              </a:rPr>
              <a:t>غيرمستقيم</a:t>
            </a:r>
            <a:r>
              <a:rPr lang="fa-IR" sz="2400" dirty="0" smtClean="0">
                <a:ea typeface="+mn-ea"/>
              </a:rPr>
              <a:t> بودن آن را مشخص </a:t>
            </a:r>
            <a:r>
              <a:rPr lang="fa-IR" sz="2400" dirty="0" err="1" smtClean="0">
                <a:ea typeface="+mn-ea"/>
              </a:rPr>
              <a:t>مي‌كند</a:t>
            </a:r>
            <a:r>
              <a:rPr lang="fa-IR" sz="2400" dirty="0" smtClean="0">
                <a:ea typeface="+mn-ea"/>
              </a:rPr>
              <a:t>. محصول حاصل از </a:t>
            </a:r>
            <a:r>
              <a:rPr lang="fa-IR" sz="2400" dirty="0" err="1" smtClean="0">
                <a:ea typeface="+mn-ea"/>
              </a:rPr>
              <a:t>فعاليت</a:t>
            </a:r>
            <a:r>
              <a:rPr lang="fa-IR" sz="2400" dirty="0" smtClean="0">
                <a:ea typeface="+mn-ea"/>
              </a:rPr>
              <a:t> </a:t>
            </a:r>
            <a:r>
              <a:rPr lang="fa-IR" sz="2400" dirty="0" err="1" smtClean="0">
                <a:ea typeface="+mn-ea"/>
              </a:rPr>
              <a:t>ممكن</a:t>
            </a:r>
            <a:r>
              <a:rPr lang="fa-IR" sz="2400" dirty="0" smtClean="0">
                <a:ea typeface="+mn-ea"/>
              </a:rPr>
              <a:t> است، محصول </a:t>
            </a:r>
            <a:r>
              <a:rPr lang="fa-IR" sz="2400" dirty="0" err="1" smtClean="0">
                <a:ea typeface="+mn-ea"/>
              </a:rPr>
              <a:t>نهايي</a:t>
            </a:r>
            <a:r>
              <a:rPr lang="fa-IR" sz="2400" dirty="0" smtClean="0">
                <a:ea typeface="+mn-ea"/>
              </a:rPr>
              <a:t>،‌ محصول واسطه و </a:t>
            </a:r>
            <a:r>
              <a:rPr lang="fa-IR" sz="2400" dirty="0" err="1" smtClean="0">
                <a:ea typeface="+mn-ea"/>
              </a:rPr>
              <a:t>يا</a:t>
            </a:r>
            <a:r>
              <a:rPr lang="fa-IR" sz="2400" dirty="0" smtClean="0">
                <a:ea typeface="+mn-ea"/>
              </a:rPr>
              <a:t> </a:t>
            </a:r>
            <a:r>
              <a:rPr lang="fa-IR" sz="2400" dirty="0" err="1" smtClean="0">
                <a:ea typeface="+mn-ea"/>
              </a:rPr>
              <a:t>مجموعه‌اي</a:t>
            </a:r>
            <a:r>
              <a:rPr lang="fa-IR" sz="2400" dirty="0" smtClean="0">
                <a:ea typeface="+mn-ea"/>
              </a:rPr>
              <a:t> از محصولات باشد. </a:t>
            </a:r>
            <a:r>
              <a:rPr lang="fa-IR" sz="2400" dirty="0" err="1" smtClean="0">
                <a:ea typeface="+mn-ea"/>
              </a:rPr>
              <a:t>ميزان</a:t>
            </a:r>
            <a:r>
              <a:rPr lang="fa-IR" sz="2400" dirty="0" smtClean="0">
                <a:ea typeface="+mn-ea"/>
              </a:rPr>
              <a:t> </a:t>
            </a:r>
            <a:r>
              <a:rPr lang="fa-IR" sz="2400" dirty="0" err="1" smtClean="0">
                <a:ea typeface="+mn-ea"/>
              </a:rPr>
              <a:t>تفكيك</a:t>
            </a:r>
            <a:r>
              <a:rPr lang="fa-IR" sz="2400" dirty="0" smtClean="0">
                <a:ea typeface="+mn-ea"/>
              </a:rPr>
              <a:t> </a:t>
            </a:r>
            <a:r>
              <a:rPr lang="fa-IR" sz="2400" dirty="0" err="1" smtClean="0">
                <a:ea typeface="+mn-ea"/>
              </a:rPr>
              <a:t>هزينه‌ها</a:t>
            </a:r>
            <a:r>
              <a:rPr lang="fa-IR" sz="2400" dirty="0" smtClean="0">
                <a:ea typeface="+mn-ea"/>
              </a:rPr>
              <a:t> </a:t>
            </a:r>
            <a:r>
              <a:rPr lang="fa-IR" sz="2400" dirty="0" err="1" smtClean="0">
                <a:ea typeface="+mn-ea"/>
              </a:rPr>
              <a:t>بستگي</a:t>
            </a:r>
            <a:r>
              <a:rPr lang="fa-IR" sz="2400" dirty="0" smtClean="0">
                <a:ea typeface="+mn-ea"/>
              </a:rPr>
              <a:t> به اطلاعات مورد </a:t>
            </a:r>
            <a:r>
              <a:rPr lang="fa-IR" sz="2400" dirty="0" err="1" smtClean="0">
                <a:ea typeface="+mn-ea"/>
              </a:rPr>
              <a:t>نياز</a:t>
            </a:r>
            <a:r>
              <a:rPr lang="fa-IR" sz="2400" dirty="0" smtClean="0">
                <a:ea typeface="+mn-ea"/>
              </a:rPr>
              <a:t> </a:t>
            </a:r>
            <a:r>
              <a:rPr lang="fa-IR" sz="2400" dirty="0" err="1" smtClean="0">
                <a:ea typeface="+mn-ea"/>
              </a:rPr>
              <a:t>مديريت</a:t>
            </a:r>
            <a:r>
              <a:rPr lang="fa-IR" sz="2400" dirty="0" smtClean="0">
                <a:ea typeface="+mn-ea"/>
              </a:rPr>
              <a:t> دارد.</a:t>
            </a:r>
            <a:endParaRPr lang="en-US" sz="2400" dirty="0" smtClean="0">
              <a:ea typeface="+mn-ea"/>
            </a:endParaRPr>
          </a:p>
          <a:p>
            <a:pPr marL="365760" indent="-283464" algn="just" eaLnBrk="1" fontAlgn="auto" hangingPunct="1">
              <a:lnSpc>
                <a:spcPct val="80000"/>
              </a:lnSpc>
              <a:spcAft>
                <a:spcPts val="0"/>
              </a:spcAft>
              <a:buFont typeface="Wingdings 2"/>
              <a:buChar char=""/>
              <a:defRPr/>
            </a:pPr>
            <a:endParaRPr lang="fa-IR" sz="2800" dirty="0" smtClean="0">
              <a:ea typeface="+mn-ea"/>
              <a:cs typeface="0 Lotus" pitchFamily="2" charset="-78"/>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0" y="357188"/>
            <a:ext cx="8229600" cy="5768975"/>
          </a:xfrm>
        </p:spPr>
        <p:txBody>
          <a:bodyPr rtlCol="0">
            <a:normAutofit/>
          </a:bodyPr>
          <a:lstStyle/>
          <a:p>
            <a:pPr marL="0" indent="0" algn="just" eaLnBrk="1" fontAlgn="auto" hangingPunct="1">
              <a:lnSpc>
                <a:spcPct val="150000"/>
              </a:lnSpc>
              <a:spcAft>
                <a:spcPts val="0"/>
              </a:spcAft>
              <a:buFont typeface="Wingdings 2"/>
              <a:buChar char=""/>
              <a:defRPr/>
            </a:pPr>
            <a:r>
              <a:rPr lang="ar-SA" sz="2400" dirty="0" smtClean="0">
                <a:solidFill>
                  <a:srgbClr val="FF0000"/>
                </a:solidFill>
                <a:ea typeface="+mn-ea"/>
                <a:cs typeface="B Titr" pitchFamily="2" charset="-78"/>
              </a:rPr>
              <a:t> </a:t>
            </a:r>
            <a:r>
              <a:rPr lang="fa-IR" sz="2400" dirty="0" err="1" smtClean="0">
                <a:solidFill>
                  <a:srgbClr val="FF0000"/>
                </a:solidFill>
                <a:ea typeface="+mn-ea"/>
                <a:cs typeface="B Titr" pitchFamily="2" charset="-78"/>
              </a:rPr>
              <a:t>هزينه‌هاي</a:t>
            </a:r>
            <a:r>
              <a:rPr lang="fa-IR" sz="2400" dirty="0" smtClean="0">
                <a:solidFill>
                  <a:srgbClr val="FF0000"/>
                </a:solidFill>
                <a:ea typeface="+mn-ea"/>
                <a:cs typeface="B Titr" pitchFamily="2" charset="-78"/>
              </a:rPr>
              <a:t> </a:t>
            </a:r>
            <a:r>
              <a:rPr lang="fa-IR" sz="2400" dirty="0" err="1" smtClean="0">
                <a:solidFill>
                  <a:srgbClr val="FF0000"/>
                </a:solidFill>
                <a:ea typeface="+mn-ea"/>
                <a:cs typeface="B Titr" pitchFamily="2" charset="-78"/>
              </a:rPr>
              <a:t>غيرمستقيم</a:t>
            </a:r>
            <a:endParaRPr lang="en-US" sz="2400" dirty="0" smtClean="0">
              <a:solidFill>
                <a:srgbClr val="FF0000"/>
              </a:solidFill>
              <a:ea typeface="+mn-ea"/>
              <a:cs typeface="B Titr" pitchFamily="2" charset="-78"/>
            </a:endParaRPr>
          </a:p>
          <a:p>
            <a:pPr marL="0" indent="0" algn="just" eaLnBrk="1" fontAlgn="auto" hangingPunct="1">
              <a:lnSpc>
                <a:spcPct val="200000"/>
              </a:lnSpc>
              <a:spcAft>
                <a:spcPts val="0"/>
              </a:spcAft>
              <a:buFont typeface="Wingdings 2"/>
              <a:buChar char=""/>
              <a:defRPr/>
            </a:pPr>
            <a:r>
              <a:rPr lang="fa-IR" sz="2400" dirty="0" err="1" smtClean="0">
                <a:ea typeface="+mn-ea"/>
              </a:rPr>
              <a:t>براي</a:t>
            </a:r>
            <a:r>
              <a:rPr lang="fa-IR" sz="2400" dirty="0" smtClean="0">
                <a:ea typeface="+mn-ea"/>
              </a:rPr>
              <a:t> </a:t>
            </a:r>
            <a:r>
              <a:rPr lang="fa-IR" sz="2400" dirty="0" err="1" smtClean="0">
                <a:ea typeface="+mn-ea"/>
              </a:rPr>
              <a:t>بعضي</a:t>
            </a:r>
            <a:r>
              <a:rPr lang="fa-IR" sz="2400" dirty="0" smtClean="0">
                <a:ea typeface="+mn-ea"/>
              </a:rPr>
              <a:t> از </a:t>
            </a:r>
            <a:r>
              <a:rPr lang="fa-IR" sz="2400" dirty="0" err="1" smtClean="0">
                <a:ea typeface="+mn-ea"/>
              </a:rPr>
              <a:t>هزينه‌ها</a:t>
            </a:r>
            <a:r>
              <a:rPr lang="fa-IR" sz="2400" dirty="0" smtClean="0">
                <a:ea typeface="+mn-ea"/>
              </a:rPr>
              <a:t> </a:t>
            </a:r>
            <a:r>
              <a:rPr lang="fa-IR" sz="2400" dirty="0" err="1" smtClean="0">
                <a:ea typeface="+mn-ea"/>
              </a:rPr>
              <a:t>رديابي</a:t>
            </a:r>
            <a:r>
              <a:rPr lang="fa-IR" sz="2400" dirty="0" smtClean="0">
                <a:ea typeface="+mn-ea"/>
              </a:rPr>
              <a:t> و </a:t>
            </a:r>
            <a:r>
              <a:rPr lang="fa-IR" sz="2400" dirty="0" err="1" smtClean="0">
                <a:ea typeface="+mn-ea"/>
              </a:rPr>
              <a:t>تخصيص</a:t>
            </a:r>
            <a:r>
              <a:rPr lang="fa-IR" sz="2400" dirty="0" smtClean="0">
                <a:ea typeface="+mn-ea"/>
              </a:rPr>
              <a:t> </a:t>
            </a:r>
            <a:r>
              <a:rPr lang="fa-IR" sz="2400" dirty="0" err="1" smtClean="0">
                <a:ea typeface="+mn-ea"/>
              </a:rPr>
              <a:t>مستقيم</a:t>
            </a:r>
            <a:r>
              <a:rPr lang="fa-IR" sz="2400" dirty="0" smtClean="0">
                <a:ea typeface="+mn-ea"/>
              </a:rPr>
              <a:t> آنها به </a:t>
            </a:r>
            <a:r>
              <a:rPr lang="fa-IR" sz="2400" dirty="0" err="1" smtClean="0">
                <a:ea typeface="+mn-ea"/>
              </a:rPr>
              <a:t>فعاليت</a:t>
            </a:r>
            <a:r>
              <a:rPr lang="fa-IR" sz="2400" dirty="0" smtClean="0">
                <a:ea typeface="+mn-ea"/>
              </a:rPr>
              <a:t> </a:t>
            </a:r>
            <a:r>
              <a:rPr lang="fa-IR" sz="2400" dirty="0" err="1" smtClean="0">
                <a:ea typeface="+mn-ea"/>
              </a:rPr>
              <a:t>خاصي</a:t>
            </a:r>
            <a:r>
              <a:rPr lang="fa-IR" sz="2400" dirty="0" smtClean="0">
                <a:ea typeface="+mn-ea"/>
              </a:rPr>
              <a:t> </a:t>
            </a:r>
            <a:r>
              <a:rPr lang="fa-IR" sz="2400" dirty="0" err="1" smtClean="0">
                <a:ea typeface="+mn-ea"/>
              </a:rPr>
              <a:t>امكانپذير</a:t>
            </a:r>
            <a:r>
              <a:rPr lang="fa-IR" sz="2400" dirty="0" smtClean="0">
                <a:ea typeface="+mn-ea"/>
              </a:rPr>
              <a:t> </a:t>
            </a:r>
            <a:r>
              <a:rPr lang="fa-IR" sz="2400" dirty="0" err="1" smtClean="0">
                <a:ea typeface="+mn-ea"/>
              </a:rPr>
              <a:t>نيست</a:t>
            </a:r>
            <a:r>
              <a:rPr lang="fa-IR" sz="2400" dirty="0" smtClean="0">
                <a:ea typeface="+mn-ea"/>
              </a:rPr>
              <a:t>. </a:t>
            </a:r>
            <a:r>
              <a:rPr lang="fa-IR" sz="2400" dirty="0" err="1" smtClean="0">
                <a:ea typeface="+mn-ea"/>
              </a:rPr>
              <a:t>اينگونه</a:t>
            </a:r>
            <a:r>
              <a:rPr lang="fa-IR" sz="2400" dirty="0" smtClean="0">
                <a:ea typeface="+mn-ea"/>
              </a:rPr>
              <a:t> </a:t>
            </a:r>
            <a:r>
              <a:rPr lang="fa-IR" sz="2400" dirty="0" err="1" smtClean="0">
                <a:ea typeface="+mn-ea"/>
              </a:rPr>
              <a:t>هزينه‌ها</a:t>
            </a:r>
            <a:r>
              <a:rPr lang="fa-IR" sz="2400" dirty="0" smtClean="0">
                <a:ea typeface="+mn-ea"/>
              </a:rPr>
              <a:t> </a:t>
            </a:r>
            <a:r>
              <a:rPr lang="fa-IR" sz="2400" dirty="0" err="1" smtClean="0">
                <a:ea typeface="+mn-ea"/>
              </a:rPr>
              <a:t>هزينه‌هاي</a:t>
            </a:r>
            <a:r>
              <a:rPr lang="fa-IR" sz="2400" dirty="0" smtClean="0">
                <a:ea typeface="+mn-ea"/>
              </a:rPr>
              <a:t> </a:t>
            </a:r>
            <a:r>
              <a:rPr lang="fa-IR" sz="2400" dirty="0" err="1" smtClean="0">
                <a:ea typeface="+mn-ea"/>
              </a:rPr>
              <a:t>غيرمستقيم</a:t>
            </a:r>
            <a:r>
              <a:rPr lang="fa-IR" sz="2400" dirty="0" smtClean="0">
                <a:ea typeface="+mn-ea"/>
              </a:rPr>
              <a:t> هستند. </a:t>
            </a:r>
            <a:r>
              <a:rPr lang="fa-IR" sz="2400" dirty="0" err="1" smtClean="0">
                <a:ea typeface="+mn-ea"/>
              </a:rPr>
              <a:t>هزينه‌هاي</a:t>
            </a:r>
            <a:r>
              <a:rPr lang="fa-IR" sz="2400" dirty="0" smtClean="0">
                <a:ea typeface="+mn-ea"/>
              </a:rPr>
              <a:t> مزبور به </a:t>
            </a:r>
            <a:r>
              <a:rPr lang="fa-IR" sz="2400" dirty="0" err="1" smtClean="0">
                <a:ea typeface="+mn-ea"/>
              </a:rPr>
              <a:t>بيش</a:t>
            </a:r>
            <a:r>
              <a:rPr lang="fa-IR" sz="2400" dirty="0" smtClean="0">
                <a:ea typeface="+mn-ea"/>
              </a:rPr>
              <a:t> از </a:t>
            </a:r>
            <a:r>
              <a:rPr lang="fa-IR" sz="2400" dirty="0" err="1" smtClean="0">
                <a:ea typeface="+mn-ea"/>
              </a:rPr>
              <a:t>يك</a:t>
            </a:r>
            <a:r>
              <a:rPr lang="fa-IR" sz="2400" dirty="0" smtClean="0">
                <a:ea typeface="+mn-ea"/>
              </a:rPr>
              <a:t> </a:t>
            </a:r>
            <a:r>
              <a:rPr lang="fa-IR" sz="2400" dirty="0" err="1" smtClean="0">
                <a:ea typeface="+mn-ea"/>
              </a:rPr>
              <a:t>فعاليت</a:t>
            </a:r>
            <a:r>
              <a:rPr lang="fa-IR" sz="2400" dirty="0" smtClean="0">
                <a:ea typeface="+mn-ea"/>
              </a:rPr>
              <a:t> مربوط </a:t>
            </a:r>
            <a:r>
              <a:rPr lang="fa-IR" sz="2400" dirty="0" err="1" smtClean="0">
                <a:ea typeface="+mn-ea"/>
              </a:rPr>
              <a:t>مي‌شوند</a:t>
            </a:r>
            <a:r>
              <a:rPr lang="fa-IR" sz="2400" dirty="0" smtClean="0">
                <a:ea typeface="+mn-ea"/>
              </a:rPr>
              <a:t>. البته منسوب </a:t>
            </a:r>
            <a:r>
              <a:rPr lang="fa-IR" sz="2400" dirty="0" err="1" smtClean="0">
                <a:ea typeface="+mn-ea"/>
              </a:rPr>
              <a:t>كردن</a:t>
            </a:r>
            <a:r>
              <a:rPr lang="fa-IR" sz="2400" dirty="0" smtClean="0">
                <a:ea typeface="+mn-ea"/>
              </a:rPr>
              <a:t> </a:t>
            </a:r>
            <a:r>
              <a:rPr lang="fa-IR" sz="2400" dirty="0" err="1" smtClean="0">
                <a:ea typeface="+mn-ea"/>
              </a:rPr>
              <a:t>اين</a:t>
            </a:r>
            <a:r>
              <a:rPr lang="fa-IR" sz="2400" dirty="0" smtClean="0">
                <a:ea typeface="+mn-ea"/>
              </a:rPr>
              <a:t> </a:t>
            </a:r>
            <a:r>
              <a:rPr lang="fa-IR" sz="2400" dirty="0" err="1" smtClean="0">
                <a:ea typeface="+mn-ea"/>
              </a:rPr>
              <a:t>هزينه‌ها</a:t>
            </a:r>
            <a:r>
              <a:rPr lang="fa-IR" sz="2400" dirty="0" smtClean="0">
                <a:ea typeface="+mn-ea"/>
              </a:rPr>
              <a:t> به هر </a:t>
            </a:r>
            <a:r>
              <a:rPr lang="fa-IR" sz="2400" dirty="0" err="1" smtClean="0">
                <a:ea typeface="+mn-ea"/>
              </a:rPr>
              <a:t>فعاليت</a:t>
            </a:r>
            <a:r>
              <a:rPr lang="fa-IR" sz="2400" dirty="0" smtClean="0">
                <a:ea typeface="+mn-ea"/>
              </a:rPr>
              <a:t> از </a:t>
            </a:r>
            <a:r>
              <a:rPr lang="fa-IR" sz="2400" dirty="0" err="1" smtClean="0">
                <a:ea typeface="+mn-ea"/>
              </a:rPr>
              <a:t>طريق</a:t>
            </a:r>
            <a:r>
              <a:rPr lang="fa-IR" sz="2400" dirty="0" smtClean="0">
                <a:ea typeface="+mn-ea"/>
              </a:rPr>
              <a:t> </a:t>
            </a:r>
            <a:r>
              <a:rPr lang="fa-IR" sz="2400" dirty="0" err="1" smtClean="0">
                <a:ea typeface="+mn-ea"/>
              </a:rPr>
              <a:t>تعيين</a:t>
            </a:r>
            <a:r>
              <a:rPr lang="fa-IR" sz="2400" dirty="0" smtClean="0">
                <a:ea typeface="+mn-ea"/>
              </a:rPr>
              <a:t> سهم آنها در </a:t>
            </a:r>
            <a:r>
              <a:rPr lang="fa-IR" sz="2400" dirty="0" err="1" smtClean="0">
                <a:ea typeface="+mn-ea"/>
              </a:rPr>
              <a:t>فعاليت</a:t>
            </a:r>
            <a:r>
              <a:rPr lang="fa-IR" sz="2400" dirty="0" smtClean="0">
                <a:ea typeface="+mn-ea"/>
              </a:rPr>
              <a:t> </a:t>
            </a:r>
            <a:r>
              <a:rPr lang="fa-IR" sz="2400" dirty="0" err="1" smtClean="0">
                <a:ea typeface="+mn-ea"/>
              </a:rPr>
              <a:t>امكانپذير</a:t>
            </a:r>
            <a:r>
              <a:rPr lang="fa-IR" sz="2400" dirty="0" smtClean="0">
                <a:ea typeface="+mn-ea"/>
              </a:rPr>
              <a:t> است. </a:t>
            </a:r>
            <a:r>
              <a:rPr lang="fa-IR" sz="2400" dirty="0" err="1" smtClean="0">
                <a:ea typeface="+mn-ea"/>
              </a:rPr>
              <a:t>براي</a:t>
            </a:r>
            <a:r>
              <a:rPr lang="fa-IR" sz="2400" dirty="0" smtClean="0">
                <a:ea typeface="+mn-ea"/>
              </a:rPr>
              <a:t> مثال </a:t>
            </a:r>
            <a:r>
              <a:rPr lang="fa-IR" sz="2400" dirty="0" err="1" smtClean="0">
                <a:ea typeface="+mn-ea"/>
              </a:rPr>
              <a:t>مي</a:t>
            </a:r>
            <a:r>
              <a:rPr lang="ar-SA" sz="2400" dirty="0" smtClean="0">
                <a:ea typeface="+mn-ea"/>
              </a:rPr>
              <a:t>‌</a:t>
            </a:r>
            <a:r>
              <a:rPr lang="fa-IR" sz="2400" dirty="0" smtClean="0">
                <a:ea typeface="+mn-ea"/>
              </a:rPr>
              <a:t>توان به </a:t>
            </a:r>
            <a:r>
              <a:rPr lang="fa-IR" sz="2400" dirty="0" err="1" smtClean="0">
                <a:ea typeface="+mn-ea"/>
              </a:rPr>
              <a:t>هزينه‌هاي</a:t>
            </a:r>
            <a:r>
              <a:rPr lang="fa-IR" sz="2400" dirty="0" smtClean="0">
                <a:ea typeface="+mn-ea"/>
              </a:rPr>
              <a:t> آب و برق و سوخت </a:t>
            </a:r>
            <a:r>
              <a:rPr lang="fa-IR" sz="2400" dirty="0" err="1" smtClean="0">
                <a:ea typeface="+mn-ea"/>
              </a:rPr>
              <a:t>مصرفي</a:t>
            </a:r>
            <a:r>
              <a:rPr lang="fa-IR" sz="2400" dirty="0" smtClean="0">
                <a:ea typeface="+mn-ea"/>
              </a:rPr>
              <a:t> در </a:t>
            </a:r>
            <a:r>
              <a:rPr lang="fa-IR" sz="2400" dirty="0" err="1" smtClean="0">
                <a:ea typeface="+mn-ea"/>
              </a:rPr>
              <a:t>يك</a:t>
            </a:r>
            <a:r>
              <a:rPr lang="fa-IR" sz="2400" dirty="0" smtClean="0">
                <a:ea typeface="+mn-ea"/>
              </a:rPr>
              <a:t> واحد </a:t>
            </a:r>
            <a:r>
              <a:rPr lang="fa-IR" sz="2400" dirty="0" err="1" smtClean="0">
                <a:ea typeface="+mn-ea"/>
              </a:rPr>
              <a:t>خدماتي</a:t>
            </a:r>
            <a:r>
              <a:rPr lang="fa-IR" sz="2400" dirty="0" smtClean="0">
                <a:ea typeface="+mn-ea"/>
              </a:rPr>
              <a:t> اشاره </a:t>
            </a:r>
            <a:r>
              <a:rPr lang="fa-IR" sz="2400" dirty="0" err="1" smtClean="0">
                <a:ea typeface="+mn-ea"/>
              </a:rPr>
              <a:t>كرد</a:t>
            </a:r>
            <a:r>
              <a:rPr lang="fa-IR" sz="2400" dirty="0" smtClean="0">
                <a:ea typeface="+mn-ea"/>
              </a:rPr>
              <a:t>.</a:t>
            </a:r>
            <a:endParaRPr lang="en-US" sz="2400" dirty="0" smtClean="0">
              <a:ea typeface="+mn-ea"/>
            </a:endParaRPr>
          </a:p>
          <a:p>
            <a:pPr marL="365760" indent="-283464" algn="just" eaLnBrk="1" fontAlgn="auto" hangingPunct="1">
              <a:lnSpc>
                <a:spcPct val="80000"/>
              </a:lnSpc>
              <a:spcAft>
                <a:spcPts val="0"/>
              </a:spcAft>
              <a:buFont typeface="Wingdings 2"/>
              <a:buChar char=""/>
              <a:defRPr/>
            </a:pPr>
            <a:endParaRPr lang="fa-IR" sz="2800" dirty="0" smtClean="0">
              <a:ea typeface="+mn-ea"/>
              <a:cs typeface="0 Lotus" pitchFamily="2" charset="-78"/>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0" y="357188"/>
            <a:ext cx="8229600" cy="5768975"/>
          </a:xfrm>
        </p:spPr>
        <p:txBody>
          <a:bodyPr rtlCol="0">
            <a:normAutofit/>
          </a:bodyPr>
          <a:lstStyle/>
          <a:p>
            <a:pPr marL="0" indent="0" algn="just" eaLnBrk="1" fontAlgn="auto" hangingPunct="1">
              <a:lnSpc>
                <a:spcPct val="80000"/>
              </a:lnSpc>
              <a:spcAft>
                <a:spcPts val="0"/>
              </a:spcAft>
              <a:buFont typeface="Wingdings 2"/>
              <a:buChar char=""/>
              <a:defRPr/>
            </a:pPr>
            <a:r>
              <a:rPr lang="ar-SA" sz="2200" dirty="0" smtClean="0">
                <a:solidFill>
                  <a:srgbClr val="FF0000"/>
                </a:solidFill>
                <a:ea typeface="+mn-ea"/>
                <a:cs typeface="B Titr" pitchFamily="2" charset="-78"/>
              </a:rPr>
              <a:t>  </a:t>
            </a:r>
            <a:r>
              <a:rPr lang="fa-IR" sz="2200" dirty="0" err="1" smtClean="0">
                <a:solidFill>
                  <a:srgbClr val="FF0000"/>
                </a:solidFill>
                <a:ea typeface="+mn-ea"/>
                <a:cs typeface="B Titr" pitchFamily="2" charset="-78"/>
              </a:rPr>
              <a:t>ساير</a:t>
            </a:r>
            <a:r>
              <a:rPr lang="fa-IR" sz="2200" dirty="0" smtClean="0">
                <a:solidFill>
                  <a:srgbClr val="FF0000"/>
                </a:solidFill>
                <a:ea typeface="+mn-ea"/>
                <a:cs typeface="B Titr" pitchFamily="2" charset="-78"/>
              </a:rPr>
              <a:t> </a:t>
            </a:r>
            <a:r>
              <a:rPr lang="fa-IR" sz="2200" dirty="0" err="1" smtClean="0">
                <a:solidFill>
                  <a:srgbClr val="FF0000"/>
                </a:solidFill>
                <a:ea typeface="+mn-ea"/>
                <a:cs typeface="B Titr" pitchFamily="2" charset="-78"/>
              </a:rPr>
              <a:t>هزينه‌ها</a:t>
            </a:r>
            <a:endParaRPr lang="en-US" sz="2200" dirty="0" smtClean="0">
              <a:solidFill>
                <a:srgbClr val="FF0000"/>
              </a:solidFill>
              <a:ea typeface="+mn-ea"/>
              <a:cs typeface="B Titr" pitchFamily="2" charset="-78"/>
            </a:endParaRPr>
          </a:p>
          <a:p>
            <a:pPr marL="0" indent="0" algn="just" eaLnBrk="1" fontAlgn="auto" hangingPunct="1">
              <a:lnSpc>
                <a:spcPct val="200000"/>
              </a:lnSpc>
              <a:spcAft>
                <a:spcPts val="0"/>
              </a:spcAft>
              <a:buFont typeface="Wingdings 2"/>
              <a:buChar char=""/>
              <a:defRPr/>
            </a:pPr>
            <a:r>
              <a:rPr lang="fa-IR" sz="2200" dirty="0" err="1" smtClean="0">
                <a:ea typeface="+mn-ea"/>
              </a:rPr>
              <a:t>برخي</a:t>
            </a:r>
            <a:r>
              <a:rPr lang="fa-IR" sz="2200" dirty="0" smtClean="0">
                <a:ea typeface="+mn-ea"/>
              </a:rPr>
              <a:t> از </a:t>
            </a:r>
            <a:r>
              <a:rPr lang="fa-IR" sz="2200" dirty="0" err="1" smtClean="0">
                <a:ea typeface="+mn-ea"/>
              </a:rPr>
              <a:t>هزينه‌هاي</a:t>
            </a:r>
            <a:r>
              <a:rPr lang="fa-IR" sz="2200" dirty="0" smtClean="0">
                <a:ea typeface="+mn-ea"/>
              </a:rPr>
              <a:t> انجام شده در </a:t>
            </a:r>
            <a:r>
              <a:rPr lang="fa-IR" sz="2200" dirty="0" err="1" smtClean="0">
                <a:ea typeface="+mn-ea"/>
              </a:rPr>
              <a:t>فعاليتها</a:t>
            </a:r>
            <a:r>
              <a:rPr lang="fa-IR" sz="2200" dirty="0" smtClean="0">
                <a:ea typeface="+mn-ea"/>
              </a:rPr>
              <a:t> </a:t>
            </a:r>
            <a:r>
              <a:rPr lang="fa-IR" sz="2200" dirty="0" err="1" smtClean="0">
                <a:ea typeface="+mn-ea"/>
              </a:rPr>
              <a:t>ممكن</a:t>
            </a:r>
            <a:r>
              <a:rPr lang="fa-IR" sz="2200" dirty="0" smtClean="0">
                <a:ea typeface="+mn-ea"/>
              </a:rPr>
              <a:t> است </a:t>
            </a:r>
            <a:r>
              <a:rPr lang="fa-IR" sz="2200" dirty="0" err="1" smtClean="0">
                <a:ea typeface="+mn-ea"/>
              </a:rPr>
              <a:t>ارتباطي</a:t>
            </a:r>
            <a:r>
              <a:rPr lang="fa-IR" sz="2200" dirty="0" smtClean="0">
                <a:ea typeface="+mn-ea"/>
              </a:rPr>
              <a:t> با محصول آن </a:t>
            </a:r>
            <a:r>
              <a:rPr lang="fa-IR" sz="2200" dirty="0" err="1" smtClean="0">
                <a:ea typeface="+mn-ea"/>
              </a:rPr>
              <a:t>فعاليت</a:t>
            </a:r>
            <a:r>
              <a:rPr lang="fa-IR" sz="2200" dirty="0" smtClean="0">
                <a:ea typeface="+mn-ea"/>
              </a:rPr>
              <a:t> نداشته باشد. مانند </a:t>
            </a:r>
            <a:r>
              <a:rPr lang="fa-IR" sz="2200" dirty="0" err="1" smtClean="0">
                <a:ea typeface="+mn-ea"/>
              </a:rPr>
              <a:t>هزينه‌هاي</a:t>
            </a:r>
            <a:r>
              <a:rPr lang="fa-IR" sz="2200" dirty="0" smtClean="0">
                <a:ea typeface="+mn-ea"/>
              </a:rPr>
              <a:t> </a:t>
            </a:r>
            <a:r>
              <a:rPr lang="fa-IR" sz="2200" dirty="0" err="1" smtClean="0">
                <a:ea typeface="+mn-ea"/>
              </a:rPr>
              <a:t>بازسازي</a:t>
            </a:r>
            <a:r>
              <a:rPr lang="fa-IR" sz="2200" dirty="0" smtClean="0">
                <a:ea typeface="+mn-ea"/>
              </a:rPr>
              <a:t> </a:t>
            </a:r>
            <a:r>
              <a:rPr lang="fa-IR" sz="2200" dirty="0" err="1" smtClean="0">
                <a:ea typeface="+mn-ea"/>
              </a:rPr>
              <a:t>غيرمترقبه</a:t>
            </a:r>
            <a:r>
              <a:rPr lang="fa-IR" sz="2200" dirty="0" smtClean="0">
                <a:ea typeface="+mn-ea"/>
              </a:rPr>
              <a:t> و </a:t>
            </a:r>
            <a:r>
              <a:rPr lang="fa-IR" sz="2200" dirty="0" err="1" smtClean="0">
                <a:ea typeface="+mn-ea"/>
              </a:rPr>
              <a:t>كاهش</a:t>
            </a:r>
            <a:r>
              <a:rPr lang="fa-IR" sz="2200" dirty="0" smtClean="0">
                <a:ea typeface="+mn-ea"/>
              </a:rPr>
              <a:t> </a:t>
            </a:r>
            <a:r>
              <a:rPr lang="fa-IR" sz="2200" dirty="0" err="1" smtClean="0">
                <a:ea typeface="+mn-ea"/>
              </a:rPr>
              <a:t>غيرمترقبه</a:t>
            </a:r>
            <a:r>
              <a:rPr lang="fa-IR" sz="2200" dirty="0" smtClean="0">
                <a:ea typeface="+mn-ea"/>
              </a:rPr>
              <a:t> </a:t>
            </a:r>
            <a:r>
              <a:rPr lang="fa-IR" sz="2200" dirty="0" err="1" smtClean="0">
                <a:ea typeface="+mn-ea"/>
              </a:rPr>
              <a:t>دارايي‌ها</a:t>
            </a:r>
            <a:r>
              <a:rPr lang="fa-IR" sz="2200" dirty="0" smtClean="0">
                <a:ea typeface="+mn-ea"/>
              </a:rPr>
              <a:t>. با توجه به </a:t>
            </a:r>
            <a:r>
              <a:rPr lang="fa-IR" sz="2200" dirty="0" err="1" smtClean="0">
                <a:ea typeface="+mn-ea"/>
              </a:rPr>
              <a:t>اينكه</a:t>
            </a:r>
            <a:r>
              <a:rPr lang="fa-IR" sz="2200" dirty="0" smtClean="0">
                <a:ea typeface="+mn-ea"/>
              </a:rPr>
              <a:t> </a:t>
            </a:r>
            <a:r>
              <a:rPr lang="fa-IR" sz="2200" dirty="0" err="1" smtClean="0">
                <a:ea typeface="+mn-ea"/>
              </a:rPr>
              <a:t>اين</a:t>
            </a:r>
            <a:r>
              <a:rPr lang="fa-IR" sz="2200" dirty="0" smtClean="0">
                <a:ea typeface="+mn-ea"/>
              </a:rPr>
              <a:t> </a:t>
            </a:r>
            <a:r>
              <a:rPr lang="fa-IR" sz="2200" dirty="0" err="1" smtClean="0">
                <a:ea typeface="+mn-ea"/>
              </a:rPr>
              <a:t>قبيل</a:t>
            </a:r>
            <a:r>
              <a:rPr lang="fa-IR" sz="2200" dirty="0" smtClean="0">
                <a:ea typeface="+mn-ea"/>
              </a:rPr>
              <a:t> </a:t>
            </a:r>
            <a:r>
              <a:rPr lang="fa-IR" sz="2200" dirty="0" err="1" smtClean="0">
                <a:ea typeface="+mn-ea"/>
              </a:rPr>
              <a:t>هزينه‌ها</a:t>
            </a:r>
            <a:r>
              <a:rPr lang="fa-IR" sz="2200" dirty="0" smtClean="0">
                <a:ea typeface="+mn-ea"/>
              </a:rPr>
              <a:t> قابل </a:t>
            </a:r>
            <a:r>
              <a:rPr lang="fa-IR" sz="2200" dirty="0" err="1" smtClean="0">
                <a:ea typeface="+mn-ea"/>
              </a:rPr>
              <a:t>تخصيص</a:t>
            </a:r>
            <a:r>
              <a:rPr lang="fa-IR" sz="2200" dirty="0" smtClean="0">
                <a:ea typeface="+mn-ea"/>
              </a:rPr>
              <a:t> به محصولات </a:t>
            </a:r>
            <a:r>
              <a:rPr lang="fa-IR" sz="2200" dirty="0" err="1" smtClean="0">
                <a:ea typeface="+mn-ea"/>
              </a:rPr>
              <a:t>نيستند</a:t>
            </a:r>
            <a:r>
              <a:rPr lang="ar-SA" sz="2200" dirty="0" smtClean="0">
                <a:ea typeface="+mn-ea"/>
              </a:rPr>
              <a:t>،</a:t>
            </a:r>
            <a:r>
              <a:rPr lang="fa-IR" sz="2200" dirty="0" smtClean="0">
                <a:ea typeface="+mn-ea"/>
              </a:rPr>
              <a:t> </a:t>
            </a:r>
            <a:r>
              <a:rPr lang="fa-IR" sz="2200" dirty="0" err="1" smtClean="0">
                <a:ea typeface="+mn-ea"/>
              </a:rPr>
              <a:t>بايد</a:t>
            </a:r>
            <a:r>
              <a:rPr lang="fa-IR" sz="2200" dirty="0" smtClean="0">
                <a:ea typeface="+mn-ea"/>
              </a:rPr>
              <a:t> در </a:t>
            </a:r>
            <a:r>
              <a:rPr lang="fa-IR" sz="2200" dirty="0" err="1" smtClean="0">
                <a:ea typeface="+mn-ea"/>
              </a:rPr>
              <a:t>هزينه‌يابي</a:t>
            </a:r>
            <a:r>
              <a:rPr lang="fa-IR" sz="2200" dirty="0" smtClean="0">
                <a:ea typeface="+mn-ea"/>
              </a:rPr>
              <a:t> </a:t>
            </a:r>
            <a:r>
              <a:rPr lang="fa-IR" sz="2200" dirty="0" err="1" smtClean="0">
                <a:ea typeface="+mn-ea"/>
              </a:rPr>
              <a:t>فعاليتها</a:t>
            </a:r>
            <a:r>
              <a:rPr lang="fa-IR" sz="2200" dirty="0" smtClean="0">
                <a:ea typeface="+mn-ea"/>
              </a:rPr>
              <a:t> حذف گردند.</a:t>
            </a:r>
            <a:endParaRPr lang="en-US" sz="2200" dirty="0" smtClean="0">
              <a:ea typeface="+mn-ea"/>
            </a:endParaRPr>
          </a:p>
          <a:p>
            <a:pPr marL="365760" indent="-283464" algn="just" eaLnBrk="1" fontAlgn="auto" hangingPunct="1">
              <a:lnSpc>
                <a:spcPct val="80000"/>
              </a:lnSpc>
              <a:spcAft>
                <a:spcPts val="0"/>
              </a:spcAft>
              <a:buFont typeface="Wingdings 2"/>
              <a:buChar char=""/>
              <a:defRPr/>
            </a:pPr>
            <a:endParaRPr lang="fa-IR" sz="2200" dirty="0" smtClean="0">
              <a:ea typeface="+mn-ea"/>
              <a:cs typeface="0 Lotus" pitchFamily="2" charset="-78"/>
            </a:endParaRP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Content Placeholder 8"/>
          <p:cNvSpPr>
            <a:spLocks noGrp="1"/>
          </p:cNvSpPr>
          <p:nvPr>
            <p:ph idx="1"/>
          </p:nvPr>
        </p:nvSpPr>
        <p:spPr>
          <a:xfrm>
            <a:off x="0" y="0"/>
            <a:ext cx="9144000" cy="6715125"/>
          </a:xfrm>
        </p:spPr>
        <p:txBody>
          <a:bodyPr/>
          <a:lstStyle/>
          <a:p>
            <a:pPr algn="just" eaLnBrk="1" hangingPunct="1">
              <a:lnSpc>
                <a:spcPct val="150000"/>
              </a:lnSpc>
            </a:pPr>
            <a:r>
              <a:rPr lang="ar-SA" sz="2400" smtClean="0">
                <a:solidFill>
                  <a:srgbClr val="FF0000"/>
                </a:solidFill>
                <a:cs typeface="B Mitra" pitchFamily="2" charset="-78"/>
              </a:rPr>
              <a:t>ماده 1 </a:t>
            </a:r>
            <a:r>
              <a:rPr lang="fa-IR" sz="2400" smtClean="0">
                <a:solidFill>
                  <a:srgbClr val="FF0000"/>
                </a:solidFill>
                <a:cs typeface="B Mitra" pitchFamily="2" charset="-78"/>
              </a:rPr>
              <a:t>: </a:t>
            </a:r>
            <a:r>
              <a:rPr lang="ar-SA" sz="2400" smtClean="0">
                <a:solidFill>
                  <a:srgbClr val="FF0000"/>
                </a:solidFill>
                <a:cs typeface="B Mitra" pitchFamily="2" charset="-78"/>
              </a:rPr>
              <a:t>بودجه جمعيت هلال احمر جمهوري اسلامي ايران : </a:t>
            </a:r>
            <a:endParaRPr lang="en-US" sz="2400" smtClean="0">
              <a:solidFill>
                <a:srgbClr val="FF0000"/>
              </a:solidFill>
              <a:cs typeface="B Mitra" pitchFamily="2" charset="-78"/>
            </a:endParaRPr>
          </a:p>
          <a:p>
            <a:pPr algn="just" eaLnBrk="1" hangingPunct="1">
              <a:lnSpc>
                <a:spcPct val="150000"/>
              </a:lnSpc>
            </a:pPr>
            <a:r>
              <a:rPr lang="fa-IR" sz="2400" smtClean="0">
                <a:cs typeface="B Mitra" pitchFamily="2" charset="-78"/>
              </a:rPr>
              <a:t>بودجه ، برنامه مالي جمعيت است كه براي مدت يكسال مالي تهيه وحاوي پيش بيني درآمدها و ساير منابع تأمين اعتبار و برآورد هزينه ها و تملك دارائيهاي سرمايه اي و مالي و ساير پرداختها براي انجام عملياتي كه منجر به حصول اهداف جمعيت مي شود و شامل موارد</a:t>
            </a:r>
            <a:endParaRPr lang="en-US" sz="2400" smtClean="0">
              <a:cs typeface="B Mitra" pitchFamily="2" charset="-78"/>
            </a:endParaRPr>
          </a:p>
          <a:p>
            <a:pPr algn="just" eaLnBrk="1" hangingPunct="1">
              <a:lnSpc>
                <a:spcPct val="150000"/>
              </a:lnSpc>
            </a:pPr>
            <a:r>
              <a:rPr lang="fa-IR" sz="2400" smtClean="0">
                <a:solidFill>
                  <a:srgbClr val="FF0000"/>
                </a:solidFill>
                <a:cs typeface="B Mitra" pitchFamily="2" charset="-78"/>
              </a:rPr>
              <a:t>الف) منابع مالي :</a:t>
            </a:r>
            <a:endParaRPr lang="en-US" sz="2400" smtClean="0">
              <a:solidFill>
                <a:srgbClr val="FF0000"/>
              </a:solidFill>
              <a:cs typeface="B Mitra" pitchFamily="2" charset="-78"/>
            </a:endParaRPr>
          </a:p>
          <a:p>
            <a:pPr algn="just" eaLnBrk="1" hangingPunct="1">
              <a:lnSpc>
                <a:spcPct val="150000"/>
              </a:lnSpc>
            </a:pPr>
            <a:r>
              <a:rPr lang="fa-IR" sz="2400" smtClean="0">
                <a:solidFill>
                  <a:srgbClr val="FF0000"/>
                </a:solidFill>
                <a:cs typeface="B Mitra" pitchFamily="2" charset="-78"/>
              </a:rPr>
              <a:t>1- درآمدهاي اختصاصي : </a:t>
            </a:r>
            <a:r>
              <a:rPr lang="fa-IR" sz="2400" smtClean="0">
                <a:cs typeface="B Mitra" pitchFamily="2" charset="-78"/>
              </a:rPr>
              <a:t>شامل درآمدهايي است كه به موجب ماده 17قانون اساسنامه جمعيت ، نيم درصد عوارض بر واردات و ساير قوانين ذيربط ديگر به نام جمعيت هلال احمرتوسط دولت وصول و در اختيار جمعيت قرار مي گيرد.</a:t>
            </a:r>
            <a:endParaRPr lang="en-US" sz="2400" smtClean="0">
              <a:cs typeface="B Mitra" pitchFamily="2" charset="-78"/>
            </a:endParaRPr>
          </a:p>
          <a:p>
            <a:pPr algn="just" eaLnBrk="1" hangingPunct="1"/>
            <a:endParaRPr lang="en-US" sz="2400" smtClean="0">
              <a:cs typeface="B Mitra" pitchFamily="2" charset="-78"/>
            </a:endParaRPr>
          </a:p>
        </p:txBody>
      </p:sp>
    </p:spTree>
  </p:cSld>
  <p:clrMapOvr>
    <a:masterClrMapping/>
  </p:clrMapOvr>
  <p:transition spd="slow"/>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Content Placeholder 8"/>
          <p:cNvSpPr>
            <a:spLocks noGrp="1"/>
          </p:cNvSpPr>
          <p:nvPr>
            <p:ph idx="1"/>
          </p:nvPr>
        </p:nvSpPr>
        <p:spPr>
          <a:xfrm>
            <a:off x="0" y="0"/>
            <a:ext cx="9144000" cy="6858000"/>
          </a:xfrm>
        </p:spPr>
        <p:txBody>
          <a:bodyPr/>
          <a:lstStyle/>
          <a:p>
            <a:pPr algn="justLow" eaLnBrk="1" hangingPunct="1">
              <a:lnSpc>
                <a:spcPct val="150000"/>
              </a:lnSpc>
            </a:pPr>
            <a:r>
              <a:rPr lang="fa-IR" sz="2000" smtClean="0">
                <a:solidFill>
                  <a:srgbClr val="FF0000"/>
                </a:solidFill>
                <a:cs typeface="B Mitra" pitchFamily="2" charset="-78"/>
              </a:rPr>
              <a:t>2- درآمدهاي عمومي دولت :</a:t>
            </a:r>
            <a:endParaRPr lang="en-US" sz="2000" smtClean="0">
              <a:solidFill>
                <a:srgbClr val="FF0000"/>
              </a:solidFill>
              <a:cs typeface="B Mitra" pitchFamily="2" charset="-78"/>
            </a:endParaRPr>
          </a:p>
          <a:p>
            <a:pPr algn="justLow" eaLnBrk="1" hangingPunct="1">
              <a:lnSpc>
                <a:spcPct val="150000"/>
              </a:lnSpc>
            </a:pPr>
            <a:r>
              <a:rPr lang="fa-IR" sz="2000" smtClean="0">
                <a:solidFill>
                  <a:srgbClr val="FF0000"/>
                </a:solidFill>
                <a:cs typeface="B Mitra" pitchFamily="2" charset="-78"/>
              </a:rPr>
              <a:t>1-2) </a:t>
            </a:r>
            <a:r>
              <a:rPr lang="fa-IR" sz="2000" smtClean="0">
                <a:cs typeface="B Mitra" pitchFamily="2" charset="-78"/>
              </a:rPr>
              <a:t>اين منابع، شامل اعتباراتي است كه همه ساله به صورت كمك و يا ساير منابع در قانون بودجه كل كشور به نام جمعيت هلال احمر در قالب رديف هاي اعتباري منظور مي شود.</a:t>
            </a:r>
            <a:endParaRPr lang="en-US" sz="2000" smtClean="0">
              <a:cs typeface="B Mitra" pitchFamily="2" charset="-78"/>
            </a:endParaRPr>
          </a:p>
          <a:p>
            <a:pPr algn="justLow" eaLnBrk="1" hangingPunct="1">
              <a:lnSpc>
                <a:spcPct val="150000"/>
              </a:lnSpc>
            </a:pPr>
            <a:r>
              <a:rPr lang="fa-IR" sz="2000" smtClean="0">
                <a:solidFill>
                  <a:srgbClr val="FF0000"/>
                </a:solidFill>
                <a:cs typeface="B Mitra" pitchFamily="2" charset="-78"/>
              </a:rPr>
              <a:t>2-2)</a:t>
            </a:r>
            <a:r>
              <a:rPr lang="fa-IR" sz="2000" smtClean="0">
                <a:cs typeface="B Mitra" pitchFamily="2" charset="-78"/>
              </a:rPr>
              <a:t>ساير منابع مالي كه از طريق دستگاههاي اجرايي تحت عنوان كمك يا ابلاغ اعتبار،به صورت ملي يا استاني در اختيار جمعيت قرار مي گيرد.</a:t>
            </a:r>
            <a:endParaRPr lang="en-US" sz="2000" smtClean="0">
              <a:cs typeface="B Mitra" pitchFamily="2" charset="-78"/>
            </a:endParaRPr>
          </a:p>
          <a:p>
            <a:pPr algn="justLow" eaLnBrk="1" hangingPunct="1">
              <a:lnSpc>
                <a:spcPct val="150000"/>
              </a:lnSpc>
            </a:pPr>
            <a:r>
              <a:rPr lang="fa-IR" sz="2000" smtClean="0">
                <a:solidFill>
                  <a:srgbClr val="009900"/>
                </a:solidFill>
                <a:cs typeface="B Mitra" pitchFamily="2" charset="-78"/>
              </a:rPr>
              <a:t>3- منابع داخلي :</a:t>
            </a:r>
            <a:endParaRPr lang="en-US" sz="2000" smtClean="0">
              <a:solidFill>
                <a:srgbClr val="009900"/>
              </a:solidFill>
              <a:cs typeface="B Mitra" pitchFamily="2" charset="-78"/>
            </a:endParaRPr>
          </a:p>
          <a:p>
            <a:pPr algn="justLow" eaLnBrk="1" hangingPunct="1">
              <a:lnSpc>
                <a:spcPct val="150000"/>
              </a:lnSpc>
            </a:pPr>
            <a:r>
              <a:rPr lang="fa-IR" sz="2000" smtClean="0">
                <a:solidFill>
                  <a:srgbClr val="009900"/>
                </a:solidFill>
                <a:cs typeface="B Mitra" pitchFamily="2" charset="-78"/>
              </a:rPr>
              <a:t>1-3) واگذاري دارايي هاي سرمايه اي: </a:t>
            </a:r>
            <a:r>
              <a:rPr lang="fa-IR" sz="2000" smtClean="0">
                <a:cs typeface="B Mitra" pitchFamily="2" charset="-78"/>
              </a:rPr>
              <a:t>وجوه حاصل از فروش اموال منقول،غيرمنقول،اموال اسقاطي جمعيت،وفق مقررات وضوابط مربوطه.</a:t>
            </a:r>
            <a:endParaRPr lang="en-US" sz="2000" smtClean="0">
              <a:cs typeface="B Mitra" pitchFamily="2" charset="-78"/>
            </a:endParaRPr>
          </a:p>
        </p:txBody>
      </p:sp>
    </p:spTree>
  </p:cSld>
  <p:clrMapOvr>
    <a:masterClrMapping/>
  </p:clrMapOvr>
  <p:transition spd="slow"/>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Content Placeholder 5"/>
          <p:cNvSpPr>
            <a:spLocks noGrp="1"/>
          </p:cNvSpPr>
          <p:nvPr>
            <p:ph idx="1"/>
          </p:nvPr>
        </p:nvSpPr>
        <p:spPr>
          <a:xfrm>
            <a:off x="0" y="357188"/>
            <a:ext cx="9144000" cy="6500812"/>
          </a:xfrm>
        </p:spPr>
        <p:txBody>
          <a:bodyPr/>
          <a:lstStyle/>
          <a:p>
            <a:pPr algn="just" eaLnBrk="1" hangingPunct="1">
              <a:lnSpc>
                <a:spcPct val="150000"/>
              </a:lnSpc>
            </a:pPr>
            <a:r>
              <a:rPr lang="fa-IR" sz="2400" smtClean="0">
                <a:solidFill>
                  <a:srgbClr val="009900"/>
                </a:solidFill>
                <a:cs typeface="B Mitra" pitchFamily="2" charset="-78"/>
              </a:rPr>
              <a:t>2-3) واگذاري دارايي هاي مالي :</a:t>
            </a:r>
            <a:r>
              <a:rPr lang="fa-IR" sz="2400" smtClean="0">
                <a:cs typeface="B Mitra" pitchFamily="2" charset="-78"/>
              </a:rPr>
              <a:t>شا مل فروش</a:t>
            </a:r>
            <a:r>
              <a:rPr lang="fa-IR" sz="2400" smtClean="0">
                <a:solidFill>
                  <a:srgbClr val="009900"/>
                </a:solidFill>
                <a:cs typeface="B Mitra" pitchFamily="2" charset="-78"/>
              </a:rPr>
              <a:t> </a:t>
            </a:r>
            <a:r>
              <a:rPr lang="fa-IR" sz="2400" smtClean="0">
                <a:cs typeface="B Mitra" pitchFamily="2" charset="-78"/>
              </a:rPr>
              <a:t>فروش اوراق مشاركت ، استفاده از تسهيلات بانكها و موسسات داخلي و خارجي ، دريافت اصل تسهيلات اعطايي از سوي جمعيت و مانده وجوه مصرف نشده اعتبارات منابع داخلي سال قبل و وجوه حاصل از تسويه مطالبات سنواتي.</a:t>
            </a:r>
            <a:endParaRPr lang="en-US" sz="2400" smtClean="0">
              <a:cs typeface="B Mitra" pitchFamily="2" charset="-78"/>
            </a:endParaRPr>
          </a:p>
          <a:p>
            <a:pPr algn="just" eaLnBrk="1" hangingPunct="1">
              <a:lnSpc>
                <a:spcPct val="150000"/>
              </a:lnSpc>
            </a:pPr>
            <a:r>
              <a:rPr lang="fa-IR" sz="2400" smtClean="0">
                <a:solidFill>
                  <a:srgbClr val="009900"/>
                </a:solidFill>
                <a:cs typeface="B Mitra" pitchFamily="2" charset="-78"/>
              </a:rPr>
              <a:t>3-3) درآمدهاي داخلي:</a:t>
            </a:r>
            <a:r>
              <a:rPr lang="fa-IR" sz="2400" smtClean="0">
                <a:cs typeface="B Mitra" pitchFamily="2" charset="-78"/>
              </a:rPr>
              <a:t>وجوه حاصل از فروش كالا و خدمات ، حق عضويت ، اعانات ، فعاليت هاي اقتصادي و سود حاصل از شركتها ، سود حاصل از سپرده گذاري ذخيره احتياطي  و ساير منابع نزد بانكها ، </a:t>
            </a:r>
          </a:p>
        </p:txBody>
      </p:sp>
    </p:spTree>
  </p:cSld>
  <p:clrMapOvr>
    <a:masterClrMapping/>
  </p:clrMapOvr>
  <p:transition spd="slow"/>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Content Placeholder 5"/>
          <p:cNvSpPr>
            <a:spLocks noGrp="1"/>
          </p:cNvSpPr>
          <p:nvPr>
            <p:ph idx="1"/>
          </p:nvPr>
        </p:nvSpPr>
        <p:spPr>
          <a:xfrm>
            <a:off x="214313" y="500063"/>
            <a:ext cx="8929687" cy="6357937"/>
          </a:xfrm>
        </p:spPr>
        <p:txBody>
          <a:bodyPr/>
          <a:lstStyle/>
          <a:p>
            <a:pPr algn="just" eaLnBrk="1" hangingPunct="1">
              <a:lnSpc>
                <a:spcPct val="150000"/>
              </a:lnSpc>
            </a:pPr>
            <a:r>
              <a:rPr lang="fa-IR" sz="2400" smtClean="0">
                <a:cs typeface="B Mitra" pitchFamily="2" charset="-78"/>
              </a:rPr>
              <a:t>    كارمزد و بهره دريافتي از تسهيلات اعطايي، درآمدهاي حاصل از اجاره اموال  و ساير منابع تامين اعتبار (درآمد هاي داخلي) وجوه حاصل از ارائه كالا و خدمات (نظير خدمات آموزشي ،  فرهنگي ، ورزشي ، بهداشتي- درماني و آموزشهاي امدادي و غيره)، دريافت كمك هاي اجتماعي ( كمك هاي اهدايي از سوي مردم ، ساير كشورها ، موسسات ، نهادها ، سازمانهاي داخلي و خارجي و مجامع  بين المللي و نظاير آنها) و اعانات ، عوايد و اموالي كه در اجراي مصوبات و تصميمات مراجع و سازمانهاي دولتي و شهري حاصل مي شود.</a:t>
            </a:r>
          </a:p>
        </p:txBody>
      </p:sp>
    </p:spTree>
  </p:cSld>
  <p:clrMapOvr>
    <a:masterClrMapping/>
  </p:clrMapOvr>
  <p:transition spd="slow"/>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Content Placeholder 5"/>
          <p:cNvSpPr>
            <a:spLocks noGrp="1"/>
          </p:cNvSpPr>
          <p:nvPr>
            <p:ph idx="1"/>
          </p:nvPr>
        </p:nvSpPr>
        <p:spPr>
          <a:xfrm>
            <a:off x="0" y="0"/>
            <a:ext cx="9144000" cy="6858000"/>
          </a:xfrm>
        </p:spPr>
        <p:txBody>
          <a:bodyPr/>
          <a:lstStyle/>
          <a:p>
            <a:pPr algn="just" eaLnBrk="1" hangingPunct="1">
              <a:lnSpc>
                <a:spcPct val="150000"/>
              </a:lnSpc>
            </a:pPr>
            <a:r>
              <a:rPr lang="fa-IR" sz="2400" smtClean="0">
                <a:solidFill>
                  <a:srgbClr val="FF0000"/>
                </a:solidFill>
                <a:cs typeface="B Mitra" pitchFamily="2" charset="-78"/>
              </a:rPr>
              <a:t>تبصره:</a:t>
            </a:r>
            <a:r>
              <a:rPr lang="fa-IR" sz="2400" smtClean="0">
                <a:cs typeface="B Mitra" pitchFamily="2" charset="-78"/>
              </a:rPr>
              <a:t>نحوه جمع آوري كمكهاي نقدي وغيرنقدي مردمي براساس دستورالعمل تنظيمي از سوي سازمان داوطلبان خواهدبودكه توسط دبيركل ابلاغ ميشود.</a:t>
            </a:r>
          </a:p>
          <a:p>
            <a:pPr algn="just" eaLnBrk="1" hangingPunct="1">
              <a:lnSpc>
                <a:spcPct val="150000"/>
              </a:lnSpc>
            </a:pPr>
            <a:r>
              <a:rPr lang="fa-IR" sz="2400" smtClean="0">
                <a:solidFill>
                  <a:srgbClr val="FF0000"/>
                </a:solidFill>
                <a:cs typeface="B Mitra" pitchFamily="2" charset="-78"/>
              </a:rPr>
              <a:t>4-3) </a:t>
            </a:r>
            <a:r>
              <a:rPr lang="fa-IR" sz="2400" smtClean="0">
                <a:cs typeface="B Mitra" pitchFamily="2" charset="-78"/>
              </a:rPr>
              <a:t>استفاده از موجودي حساب اندوخته احتياطي (موضوع ماده 21 قانون اساسنامه) به تشخيص رئيس جمعيت.</a:t>
            </a:r>
            <a:endParaRPr lang="en-US" sz="2400" smtClean="0">
              <a:cs typeface="B Mitra" pitchFamily="2" charset="-78"/>
            </a:endParaRPr>
          </a:p>
          <a:p>
            <a:pPr algn="just" eaLnBrk="1" hangingPunct="1">
              <a:lnSpc>
                <a:spcPct val="150000"/>
              </a:lnSpc>
            </a:pPr>
            <a:r>
              <a:rPr lang="fa-IR" sz="2400" smtClean="0">
                <a:solidFill>
                  <a:srgbClr val="008000"/>
                </a:solidFill>
                <a:cs typeface="B Mitra" pitchFamily="2" charset="-78"/>
              </a:rPr>
              <a:t>ب) مصارف مالي :</a:t>
            </a:r>
            <a:endParaRPr lang="en-US" sz="2400" smtClean="0">
              <a:solidFill>
                <a:srgbClr val="008000"/>
              </a:solidFill>
              <a:cs typeface="B Mitra" pitchFamily="2" charset="-78"/>
            </a:endParaRPr>
          </a:p>
          <a:p>
            <a:pPr algn="just" eaLnBrk="1" hangingPunct="1">
              <a:lnSpc>
                <a:spcPct val="150000"/>
              </a:lnSpc>
            </a:pPr>
            <a:r>
              <a:rPr lang="fa-IR" sz="2400" smtClean="0">
                <a:solidFill>
                  <a:srgbClr val="009900"/>
                </a:solidFill>
                <a:cs typeface="B Mitra" pitchFamily="2" charset="-78"/>
              </a:rPr>
              <a:t>1-اعتبارات هزينه اي ( جاري) : </a:t>
            </a:r>
            <a:r>
              <a:rPr lang="fa-IR" sz="2400" smtClean="0">
                <a:cs typeface="B Mitra" pitchFamily="2" charset="-78"/>
              </a:rPr>
              <a:t>اين اعتبارات ، ظرفيتهاي ايجاد شده توسط جمعيت هلال احمر را حفظ و نگهداري مي‌كند كه در قالب هزينه جبران خدمت كاركنان ، استفاده از كالاها و خدمات ،هزينه هاي اموال و دارايي ، يارانه و كمك هاي بلاعوض ، رفاه اجتماعي و ساير هزينه هايي كه جهت تحقق اهداف جمعيت مي باشد به مصرف مي رسد. </a:t>
            </a:r>
            <a:endParaRPr lang="en-US" sz="2400" smtClean="0">
              <a:cs typeface="B Mitra" pitchFamily="2" charset="-78"/>
            </a:endParaRPr>
          </a:p>
        </p:txBody>
      </p:sp>
    </p:spTree>
  </p:cSld>
  <p:clrMapOvr>
    <a:masterClrMapping/>
  </p:clrMapOvr>
  <p:transition spd="slow"/>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Content Placeholder 5"/>
          <p:cNvSpPr>
            <a:spLocks noGrp="1"/>
          </p:cNvSpPr>
          <p:nvPr>
            <p:ph idx="1"/>
          </p:nvPr>
        </p:nvSpPr>
        <p:spPr>
          <a:xfrm>
            <a:off x="0" y="0"/>
            <a:ext cx="9144000" cy="6858000"/>
          </a:xfrm>
        </p:spPr>
        <p:txBody>
          <a:bodyPr/>
          <a:lstStyle/>
          <a:p>
            <a:pPr algn="just" eaLnBrk="1" hangingPunct="1">
              <a:lnSpc>
                <a:spcPct val="150000"/>
              </a:lnSpc>
            </a:pPr>
            <a:endParaRPr lang="fa-IR" smtClean="0">
              <a:solidFill>
                <a:srgbClr val="009900"/>
              </a:solidFill>
              <a:cs typeface="B Mitra" pitchFamily="2" charset="-78"/>
            </a:endParaRPr>
          </a:p>
          <a:p>
            <a:pPr algn="just" eaLnBrk="1" hangingPunct="1">
              <a:lnSpc>
                <a:spcPct val="150000"/>
              </a:lnSpc>
            </a:pPr>
            <a:r>
              <a:rPr lang="fa-IR" sz="2400" smtClean="0">
                <a:solidFill>
                  <a:srgbClr val="009900"/>
                </a:solidFill>
                <a:cs typeface="B Mitra" pitchFamily="2" charset="-78"/>
              </a:rPr>
              <a:t>2- اعتبارات تملك دارايي هاي سرمايه اي : </a:t>
            </a:r>
            <a:r>
              <a:rPr lang="fa-IR" sz="2400" smtClean="0">
                <a:cs typeface="B Mitra" pitchFamily="2" charset="-78"/>
              </a:rPr>
              <a:t>اين اعتبارات ، ظرفيت هاي جديد ايجاد مي نمايد و يا موجب توسعه ، تثبيت و افزايش عمر و دوام ظرفيتهاي موجود مي شود ، از جمله شامل  ساختمان و ساير مستحدثات ، ماشين آلات و تجهيزات ، ساير دارايي هاي ثابت ، تغيير در موجودي انبارها ، اقلام گرانبها ، زمين و ساير دارايي هاي توليد نشده است.</a:t>
            </a:r>
          </a:p>
          <a:p>
            <a:pPr algn="just" eaLnBrk="1" hangingPunct="1">
              <a:lnSpc>
                <a:spcPct val="150000"/>
              </a:lnSpc>
            </a:pPr>
            <a:endParaRPr lang="en-US" sz="2400" smtClean="0">
              <a:cs typeface="B Mitra" pitchFamily="2" charset="-78"/>
            </a:endParaRPr>
          </a:p>
          <a:p>
            <a:pPr algn="just" eaLnBrk="1" hangingPunct="1">
              <a:lnSpc>
                <a:spcPct val="150000"/>
              </a:lnSpc>
            </a:pPr>
            <a:r>
              <a:rPr lang="fa-IR" sz="2400" smtClean="0">
                <a:solidFill>
                  <a:srgbClr val="009900"/>
                </a:solidFill>
                <a:cs typeface="B Mitra" pitchFamily="2" charset="-78"/>
              </a:rPr>
              <a:t>3- اعتبارات تملك دارايي هاي مالي : </a:t>
            </a:r>
            <a:r>
              <a:rPr lang="fa-IR" sz="2400" smtClean="0">
                <a:cs typeface="B Mitra" pitchFamily="2" charset="-78"/>
              </a:rPr>
              <a:t>بازپرداخت اصل تسهيلات بانكي ، بازپرداخت اصل وامهاي خارجي ، بازپرداخت اصل اوراق مشاركت و تعهدات پرداخت نشده سنوات قبل.</a:t>
            </a:r>
          </a:p>
        </p:txBody>
      </p:sp>
    </p:spTree>
  </p:cSld>
  <p:clrMapOvr>
    <a:masterClrMapping/>
  </p:clrMapOvr>
  <p:transition spd="slow"/>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Content Placeholder 2"/>
          <p:cNvSpPr>
            <a:spLocks noGrp="1"/>
          </p:cNvSpPr>
          <p:nvPr>
            <p:ph idx="1"/>
          </p:nvPr>
        </p:nvSpPr>
        <p:spPr>
          <a:xfrm>
            <a:off x="0" y="142875"/>
            <a:ext cx="9144000" cy="6365875"/>
          </a:xfrm>
        </p:spPr>
        <p:txBody>
          <a:bodyPr/>
          <a:lstStyle/>
          <a:p>
            <a:pPr marL="0" indent="0" algn="just" eaLnBrk="1" hangingPunct="1">
              <a:lnSpc>
                <a:spcPct val="150000"/>
              </a:lnSpc>
            </a:pPr>
            <a:r>
              <a:rPr lang="fa-IR" sz="2800" smtClean="0">
                <a:solidFill>
                  <a:srgbClr val="953735"/>
                </a:solidFill>
                <a:cs typeface="B Mitra" pitchFamily="2" charset="-78"/>
              </a:rPr>
              <a:t>ماده 38 - ضوابط اجرايي بودجه جمعيت :</a:t>
            </a:r>
            <a:endParaRPr lang="fa-IR" sz="2800" smtClean="0">
              <a:cs typeface="B Mitra" pitchFamily="2" charset="-78"/>
            </a:endParaRPr>
          </a:p>
          <a:p>
            <a:pPr marL="0" indent="0" algn="just" eaLnBrk="1" hangingPunct="1">
              <a:lnSpc>
                <a:spcPct val="150000"/>
              </a:lnSpc>
            </a:pPr>
            <a:r>
              <a:rPr lang="fa-IR" sz="2800" smtClean="0">
                <a:cs typeface="B Mitra" pitchFamily="2" charset="-78"/>
              </a:rPr>
              <a:t> </a:t>
            </a:r>
            <a:r>
              <a:rPr lang="fa-IR" sz="2800" smtClean="0">
                <a:solidFill>
                  <a:srgbClr val="009900"/>
                </a:solidFill>
                <a:cs typeface="B Mitra" pitchFamily="2" charset="-78"/>
              </a:rPr>
              <a:t>تدوين اين ضوابط توسط دفتر برنامه ، بودجه و آموزش با هماهنگي و تشريك مساعي خزانه داري كل و ذيحسابي جمعيت همه ساله مطابق مقررات تنظيم و پس از تأييد كميسيون دائمي شوراي عالي توسط دبير كل به واحدها ابلاغ مي گردد.</a:t>
            </a:r>
            <a:endParaRPr lang="en-US" sz="2800" smtClean="0">
              <a:solidFill>
                <a:srgbClr val="009900"/>
              </a:solidFill>
              <a:cs typeface="B Mitra" pitchFamily="2" charset="-78"/>
            </a:endParaRPr>
          </a:p>
        </p:txBody>
      </p:sp>
    </p:spTree>
  </p:cSld>
  <p:clrMapOvr>
    <a:masterClrMapping/>
  </p:clrMapOvr>
  <p:transition spd="slow"/>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Content Placeholder 2"/>
          <p:cNvSpPr>
            <a:spLocks noGrp="1"/>
          </p:cNvSpPr>
          <p:nvPr>
            <p:ph idx="1"/>
          </p:nvPr>
        </p:nvSpPr>
        <p:spPr>
          <a:xfrm>
            <a:off x="0" y="0"/>
            <a:ext cx="9144000" cy="6858000"/>
          </a:xfrm>
        </p:spPr>
        <p:txBody>
          <a:bodyPr/>
          <a:lstStyle/>
          <a:p>
            <a:pPr algn="justLow" eaLnBrk="1" hangingPunct="1">
              <a:lnSpc>
                <a:spcPct val="200000"/>
              </a:lnSpc>
            </a:pPr>
            <a:endParaRPr lang="fa-IR" sz="2400" smtClean="0">
              <a:solidFill>
                <a:srgbClr val="C00000"/>
              </a:solidFill>
              <a:cs typeface="B Mitra" pitchFamily="2" charset="-78"/>
            </a:endParaRPr>
          </a:p>
          <a:p>
            <a:pPr algn="justLow" eaLnBrk="1" hangingPunct="1">
              <a:lnSpc>
                <a:spcPct val="200000"/>
              </a:lnSpc>
            </a:pPr>
            <a:r>
              <a:rPr lang="fa-IR" smtClean="0">
                <a:solidFill>
                  <a:srgbClr val="C00000"/>
                </a:solidFill>
                <a:cs typeface="B Mitra" pitchFamily="2" charset="-78"/>
              </a:rPr>
              <a:t>ماده44-</a:t>
            </a:r>
            <a:r>
              <a:rPr lang="fa-IR" smtClean="0">
                <a:cs typeface="B Mitra" pitchFamily="2" charset="-78"/>
              </a:rPr>
              <a:t> </a:t>
            </a:r>
            <a:r>
              <a:rPr lang="fa-IR" sz="2400" smtClean="0">
                <a:cs typeface="B Mitra" pitchFamily="2" charset="-78"/>
              </a:rPr>
              <a:t>وجود اعتبار در بودجه جمعيت به خودي خود براي اشخاص اعم از حقيقي يا حقوقي ايجاد حق نمي كند و استفاده از اعتبارات بايد در قالب تخصيص صادره و پس از تأمين اعتبار با رعايت مقررات مربوطه صورت پذيرد.</a:t>
            </a:r>
            <a:endParaRPr lang="en-US" sz="2400" smtClean="0">
              <a:cs typeface="B Mitra" pitchFamily="2" charset="-78"/>
            </a:endParaRPr>
          </a:p>
          <a:p>
            <a:pPr eaLnBrk="1" hangingPunct="1"/>
            <a:endParaRPr lang="fa-IR" sz="4000" smtClean="0">
              <a:cs typeface="B Mitra" pitchFamily="2" charset="-78"/>
            </a:endParaRPr>
          </a:p>
        </p:txBody>
      </p:sp>
    </p:spTree>
  </p:cSld>
  <p:clrMapOvr>
    <a:masterClrMapping/>
  </p:clrMapOvr>
  <p:transition spd="slow"/>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Content Placeholder 2"/>
          <p:cNvSpPr>
            <a:spLocks noGrp="1"/>
          </p:cNvSpPr>
          <p:nvPr>
            <p:ph idx="1"/>
          </p:nvPr>
        </p:nvSpPr>
        <p:spPr>
          <a:xfrm>
            <a:off x="0" y="0"/>
            <a:ext cx="9144000" cy="6858000"/>
          </a:xfrm>
        </p:spPr>
        <p:txBody>
          <a:bodyPr/>
          <a:lstStyle/>
          <a:p>
            <a:pPr algn="just" eaLnBrk="1" hangingPunct="1">
              <a:lnSpc>
                <a:spcPct val="200000"/>
              </a:lnSpc>
            </a:pPr>
            <a:endParaRPr lang="fa-IR" smtClean="0">
              <a:solidFill>
                <a:schemeClr val="accent2"/>
              </a:solidFill>
              <a:cs typeface="B Mitra" pitchFamily="2" charset="-78"/>
            </a:endParaRPr>
          </a:p>
          <a:p>
            <a:pPr algn="just" eaLnBrk="1" hangingPunct="1">
              <a:lnSpc>
                <a:spcPct val="200000"/>
              </a:lnSpc>
            </a:pPr>
            <a:endParaRPr lang="fa-IR" sz="1100" smtClean="0">
              <a:solidFill>
                <a:schemeClr val="accent2"/>
              </a:solidFill>
              <a:cs typeface="B Mitra" pitchFamily="2" charset="-78"/>
            </a:endParaRPr>
          </a:p>
          <a:p>
            <a:pPr algn="just" eaLnBrk="1" hangingPunct="1">
              <a:lnSpc>
                <a:spcPct val="200000"/>
              </a:lnSpc>
            </a:pPr>
            <a:r>
              <a:rPr lang="fa-IR" sz="2400" smtClean="0">
                <a:solidFill>
                  <a:schemeClr val="accent2"/>
                </a:solidFill>
                <a:cs typeface="B Mitra" pitchFamily="2" charset="-78"/>
              </a:rPr>
              <a:t>ماده47 : </a:t>
            </a:r>
            <a:r>
              <a:rPr lang="fa-IR" sz="2800" smtClean="0">
                <a:cs typeface="B Mitra" pitchFamily="2" charset="-78"/>
              </a:rPr>
              <a:t>پرداخت هرگونه هزينه مي بايد به ترتيب پس از طي مراحل تشخيص ، تأمين اعتبار ، تعهد ، تسجيل ، حواله و با اعمال نظارت مالي به عمل آيد.</a:t>
            </a:r>
            <a:endParaRPr lang="en-US" sz="2800" smtClean="0">
              <a:cs typeface="B Mitra" pitchFamily="2" charset="-78"/>
            </a:endParaRPr>
          </a:p>
        </p:txBody>
      </p:sp>
    </p:spTree>
  </p:cSld>
  <p:clrMapOvr>
    <a:masterClrMapping/>
  </p:clrMapOvr>
  <p:transition spd="slow"/>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idx="4294967295"/>
          </p:nvPr>
        </p:nvSpPr>
        <p:spPr>
          <a:xfrm>
            <a:off x="0" y="571500"/>
            <a:ext cx="8229600" cy="1143000"/>
          </a:xfrm>
        </p:spPr>
        <p:txBody>
          <a:bodyPr>
            <a:normAutofit fontScale="90000"/>
          </a:bodyPr>
          <a:lstStyle/>
          <a:p>
            <a:pPr algn="ctr" eaLnBrk="1" fontAlgn="auto" hangingPunct="1">
              <a:spcAft>
                <a:spcPts val="0"/>
              </a:spcAft>
              <a:defRPr/>
            </a:pPr>
            <a:r>
              <a:rPr lang="ar-SA" sz="3600" b="1" dirty="0" smtClean="0">
                <a:solidFill>
                  <a:srgbClr val="FF0000"/>
                </a:solidFill>
                <a:ea typeface="+mj-ea"/>
                <a:cs typeface="B Titr" pitchFamily="2" charset="-78"/>
              </a:rPr>
              <a:t>مراحل انجام خرج </a:t>
            </a:r>
            <a:r>
              <a:rPr lang="en-US" sz="4800" dirty="0" smtClean="0">
                <a:solidFill>
                  <a:srgbClr val="FFC000"/>
                </a:solidFill>
                <a:ea typeface="+mj-ea"/>
                <a:cs typeface="B Titr" pitchFamily="2" charset="-78"/>
              </a:rPr>
              <a:t/>
            </a:r>
            <a:br>
              <a:rPr lang="en-US" sz="4800" dirty="0" smtClean="0">
                <a:solidFill>
                  <a:srgbClr val="FFC000"/>
                </a:solidFill>
                <a:ea typeface="+mj-ea"/>
                <a:cs typeface="B Titr" pitchFamily="2" charset="-78"/>
              </a:rPr>
            </a:br>
            <a:endParaRPr lang="en-US" sz="4800" dirty="0" smtClean="0">
              <a:solidFill>
                <a:srgbClr val="FFC000"/>
              </a:solidFill>
              <a:ea typeface="+mj-ea"/>
              <a:cs typeface="B Titr" pitchFamily="2" charset="-78"/>
            </a:endParaRPr>
          </a:p>
        </p:txBody>
      </p:sp>
      <p:sp>
        <p:nvSpPr>
          <p:cNvPr id="81923" name="Rectangle 3"/>
          <p:cNvSpPr>
            <a:spLocks noGrp="1" noChangeArrowheads="1"/>
          </p:cNvSpPr>
          <p:nvPr>
            <p:ph type="body" idx="4294967295"/>
          </p:nvPr>
        </p:nvSpPr>
        <p:spPr>
          <a:xfrm>
            <a:off x="914400" y="1714500"/>
            <a:ext cx="8229600" cy="5122863"/>
          </a:xfrm>
        </p:spPr>
        <p:txBody>
          <a:bodyPr/>
          <a:lstStyle/>
          <a:p>
            <a:pPr algn="just" eaLnBrk="1" hangingPunct="1">
              <a:buFontTx/>
              <a:buNone/>
            </a:pPr>
            <a:r>
              <a:rPr lang="ar-SA" sz="2400" smtClean="0">
                <a:cs typeface="B Mitra" pitchFamily="2" charset="-78"/>
              </a:rPr>
              <a:t>اعتبار مصوب و ابلاغ شده به واحدهاي جمعيت ، پس از تخصيص اعتبار طي مراحل ذيل به مصرف</a:t>
            </a:r>
            <a:r>
              <a:rPr lang="fa-IR" sz="2400" smtClean="0">
                <a:cs typeface="B Mitra" pitchFamily="2" charset="-78"/>
              </a:rPr>
              <a:t>  </a:t>
            </a:r>
            <a:r>
              <a:rPr lang="ar-SA" sz="2400" smtClean="0">
                <a:cs typeface="B Mitra" pitchFamily="2" charset="-78"/>
              </a:rPr>
              <a:t>مي رسد :</a:t>
            </a:r>
            <a:endParaRPr lang="en-US" sz="2400" smtClean="0">
              <a:cs typeface="B Mitra" pitchFamily="2" charset="-78"/>
            </a:endParaRPr>
          </a:p>
          <a:p>
            <a:pPr algn="just" eaLnBrk="1" hangingPunct="1">
              <a:buFontTx/>
              <a:buNone/>
            </a:pPr>
            <a:endParaRPr lang="fa-IR" sz="2400" smtClean="0">
              <a:solidFill>
                <a:srgbClr val="CC3300"/>
              </a:solidFill>
              <a:cs typeface="B Mitra" pitchFamily="2" charset="-78"/>
            </a:endParaRPr>
          </a:p>
          <a:p>
            <a:pPr algn="just" eaLnBrk="1" hangingPunct="1">
              <a:buFontTx/>
              <a:buNone/>
            </a:pPr>
            <a:r>
              <a:rPr lang="fa-IR" sz="2400" smtClean="0">
                <a:solidFill>
                  <a:srgbClr val="FF0000"/>
                </a:solidFill>
                <a:cs typeface="B Titr" pitchFamily="2" charset="-78"/>
              </a:rPr>
              <a:t>1- </a:t>
            </a:r>
            <a:r>
              <a:rPr lang="ar-SA" sz="2400" smtClean="0">
                <a:solidFill>
                  <a:srgbClr val="FF0000"/>
                </a:solidFill>
                <a:cs typeface="B Titr" pitchFamily="2" charset="-78"/>
              </a:rPr>
              <a:t>تشخيص :</a:t>
            </a:r>
            <a:endParaRPr lang="en-US" sz="2400" smtClean="0">
              <a:solidFill>
                <a:srgbClr val="FF0000"/>
              </a:solidFill>
              <a:cs typeface="B Titr" pitchFamily="2" charset="-78"/>
            </a:endParaRPr>
          </a:p>
          <a:p>
            <a:pPr algn="just" eaLnBrk="1" hangingPunct="1">
              <a:buFontTx/>
              <a:buNone/>
            </a:pPr>
            <a:r>
              <a:rPr lang="ar-SA" sz="2400" smtClean="0">
                <a:cs typeface="B Mitra" pitchFamily="2" charset="-78"/>
              </a:rPr>
              <a:t>ماده </a:t>
            </a:r>
            <a:r>
              <a:rPr lang="fa-IR" sz="2400" smtClean="0">
                <a:cs typeface="B Mitra" pitchFamily="2" charset="-78"/>
              </a:rPr>
              <a:t>15</a:t>
            </a:r>
            <a:r>
              <a:rPr lang="ar-SA" sz="2400" smtClean="0">
                <a:cs typeface="B Mitra" pitchFamily="2" charset="-78"/>
              </a:rPr>
              <a:t> آ.م.م.ج : </a:t>
            </a:r>
            <a:endParaRPr lang="fa-IR" sz="2400" smtClean="0">
              <a:cs typeface="B Mitra" pitchFamily="2" charset="-78"/>
            </a:endParaRPr>
          </a:p>
          <a:p>
            <a:pPr algn="just" eaLnBrk="1" hangingPunct="1">
              <a:buFontTx/>
              <a:buNone/>
            </a:pPr>
            <a:r>
              <a:rPr lang="en-US" sz="2400" smtClean="0">
                <a:cs typeface="B Mitra" pitchFamily="2" charset="-78"/>
              </a:rPr>
              <a:t>   </a:t>
            </a:r>
            <a:r>
              <a:rPr lang="ar-SA" sz="2400" smtClean="0">
                <a:cs typeface="B Mitra" pitchFamily="2" charset="-78"/>
              </a:rPr>
              <a:t>تشخيص عبارتست از تعيين و انتخاب كالا و خدمات و ساير پرداختهايي كه تحصيل يا انجام آنها براي نيل به اجراي برنامه هاي جمعيت ضروري است .</a:t>
            </a:r>
            <a:endParaRPr lang="en-US" sz="2400" smtClean="0">
              <a:cs typeface="B Mitra" pitchFamily="2" charset="-78"/>
            </a:endParaRPr>
          </a:p>
        </p:txBody>
      </p:sp>
    </p:spTree>
  </p:cSld>
  <p:clrMapOvr>
    <a:masterClrMapping/>
  </p:clrMapOvr>
  <p:transition spd="slow"/>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p:cNvSpPr>
            <a:spLocks noGrp="1" noChangeArrowheads="1"/>
          </p:cNvSpPr>
          <p:nvPr>
            <p:ph idx="4294967295"/>
          </p:nvPr>
        </p:nvSpPr>
        <p:spPr>
          <a:xfrm>
            <a:off x="914400" y="404813"/>
            <a:ext cx="8229600" cy="5727700"/>
          </a:xfrm>
        </p:spPr>
        <p:txBody>
          <a:bodyPr/>
          <a:lstStyle/>
          <a:p>
            <a:pPr algn="just" eaLnBrk="1" hangingPunct="1">
              <a:buFontTx/>
              <a:buNone/>
            </a:pPr>
            <a:r>
              <a:rPr lang="ar-SA" sz="2400" smtClean="0">
                <a:cs typeface="B Mitra" pitchFamily="2" charset="-78"/>
              </a:rPr>
              <a:t>وجود اعتبار در بودجه به خودي خود براي اشخاص اعم از حقيقي يا حقوقي ايجاد حق نمي كند و استفاده از اعتبارات بايد با رعايت مقررات مربوط به خود بعمل آيد .</a:t>
            </a:r>
            <a:endParaRPr lang="fa-IR" sz="2400" smtClean="0">
              <a:cs typeface="B Mitra" pitchFamily="2" charset="-78"/>
            </a:endParaRPr>
          </a:p>
          <a:p>
            <a:pPr algn="just" eaLnBrk="1" hangingPunct="1">
              <a:lnSpc>
                <a:spcPct val="130000"/>
              </a:lnSpc>
              <a:buFontTx/>
              <a:buNone/>
            </a:pPr>
            <a:endParaRPr lang="en-US" sz="2400" smtClean="0">
              <a:cs typeface="B Mitra" pitchFamily="2" charset="-78"/>
            </a:endParaRPr>
          </a:p>
          <a:p>
            <a:pPr algn="just" eaLnBrk="1" hangingPunct="1">
              <a:lnSpc>
                <a:spcPct val="130000"/>
              </a:lnSpc>
              <a:buFontTx/>
              <a:buNone/>
            </a:pPr>
            <a:r>
              <a:rPr lang="ar-SA" sz="2400" smtClean="0">
                <a:cs typeface="B Mitra" pitchFamily="2" charset="-78"/>
              </a:rPr>
              <a:t>به عنوان مثال :</a:t>
            </a:r>
            <a:endParaRPr lang="en-US" sz="2400" smtClean="0">
              <a:cs typeface="B Mitra" pitchFamily="2" charset="-78"/>
            </a:endParaRPr>
          </a:p>
          <a:p>
            <a:pPr algn="just" eaLnBrk="1" hangingPunct="1">
              <a:lnSpc>
                <a:spcPct val="130000"/>
              </a:lnSpc>
              <a:buFontTx/>
              <a:buNone/>
            </a:pPr>
            <a:r>
              <a:rPr lang="fa-IR" sz="2400" smtClean="0">
                <a:cs typeface="B Mitra" pitchFamily="2" charset="-78"/>
              </a:rPr>
              <a:t>   </a:t>
            </a:r>
            <a:r>
              <a:rPr lang="ar-SA" sz="2400" smtClean="0">
                <a:cs typeface="B Mitra" pitchFamily="2" charset="-78"/>
              </a:rPr>
              <a:t>چنانچه اعتباري جهت خريد بيست دستگاه </a:t>
            </a:r>
            <a:r>
              <a:rPr lang="fa-IR" sz="2400" smtClean="0">
                <a:cs typeface="B Mitra" pitchFamily="2" charset="-78"/>
              </a:rPr>
              <a:t>رايانه</a:t>
            </a:r>
            <a:r>
              <a:rPr lang="ar-SA" sz="2400" smtClean="0">
                <a:cs typeface="B Mitra" pitchFamily="2" charset="-78"/>
              </a:rPr>
              <a:t> براي يكي از مراكز هزينه جمعيت پيش بيني شده باشد اين اعتبار به تنهايي مجوزي براي خريد محسوب نمي شود</a:t>
            </a:r>
            <a:r>
              <a:rPr lang="fa-IR" smtClean="0">
                <a:cs typeface="B Mitra" pitchFamily="2" charset="-78"/>
              </a:rPr>
              <a:t>.</a:t>
            </a:r>
            <a:r>
              <a:rPr lang="ar-SA" smtClean="0">
                <a:cs typeface="B Mitra" pitchFamily="2" charset="-78"/>
              </a:rPr>
              <a:t> </a:t>
            </a:r>
            <a:endParaRPr lang="en-US" smtClean="0">
              <a:cs typeface="B Mitra" pitchFamily="2" charset="-78"/>
            </a:endParaRPr>
          </a:p>
          <a:p>
            <a:pPr eaLnBrk="1" hangingPunct="1"/>
            <a:endParaRPr lang="en-US" smtClean="0">
              <a:solidFill>
                <a:srgbClr val="8898C3"/>
              </a:solidFill>
              <a:cs typeface="B Mitra" pitchFamily="2" charset="-78"/>
            </a:endParaRPr>
          </a:p>
        </p:txBody>
      </p:sp>
    </p:spTree>
  </p:cSld>
  <p:clrMapOvr>
    <a:masterClrMapping/>
  </p:clrMapOvr>
  <p:transition spd="slow"/>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3"/>
          <p:cNvSpPr>
            <a:spLocks noGrp="1" noChangeArrowheads="1"/>
          </p:cNvSpPr>
          <p:nvPr>
            <p:ph type="body" idx="4294967295"/>
          </p:nvPr>
        </p:nvSpPr>
        <p:spPr>
          <a:xfrm>
            <a:off x="914400" y="549275"/>
            <a:ext cx="8229600" cy="4462463"/>
          </a:xfrm>
        </p:spPr>
        <p:txBody>
          <a:bodyPr/>
          <a:lstStyle/>
          <a:p>
            <a:pPr algn="justLow" eaLnBrk="1" hangingPunct="1">
              <a:buFontTx/>
              <a:buNone/>
            </a:pPr>
            <a:r>
              <a:rPr lang="ar-SA" sz="2800" smtClean="0">
                <a:cs typeface="B Mitra" pitchFamily="2" charset="-78"/>
              </a:rPr>
              <a:t>اولاً </a:t>
            </a:r>
            <a:r>
              <a:rPr lang="fa-IR" sz="2800" smtClean="0">
                <a:cs typeface="B Mitra" pitchFamily="2" charset="-78"/>
              </a:rPr>
              <a:t>: </a:t>
            </a:r>
            <a:r>
              <a:rPr lang="ar-SA" sz="2800" smtClean="0">
                <a:cs typeface="B Mitra" pitchFamily="2" charset="-78"/>
              </a:rPr>
              <a:t>بايد اعتبار لازم </a:t>
            </a:r>
            <a:r>
              <a:rPr lang="ar-SA" sz="2800" smtClean="0">
                <a:solidFill>
                  <a:srgbClr val="FF0000"/>
                </a:solidFill>
                <a:cs typeface="B Mitra" pitchFamily="2" charset="-78"/>
              </a:rPr>
              <a:t>تخصيص</a:t>
            </a:r>
            <a:r>
              <a:rPr lang="ar-SA" sz="2800" smtClean="0">
                <a:cs typeface="B Mitra" pitchFamily="2" charset="-78"/>
              </a:rPr>
              <a:t> داده شود</a:t>
            </a:r>
            <a:r>
              <a:rPr lang="fa-IR" sz="2800" smtClean="0">
                <a:cs typeface="B Mitra" pitchFamily="2" charset="-78"/>
              </a:rPr>
              <a:t>.</a:t>
            </a:r>
            <a:endParaRPr lang="en-US" sz="2800" smtClean="0">
              <a:cs typeface="B Mitra" pitchFamily="2" charset="-78"/>
            </a:endParaRPr>
          </a:p>
          <a:p>
            <a:pPr algn="justLow" eaLnBrk="1" hangingPunct="1"/>
            <a:endParaRPr lang="en-US" sz="2400" smtClean="0">
              <a:cs typeface="B Mitra" pitchFamily="2" charset="-78"/>
            </a:endParaRPr>
          </a:p>
          <a:p>
            <a:pPr algn="justLow" eaLnBrk="1" hangingPunct="1">
              <a:buFontTx/>
              <a:buNone/>
            </a:pPr>
            <a:r>
              <a:rPr lang="ar-SA" sz="2800" smtClean="0">
                <a:cs typeface="B Mitra" pitchFamily="2" charset="-78"/>
              </a:rPr>
              <a:t>ثانياً: </a:t>
            </a:r>
            <a:r>
              <a:rPr lang="ar-SA" sz="2800" smtClean="0">
                <a:solidFill>
                  <a:srgbClr val="FF0000"/>
                </a:solidFill>
                <a:cs typeface="B Mitra" pitchFamily="2" charset="-78"/>
              </a:rPr>
              <a:t>مراحل انجام خرج </a:t>
            </a:r>
            <a:r>
              <a:rPr lang="ar-SA" sz="2800" smtClean="0">
                <a:cs typeface="B Mitra" pitchFamily="2" charset="-78"/>
              </a:rPr>
              <a:t>نيز رعايت گردد</a:t>
            </a:r>
            <a:r>
              <a:rPr lang="fa-IR" sz="2800" smtClean="0">
                <a:cs typeface="B Mitra" pitchFamily="2" charset="-78"/>
              </a:rPr>
              <a:t>.</a:t>
            </a:r>
            <a:r>
              <a:rPr lang="ar-SA" sz="2800" smtClean="0">
                <a:cs typeface="B Mitra" pitchFamily="2" charset="-78"/>
              </a:rPr>
              <a:t> </a:t>
            </a:r>
            <a:endParaRPr lang="en-US" sz="2800" smtClean="0">
              <a:cs typeface="B Mitra" pitchFamily="2" charset="-78"/>
            </a:endParaRPr>
          </a:p>
          <a:p>
            <a:pPr algn="justLow" eaLnBrk="1" hangingPunct="1"/>
            <a:endParaRPr lang="en-US" sz="2800" smtClean="0">
              <a:cs typeface="B Mitra" pitchFamily="2" charset="-78"/>
            </a:endParaRPr>
          </a:p>
          <a:p>
            <a:pPr algn="justLow" eaLnBrk="1" hangingPunct="1">
              <a:buFontTx/>
              <a:buNone/>
            </a:pPr>
            <a:r>
              <a:rPr lang="ar-SA" sz="2800" smtClean="0">
                <a:cs typeface="B Mitra" pitchFamily="2" charset="-78"/>
              </a:rPr>
              <a:t>ثالثاً : </a:t>
            </a:r>
            <a:r>
              <a:rPr lang="ar-SA" sz="2800" smtClean="0">
                <a:solidFill>
                  <a:srgbClr val="FF0000"/>
                </a:solidFill>
                <a:cs typeface="B Mitra" pitchFamily="2" charset="-78"/>
              </a:rPr>
              <a:t>ساير قوانين و مقررات </a:t>
            </a:r>
            <a:r>
              <a:rPr lang="ar-SA" sz="2800" smtClean="0">
                <a:cs typeface="B Mitra" pitchFamily="2" charset="-78"/>
              </a:rPr>
              <a:t>حاكم بر معاملات دولتي نيز بايد كاملاً رعايت گردد</a:t>
            </a:r>
            <a:r>
              <a:rPr lang="fa-IR" sz="2800" smtClean="0">
                <a:cs typeface="B Mitra" pitchFamily="2" charset="-78"/>
              </a:rPr>
              <a:t>.</a:t>
            </a:r>
            <a:endParaRPr lang="ar-SA" sz="2800" smtClean="0">
              <a:cs typeface="B Mitra" pitchFamily="2" charset="-78"/>
            </a:endParaRPr>
          </a:p>
          <a:p>
            <a:pPr algn="justLow" eaLnBrk="1" hangingPunct="1"/>
            <a:endParaRPr lang="en-US" sz="2800" smtClean="0">
              <a:cs typeface="B Mitra" pitchFamily="2" charset="-78"/>
            </a:endParaRPr>
          </a:p>
        </p:txBody>
      </p:sp>
    </p:spTree>
  </p:cSld>
  <p:clrMapOvr>
    <a:masterClrMapping/>
  </p:clrMapOvr>
  <p:transition spd="slow"/>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4"/>
          <p:cNvSpPr>
            <a:spLocks noGrp="1" noChangeArrowheads="1"/>
          </p:cNvSpPr>
          <p:nvPr>
            <p:ph idx="4294967295"/>
          </p:nvPr>
        </p:nvSpPr>
        <p:spPr>
          <a:xfrm>
            <a:off x="914400" y="404813"/>
            <a:ext cx="8229600" cy="5727700"/>
          </a:xfrm>
        </p:spPr>
        <p:txBody>
          <a:bodyPr/>
          <a:lstStyle/>
          <a:p>
            <a:pPr algn="just" eaLnBrk="1" hangingPunct="1">
              <a:buFontTx/>
              <a:buNone/>
            </a:pPr>
            <a:endParaRPr lang="fa-IR" smtClean="0"/>
          </a:p>
          <a:p>
            <a:pPr algn="just" eaLnBrk="1" hangingPunct="1">
              <a:lnSpc>
                <a:spcPct val="130000"/>
              </a:lnSpc>
              <a:buFontTx/>
              <a:buNone/>
            </a:pPr>
            <a:r>
              <a:rPr lang="fa-IR" sz="1400" smtClean="0"/>
              <a:t>   </a:t>
            </a:r>
            <a:r>
              <a:rPr lang="ar-SA" sz="2400" smtClean="0"/>
              <a:t>به عبارت ديگر تشخيص اينست كه بالاترين مقام در واحدهاي</a:t>
            </a:r>
            <a:r>
              <a:rPr lang="fa-IR" sz="2400" smtClean="0"/>
              <a:t> </a:t>
            </a:r>
            <a:r>
              <a:rPr lang="ar-SA" sz="2400" smtClean="0"/>
              <a:t> جمعيت يا فرد يا افرادي كه از طرف وي در اين مورد به آنها تفويض اختيار شده با انجام هر مورد هزينه كه در جهت اجراي</a:t>
            </a:r>
            <a:r>
              <a:rPr lang="fa-IR" sz="2400" smtClean="0"/>
              <a:t> </a:t>
            </a:r>
            <a:r>
              <a:rPr lang="ar-SA" sz="2400" smtClean="0"/>
              <a:t>برنامه هاي آن جمعيت مقرر است صورت پذيرد</a:t>
            </a:r>
            <a:r>
              <a:rPr lang="fa-IR" sz="2400" smtClean="0"/>
              <a:t> </a:t>
            </a:r>
            <a:r>
              <a:rPr lang="ar-SA" sz="2400" smtClean="0"/>
              <a:t>كتباً موافقت خود را اعلام نمايد .</a:t>
            </a:r>
            <a:endParaRPr lang="en-US" sz="2400" smtClean="0">
              <a:cs typeface="Arial" pitchFamily="34" charset="0"/>
            </a:endParaRPr>
          </a:p>
          <a:p>
            <a:pPr eaLnBrk="1" hangingPunct="1"/>
            <a:endParaRPr lang="en-US" sz="2800" smtClean="0">
              <a:cs typeface="Arial" pitchFamily="34" charset="0"/>
            </a:endParaRPr>
          </a:p>
        </p:txBody>
      </p:sp>
    </p:spTree>
  </p:cSld>
  <p:clrMapOvr>
    <a:masterClrMapping/>
  </p:clrMapOvr>
  <p:transition spd="slow"/>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4"/>
          <p:cNvSpPr>
            <a:spLocks noGrp="1" noChangeArrowheads="1"/>
          </p:cNvSpPr>
          <p:nvPr>
            <p:ph idx="4294967295"/>
          </p:nvPr>
        </p:nvSpPr>
        <p:spPr>
          <a:xfrm>
            <a:off x="914400" y="188913"/>
            <a:ext cx="8229600" cy="5727700"/>
          </a:xfrm>
        </p:spPr>
        <p:txBody>
          <a:bodyPr/>
          <a:lstStyle/>
          <a:p>
            <a:pPr eaLnBrk="1" hangingPunct="1">
              <a:buFontTx/>
              <a:buNone/>
            </a:pPr>
            <a:endParaRPr lang="fa-IR" smtClean="0">
              <a:cs typeface="B Mitra" pitchFamily="2" charset="-78"/>
            </a:endParaRPr>
          </a:p>
          <a:p>
            <a:pPr eaLnBrk="1" hangingPunct="1">
              <a:buFontTx/>
              <a:buNone/>
            </a:pPr>
            <a:r>
              <a:rPr lang="ar-SA" sz="2000" smtClean="0">
                <a:cs typeface="B Titr" pitchFamily="2" charset="-78"/>
              </a:rPr>
              <a:t>تشخيص داراي </a:t>
            </a:r>
            <a:r>
              <a:rPr lang="ar-SA" sz="2000" smtClean="0">
                <a:solidFill>
                  <a:srgbClr val="FF0000"/>
                </a:solidFill>
                <a:cs typeface="B Titr" pitchFamily="2" charset="-78"/>
              </a:rPr>
              <a:t>دو ش</a:t>
            </a:r>
            <a:r>
              <a:rPr lang="fa-IR" sz="2000" smtClean="0">
                <a:solidFill>
                  <a:srgbClr val="FF0000"/>
                </a:solidFill>
                <a:cs typeface="B Titr" pitchFamily="2" charset="-78"/>
              </a:rPr>
              <a:t>ــ</a:t>
            </a:r>
            <a:r>
              <a:rPr lang="ar-SA" sz="2000" smtClean="0">
                <a:solidFill>
                  <a:srgbClr val="FF0000"/>
                </a:solidFill>
                <a:cs typeface="B Titr" pitchFamily="2" charset="-78"/>
              </a:rPr>
              <a:t>رط </a:t>
            </a:r>
            <a:r>
              <a:rPr lang="ar-SA" sz="2000" smtClean="0">
                <a:cs typeface="B Titr" pitchFamily="2" charset="-78"/>
              </a:rPr>
              <a:t>اساسي:</a:t>
            </a:r>
            <a:endParaRPr lang="fa-IR" sz="2000" smtClean="0">
              <a:cs typeface="B Titr" pitchFamily="2" charset="-78"/>
            </a:endParaRPr>
          </a:p>
          <a:p>
            <a:pPr eaLnBrk="1" hangingPunct="1">
              <a:buFontTx/>
              <a:buNone/>
            </a:pPr>
            <a:endParaRPr lang="fa-IR" smtClean="0">
              <a:cs typeface="B Mitra" pitchFamily="2" charset="-78"/>
            </a:endParaRPr>
          </a:p>
          <a:p>
            <a:pPr eaLnBrk="1" hangingPunct="1">
              <a:lnSpc>
                <a:spcPct val="130000"/>
              </a:lnSpc>
              <a:buFontTx/>
              <a:buNone/>
            </a:pPr>
            <a:r>
              <a:rPr lang="ar-SA" sz="2400" smtClean="0">
                <a:cs typeface="B Mitra" pitchFamily="2" charset="-78"/>
              </a:rPr>
              <a:t>1-تشخيص و تصميم بايد</a:t>
            </a:r>
            <a:r>
              <a:rPr lang="ar-SA" sz="2400" smtClean="0">
                <a:solidFill>
                  <a:srgbClr val="FF0000"/>
                </a:solidFill>
                <a:cs typeface="B Mitra" pitchFamily="2" charset="-78"/>
              </a:rPr>
              <a:t> درست </a:t>
            </a:r>
            <a:r>
              <a:rPr lang="ar-SA" sz="2400" smtClean="0">
                <a:cs typeface="B Mitra" pitchFamily="2" charset="-78"/>
              </a:rPr>
              <a:t>و با رعايت </a:t>
            </a:r>
            <a:r>
              <a:rPr lang="ar-SA" sz="2400" smtClean="0">
                <a:solidFill>
                  <a:srgbClr val="FF0000"/>
                </a:solidFill>
                <a:cs typeface="B Mitra" pitchFamily="2" charset="-78"/>
              </a:rPr>
              <a:t>صرفه و صلاح </a:t>
            </a:r>
            <a:r>
              <a:rPr lang="ar-SA" sz="2400" smtClean="0">
                <a:cs typeface="B Mitra" pitchFamily="2" charset="-78"/>
              </a:rPr>
              <a:t>و در چهارچوب قوانين و مقررات باشد.</a:t>
            </a:r>
            <a:endParaRPr lang="fa-IR" sz="2400" smtClean="0">
              <a:cs typeface="B Mitra" pitchFamily="2" charset="-78"/>
            </a:endParaRPr>
          </a:p>
          <a:p>
            <a:pPr eaLnBrk="1" hangingPunct="1">
              <a:lnSpc>
                <a:spcPct val="130000"/>
              </a:lnSpc>
              <a:buFontTx/>
              <a:buNone/>
            </a:pPr>
            <a:endParaRPr lang="fa-IR" sz="2400" smtClean="0">
              <a:cs typeface="B Mitra" pitchFamily="2" charset="-78"/>
            </a:endParaRPr>
          </a:p>
          <a:p>
            <a:pPr eaLnBrk="1" hangingPunct="1">
              <a:lnSpc>
                <a:spcPct val="130000"/>
              </a:lnSpc>
              <a:buFontTx/>
              <a:buNone/>
            </a:pPr>
            <a:r>
              <a:rPr lang="ar-SA" sz="2400" smtClean="0">
                <a:cs typeface="B Mitra" pitchFamily="2" charset="-78"/>
              </a:rPr>
              <a:t>2- ك</a:t>
            </a:r>
            <a:r>
              <a:rPr lang="fa-IR" sz="2400" smtClean="0">
                <a:cs typeface="B Mitra" pitchFamily="2" charset="-78"/>
              </a:rPr>
              <a:t>ـ</a:t>
            </a:r>
            <a:r>
              <a:rPr lang="ar-SA" sz="2400" smtClean="0">
                <a:cs typeface="B Mitra" pitchFamily="2" charset="-78"/>
              </a:rPr>
              <a:t>الا و خدمات مورد نظر بايد جهت</a:t>
            </a:r>
            <a:r>
              <a:rPr lang="ar-SA" sz="2400" smtClean="0">
                <a:solidFill>
                  <a:srgbClr val="FF0000"/>
                </a:solidFill>
                <a:cs typeface="B Mitra" pitchFamily="2" charset="-78"/>
              </a:rPr>
              <a:t> نيل </a:t>
            </a:r>
            <a:r>
              <a:rPr lang="ar-SA" sz="2400" smtClean="0">
                <a:cs typeface="B Mitra" pitchFamily="2" charset="-78"/>
              </a:rPr>
              <a:t>به اج</a:t>
            </a:r>
            <a:r>
              <a:rPr lang="fa-IR" sz="2400" smtClean="0">
                <a:cs typeface="B Mitra" pitchFamily="2" charset="-78"/>
              </a:rPr>
              <a:t>ـــ</a:t>
            </a:r>
            <a:r>
              <a:rPr lang="ar-SA" sz="2400" smtClean="0">
                <a:cs typeface="B Mitra" pitchFamily="2" charset="-78"/>
              </a:rPr>
              <a:t>راي </a:t>
            </a:r>
            <a:r>
              <a:rPr lang="ar-SA" sz="2400" smtClean="0">
                <a:solidFill>
                  <a:srgbClr val="FF0000"/>
                </a:solidFill>
                <a:cs typeface="B Mitra" pitchFamily="2" charset="-78"/>
              </a:rPr>
              <a:t>برن</a:t>
            </a:r>
            <a:r>
              <a:rPr lang="fa-IR" sz="2400" smtClean="0">
                <a:solidFill>
                  <a:srgbClr val="FF0000"/>
                </a:solidFill>
                <a:cs typeface="B Mitra" pitchFamily="2" charset="-78"/>
              </a:rPr>
              <a:t>ــ</a:t>
            </a:r>
            <a:r>
              <a:rPr lang="ar-SA" sz="2400" smtClean="0">
                <a:solidFill>
                  <a:srgbClr val="FF0000"/>
                </a:solidFill>
                <a:cs typeface="B Mitra" pitchFamily="2" charset="-78"/>
              </a:rPr>
              <a:t>امه هاي جمعيت</a:t>
            </a:r>
            <a:r>
              <a:rPr lang="ar-SA" sz="2400" smtClean="0">
                <a:cs typeface="B Mitra" pitchFamily="2" charset="-78"/>
              </a:rPr>
              <a:t> ضرورت داشته باشد و تشخيص اين ضرورت ممكن است راسا </a:t>
            </a:r>
            <a:r>
              <a:rPr lang="fa-IR" sz="2400" smtClean="0">
                <a:cs typeface="B Mitra" pitchFamily="2" charset="-78"/>
              </a:rPr>
              <a:t>ت</a:t>
            </a:r>
            <a:r>
              <a:rPr lang="ar-SA" sz="2400" smtClean="0">
                <a:cs typeface="B Mitra" pitchFamily="2" charset="-78"/>
              </a:rPr>
              <a:t>وسط</a:t>
            </a:r>
            <a:r>
              <a:rPr lang="fa-IR" sz="2400" smtClean="0">
                <a:cs typeface="B Mitra" pitchFamily="2" charset="-78"/>
              </a:rPr>
              <a:t> </a:t>
            </a:r>
            <a:r>
              <a:rPr lang="ar-SA" sz="2400" smtClean="0">
                <a:cs typeface="B Mitra" pitchFamily="2" charset="-78"/>
              </a:rPr>
              <a:t>قانون گزاراعلام ويا مقام تشخيص دهنده اتخاذ شود.</a:t>
            </a:r>
            <a:endParaRPr lang="fa-IR" sz="2400" smtClean="0">
              <a:cs typeface="B Mitra" pitchFamily="2" charset="-78"/>
            </a:endParaRPr>
          </a:p>
        </p:txBody>
      </p:sp>
    </p:spTree>
  </p:cSld>
  <p:clrMapOvr>
    <a:masterClrMapping/>
  </p:clrMapOvr>
  <p:transition spd="slow"/>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4"/>
          <p:cNvSpPr>
            <a:spLocks noGrp="1" noChangeArrowheads="1"/>
          </p:cNvSpPr>
          <p:nvPr>
            <p:ph idx="4294967295"/>
          </p:nvPr>
        </p:nvSpPr>
        <p:spPr>
          <a:xfrm>
            <a:off x="468313" y="0"/>
            <a:ext cx="8675687" cy="6858000"/>
          </a:xfrm>
        </p:spPr>
        <p:txBody>
          <a:bodyPr/>
          <a:lstStyle/>
          <a:p>
            <a:pPr algn="just" eaLnBrk="1" hangingPunct="1">
              <a:buFontTx/>
              <a:buNone/>
            </a:pPr>
            <a:r>
              <a:rPr lang="fa-IR" smtClean="0">
                <a:cs typeface="B Mitra" pitchFamily="2" charset="-78"/>
              </a:rPr>
              <a:t>   </a:t>
            </a:r>
          </a:p>
          <a:p>
            <a:pPr algn="just" eaLnBrk="1" hangingPunct="1">
              <a:lnSpc>
                <a:spcPct val="150000"/>
              </a:lnSpc>
              <a:buFontTx/>
              <a:buNone/>
            </a:pPr>
            <a:r>
              <a:rPr lang="ar-SA" sz="2400" smtClean="0">
                <a:cs typeface="B Mitra" pitchFamily="2" charset="-78"/>
              </a:rPr>
              <a:t>درصورتيكه </a:t>
            </a:r>
            <a:r>
              <a:rPr lang="ar-SA" sz="2400" smtClean="0">
                <a:solidFill>
                  <a:srgbClr val="FF0000"/>
                </a:solidFill>
                <a:cs typeface="B Mitra" pitchFamily="2" charset="-78"/>
              </a:rPr>
              <a:t>تشخيص نادرست </a:t>
            </a:r>
            <a:r>
              <a:rPr lang="ar-SA" sz="2400" smtClean="0">
                <a:cs typeface="B Mitra" pitchFamily="2" charset="-78"/>
              </a:rPr>
              <a:t>منجر به اتلاف يا تضييع بيت المال شود تخلف بوده و رسيدگي به آن وف</a:t>
            </a:r>
            <a:r>
              <a:rPr lang="fa-IR" sz="2400" smtClean="0">
                <a:cs typeface="B Mitra" pitchFamily="2" charset="-78"/>
              </a:rPr>
              <a:t>ــ</a:t>
            </a:r>
            <a:r>
              <a:rPr lang="ar-SA" sz="2400" smtClean="0">
                <a:cs typeface="B Mitra" pitchFamily="2" charset="-78"/>
              </a:rPr>
              <a:t>ق بند ه ماده</a:t>
            </a:r>
            <a:r>
              <a:rPr lang="ar-SA" sz="2400" smtClean="0">
                <a:solidFill>
                  <a:srgbClr val="FF0000"/>
                </a:solidFill>
                <a:cs typeface="B Mitra" pitchFamily="2" charset="-78"/>
              </a:rPr>
              <a:t> 23 ق</a:t>
            </a:r>
            <a:r>
              <a:rPr lang="fa-IR" sz="2400" smtClean="0">
                <a:solidFill>
                  <a:srgbClr val="FF0000"/>
                </a:solidFill>
                <a:cs typeface="B Mitra" pitchFamily="2" charset="-78"/>
              </a:rPr>
              <a:t>انون ديوان محاسبات</a:t>
            </a:r>
            <a:r>
              <a:rPr lang="ar-SA" sz="2400" smtClean="0">
                <a:solidFill>
                  <a:srgbClr val="FF0000"/>
                </a:solidFill>
                <a:cs typeface="B Mitra" pitchFamily="2" charset="-78"/>
              </a:rPr>
              <a:t> </a:t>
            </a:r>
            <a:r>
              <a:rPr lang="ar-SA" sz="2400" smtClean="0">
                <a:cs typeface="B Mitra" pitchFamily="2" charset="-78"/>
              </a:rPr>
              <a:t>به عهده هيات هاي مستشاري ديوان محاسبات مي باشد.</a:t>
            </a:r>
            <a:endParaRPr lang="fa-IR" sz="2400" smtClean="0">
              <a:cs typeface="B Mitra" pitchFamily="2" charset="-78"/>
            </a:endParaRPr>
          </a:p>
          <a:p>
            <a:pPr algn="just" eaLnBrk="1" hangingPunct="1">
              <a:lnSpc>
                <a:spcPct val="150000"/>
              </a:lnSpc>
              <a:buFontTx/>
              <a:buNone/>
            </a:pPr>
            <a:r>
              <a:rPr lang="fa-IR" sz="2400" smtClean="0">
                <a:cs typeface="B Mitra" pitchFamily="2" charset="-78"/>
              </a:rPr>
              <a:t>   </a:t>
            </a:r>
            <a:r>
              <a:rPr lang="ar-SA" sz="2400" smtClean="0">
                <a:cs typeface="B Mitra" pitchFamily="2" charset="-78"/>
              </a:rPr>
              <a:t>اگر به لحاظ اهمال و تفريط و يا به صورت عمدي مرتكب تشخيص نادرست شود واين امر منجر به تضييع اموال يا وجوه دولتي و يا</a:t>
            </a:r>
            <a:r>
              <a:rPr lang="fa-IR" sz="2400" smtClean="0">
                <a:cs typeface="B Mitra" pitchFamily="2" charset="-78"/>
              </a:rPr>
              <a:t> </a:t>
            </a:r>
            <a:r>
              <a:rPr lang="ar-SA" sz="2400" smtClean="0">
                <a:cs typeface="B Mitra" pitchFamily="2" charset="-78"/>
              </a:rPr>
              <a:t>مصرف اعتبارات در غير محل مربوطه ش</a:t>
            </a:r>
            <a:r>
              <a:rPr lang="fa-IR" sz="2400" smtClean="0">
                <a:cs typeface="B Mitra" pitchFamily="2" charset="-78"/>
              </a:rPr>
              <a:t>ـــ</a:t>
            </a:r>
            <a:r>
              <a:rPr lang="ar-SA" sz="2400" smtClean="0">
                <a:cs typeface="B Mitra" pitchFamily="2" charset="-78"/>
              </a:rPr>
              <a:t>ود اين ام</a:t>
            </a:r>
            <a:r>
              <a:rPr lang="fa-IR" sz="2400" smtClean="0">
                <a:cs typeface="B Mitra" pitchFamily="2" charset="-78"/>
              </a:rPr>
              <a:t>ــ</a:t>
            </a:r>
            <a:r>
              <a:rPr lang="ar-SA" sz="2400" smtClean="0">
                <a:cs typeface="B Mitra" pitchFamily="2" charset="-78"/>
              </a:rPr>
              <a:t>ر از مصاديق جرائم موضوع م</a:t>
            </a:r>
            <a:r>
              <a:rPr lang="fa-IR" sz="2400" smtClean="0">
                <a:cs typeface="B Mitra" pitchFamily="2" charset="-78"/>
              </a:rPr>
              <a:t>ــــ</a:t>
            </a:r>
            <a:r>
              <a:rPr lang="ar-SA" sz="2400" smtClean="0">
                <a:cs typeface="B Mitra" pitchFamily="2" charset="-78"/>
              </a:rPr>
              <a:t>اده </a:t>
            </a:r>
            <a:r>
              <a:rPr lang="fa-IR" sz="2400" smtClean="0">
                <a:solidFill>
                  <a:srgbClr val="FF0000"/>
                </a:solidFill>
                <a:cs typeface="B Mitra" pitchFamily="2" charset="-78"/>
              </a:rPr>
              <a:t>5</a:t>
            </a:r>
            <a:r>
              <a:rPr lang="ar-SA" sz="2400" smtClean="0">
                <a:solidFill>
                  <a:srgbClr val="FF0000"/>
                </a:solidFill>
                <a:cs typeface="B Mitra" pitchFamily="2" charset="-78"/>
              </a:rPr>
              <a:t>98</a:t>
            </a:r>
            <a:r>
              <a:rPr lang="ar-SA" sz="2400" smtClean="0">
                <a:cs typeface="B Mitra" pitchFamily="2" charset="-78"/>
              </a:rPr>
              <a:t> ق.مجازات اسلامي </a:t>
            </a:r>
            <a:r>
              <a:rPr lang="fa-IR" sz="2400" smtClean="0">
                <a:cs typeface="B Mitra" pitchFamily="2" charset="-78"/>
              </a:rPr>
              <a:t>مي باشد</a:t>
            </a:r>
            <a:r>
              <a:rPr lang="ar-SA" sz="2400" smtClean="0">
                <a:cs typeface="B Mitra" pitchFamily="2" charset="-78"/>
              </a:rPr>
              <a:t>.</a:t>
            </a:r>
            <a:endParaRPr lang="en-US" sz="2400" smtClean="0">
              <a:cs typeface="B Mitra" pitchFamily="2" charset="-78"/>
            </a:endParaRPr>
          </a:p>
          <a:p>
            <a:pPr eaLnBrk="1" hangingPunct="1">
              <a:buFontTx/>
              <a:buNone/>
            </a:pPr>
            <a:endParaRPr lang="en-US" smtClean="0">
              <a:cs typeface="B Mitra" pitchFamily="2" charset="-78"/>
            </a:endParaRPr>
          </a:p>
        </p:txBody>
      </p:sp>
    </p:spTree>
  </p:cSld>
  <p:clrMapOvr>
    <a:masterClrMapping/>
  </p:clrMapOvr>
  <p:transition spd="slow"/>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idx="4294967295"/>
          </p:nvPr>
        </p:nvSpPr>
        <p:spPr>
          <a:xfrm>
            <a:off x="0" y="214313"/>
            <a:ext cx="9144000" cy="1223962"/>
          </a:xfrm>
        </p:spPr>
        <p:txBody>
          <a:bodyPr>
            <a:normAutofit fontScale="90000"/>
          </a:bodyPr>
          <a:lstStyle/>
          <a:p>
            <a:pPr algn="r" eaLnBrk="1" fontAlgn="auto" hangingPunct="1">
              <a:spcAft>
                <a:spcPts val="0"/>
              </a:spcAft>
              <a:defRPr/>
            </a:pPr>
            <a:r>
              <a:rPr lang="fa-IR" sz="3200" b="1" smtClean="0">
                <a:solidFill>
                  <a:srgbClr val="FF0000"/>
                </a:solidFill>
                <a:ea typeface="+mj-ea"/>
                <a:cs typeface="B Mitra" pitchFamily="2" charset="-78"/>
              </a:rPr>
              <a:t/>
            </a:r>
            <a:br>
              <a:rPr lang="fa-IR" sz="3200" b="1" smtClean="0">
                <a:solidFill>
                  <a:srgbClr val="FF0000"/>
                </a:solidFill>
                <a:ea typeface="+mj-ea"/>
                <a:cs typeface="B Mitra" pitchFamily="2" charset="-78"/>
              </a:rPr>
            </a:br>
            <a:r>
              <a:rPr lang="fa-IR" sz="3200" b="1" smtClean="0">
                <a:solidFill>
                  <a:srgbClr val="FF0000"/>
                </a:solidFill>
                <a:ea typeface="+mj-ea"/>
                <a:cs typeface="B Mitra" pitchFamily="2" charset="-78"/>
              </a:rPr>
              <a:t>2- </a:t>
            </a:r>
            <a:r>
              <a:rPr lang="ar-SA" sz="3200" b="1" smtClean="0">
                <a:solidFill>
                  <a:srgbClr val="FF0000"/>
                </a:solidFill>
                <a:ea typeface="+mj-ea"/>
                <a:cs typeface="B Mitra" pitchFamily="2" charset="-78"/>
              </a:rPr>
              <a:t>تامين اعتبار :</a:t>
            </a:r>
            <a:r>
              <a:rPr lang="en-US" sz="4000" smtClean="0">
                <a:solidFill>
                  <a:schemeClr val="tx2">
                    <a:satMod val="130000"/>
                  </a:schemeClr>
                </a:solidFill>
                <a:ea typeface="+mj-ea"/>
                <a:cs typeface="B Mitra" pitchFamily="2" charset="-78"/>
              </a:rPr>
              <a:t/>
            </a:r>
            <a:br>
              <a:rPr lang="en-US" sz="4000" smtClean="0">
                <a:solidFill>
                  <a:schemeClr val="tx2">
                    <a:satMod val="130000"/>
                  </a:schemeClr>
                </a:solidFill>
                <a:ea typeface="+mj-ea"/>
                <a:cs typeface="B Mitra" pitchFamily="2" charset="-78"/>
              </a:rPr>
            </a:br>
            <a:endParaRPr lang="en-US" sz="4000" smtClean="0">
              <a:solidFill>
                <a:schemeClr val="tx2">
                  <a:satMod val="130000"/>
                </a:schemeClr>
              </a:solidFill>
              <a:ea typeface="+mj-ea"/>
              <a:cs typeface="B Mitra" pitchFamily="2" charset="-78"/>
            </a:endParaRPr>
          </a:p>
        </p:txBody>
      </p:sp>
      <p:sp>
        <p:nvSpPr>
          <p:cNvPr id="88067" name="Rectangle 3"/>
          <p:cNvSpPr>
            <a:spLocks noGrp="1" noChangeArrowheads="1"/>
          </p:cNvSpPr>
          <p:nvPr>
            <p:ph type="body" idx="4294967295"/>
          </p:nvPr>
        </p:nvSpPr>
        <p:spPr>
          <a:xfrm>
            <a:off x="0" y="1557338"/>
            <a:ext cx="9144000" cy="4679950"/>
          </a:xfrm>
        </p:spPr>
        <p:txBody>
          <a:bodyPr/>
          <a:lstStyle/>
          <a:p>
            <a:pPr algn="justLow" eaLnBrk="1" hangingPunct="1">
              <a:buFontTx/>
              <a:buNone/>
            </a:pPr>
            <a:r>
              <a:rPr lang="ar-SA" sz="2000" smtClean="0">
                <a:cs typeface="B Mitra" pitchFamily="2" charset="-78"/>
              </a:rPr>
              <a:t>ماده </a:t>
            </a:r>
            <a:r>
              <a:rPr lang="en-US" sz="2000" smtClean="0">
                <a:cs typeface="B Mitra" pitchFamily="2" charset="-78"/>
              </a:rPr>
              <a:t>16</a:t>
            </a:r>
            <a:r>
              <a:rPr lang="ar-SA" sz="2000" smtClean="0">
                <a:cs typeface="B Mitra" pitchFamily="2" charset="-78"/>
              </a:rPr>
              <a:t> آ.م.م.ج : </a:t>
            </a:r>
            <a:endParaRPr lang="fa-IR" sz="2000" smtClean="0">
              <a:cs typeface="B Mitra" pitchFamily="2" charset="-78"/>
            </a:endParaRPr>
          </a:p>
          <a:p>
            <a:pPr algn="justLow" eaLnBrk="1" hangingPunct="1">
              <a:buFontTx/>
              <a:buNone/>
            </a:pPr>
            <a:r>
              <a:rPr lang="ar-SA" sz="2000" smtClean="0">
                <a:cs typeface="B Mitra" pitchFamily="2" charset="-78"/>
              </a:rPr>
              <a:t>عبارتست از اختصاص دادن</a:t>
            </a:r>
            <a:r>
              <a:rPr lang="fa-IR" sz="2000" smtClean="0">
                <a:cs typeface="B Mitra" pitchFamily="2" charset="-78"/>
              </a:rPr>
              <a:t> </a:t>
            </a:r>
            <a:r>
              <a:rPr lang="ar-SA" sz="2000" smtClean="0">
                <a:cs typeface="B Mitra" pitchFamily="2" charset="-78"/>
              </a:rPr>
              <a:t>تمام يا قسمتي از اعتبار مصوب براي هزينه </a:t>
            </a:r>
            <a:r>
              <a:rPr lang="fa-IR" sz="2000" smtClean="0">
                <a:cs typeface="B Mitra" pitchFamily="2" charset="-78"/>
              </a:rPr>
              <a:t>ومصارف </a:t>
            </a:r>
            <a:r>
              <a:rPr lang="ar-SA" sz="2000" smtClean="0">
                <a:cs typeface="B Mitra" pitchFamily="2" charset="-78"/>
              </a:rPr>
              <a:t>معين</a:t>
            </a:r>
            <a:r>
              <a:rPr lang="fa-IR" sz="2000" smtClean="0">
                <a:cs typeface="B Mitra" pitchFamily="2" charset="-78"/>
              </a:rPr>
              <a:t>. </a:t>
            </a:r>
          </a:p>
          <a:p>
            <a:pPr algn="justLow" eaLnBrk="1" hangingPunct="1"/>
            <a:endParaRPr lang="en-US" sz="2000" smtClean="0">
              <a:cs typeface="B Mitra" pitchFamily="2" charset="-78"/>
            </a:endParaRPr>
          </a:p>
          <a:p>
            <a:pPr algn="justLow" eaLnBrk="1" hangingPunct="1">
              <a:buFontTx/>
              <a:buNone/>
            </a:pPr>
            <a:r>
              <a:rPr lang="ar-SA" sz="2000" smtClean="0">
                <a:cs typeface="B Mitra" pitchFamily="2" charset="-78"/>
              </a:rPr>
              <a:t>طبق ماده مذكور ، قبل از ايجاد هرگونه تعهد بر ذمه جمعيت ناشي از دستور خرج مقام ذيصلاح حسب مورد بايد در ذيحسابي به ميزان منظور شد . در دستور مذكور از محل اعتبار مصوب تخصيص يافته</a:t>
            </a:r>
            <a:r>
              <a:rPr lang="fa-IR" sz="2000" smtClean="0">
                <a:cs typeface="B Mitra" pitchFamily="2" charset="-78"/>
              </a:rPr>
              <a:t> </a:t>
            </a:r>
            <a:r>
              <a:rPr lang="ar-SA" sz="2000" smtClean="0">
                <a:cs typeface="B Mitra" pitchFamily="2" charset="-78"/>
              </a:rPr>
              <a:t>، ذخيره در نظر گرفته شود .</a:t>
            </a:r>
            <a:endParaRPr lang="en-US" sz="2000" smtClean="0">
              <a:cs typeface="B Mitra" pitchFamily="2" charset="-78"/>
            </a:endParaRPr>
          </a:p>
        </p:txBody>
      </p:sp>
    </p:spTree>
  </p:cSld>
  <p:clrMapOvr>
    <a:masterClrMapping/>
  </p:clrMapOvr>
  <p:transition spd="slow"/>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idx="4294967295"/>
          </p:nvPr>
        </p:nvSpPr>
        <p:spPr>
          <a:xfrm>
            <a:off x="1284288" y="571500"/>
            <a:ext cx="7859712" cy="863600"/>
          </a:xfrm>
        </p:spPr>
        <p:txBody>
          <a:bodyPr>
            <a:normAutofit fontScale="90000"/>
          </a:bodyPr>
          <a:lstStyle/>
          <a:p>
            <a:pPr algn="r" eaLnBrk="1" fontAlgn="auto" hangingPunct="1">
              <a:spcAft>
                <a:spcPts val="0"/>
              </a:spcAft>
              <a:defRPr/>
            </a:pPr>
            <a:r>
              <a:rPr lang="en-US" sz="3200" b="1" smtClean="0">
                <a:solidFill>
                  <a:srgbClr val="CC3300"/>
                </a:solidFill>
                <a:ea typeface="+mj-ea"/>
                <a:cs typeface="B Mitra" pitchFamily="2" charset="-78"/>
              </a:rPr>
              <a:t/>
            </a:r>
            <a:br>
              <a:rPr lang="en-US" sz="3200" b="1" smtClean="0">
                <a:solidFill>
                  <a:srgbClr val="CC3300"/>
                </a:solidFill>
                <a:ea typeface="+mj-ea"/>
                <a:cs typeface="B Mitra" pitchFamily="2" charset="-78"/>
              </a:rPr>
            </a:br>
            <a:r>
              <a:rPr lang="fa-IR" sz="3200" b="1" smtClean="0">
                <a:solidFill>
                  <a:srgbClr val="FF0000"/>
                </a:solidFill>
                <a:ea typeface="+mj-ea"/>
                <a:cs typeface="B Mitra" pitchFamily="2" charset="-78"/>
              </a:rPr>
              <a:t>3- </a:t>
            </a:r>
            <a:r>
              <a:rPr lang="ar-SA" sz="3200" b="1" smtClean="0">
                <a:solidFill>
                  <a:srgbClr val="FF0000"/>
                </a:solidFill>
                <a:ea typeface="+mj-ea"/>
                <a:cs typeface="B Mitra" pitchFamily="2" charset="-78"/>
              </a:rPr>
              <a:t>تعهد :</a:t>
            </a:r>
            <a:r>
              <a:rPr lang="en-US" u="sng" smtClean="0">
                <a:solidFill>
                  <a:schemeClr val="tx2">
                    <a:satMod val="130000"/>
                  </a:schemeClr>
                </a:solidFill>
                <a:ea typeface="+mj-ea"/>
                <a:cs typeface="B Mitra" pitchFamily="2" charset="-78"/>
              </a:rPr>
              <a:t/>
            </a:r>
            <a:br>
              <a:rPr lang="en-US" u="sng" smtClean="0">
                <a:solidFill>
                  <a:schemeClr val="tx2">
                    <a:satMod val="130000"/>
                  </a:schemeClr>
                </a:solidFill>
                <a:ea typeface="+mj-ea"/>
                <a:cs typeface="B Mitra" pitchFamily="2" charset="-78"/>
              </a:rPr>
            </a:br>
            <a:r>
              <a:rPr lang="en-US" sz="4000" smtClean="0">
                <a:solidFill>
                  <a:schemeClr val="tx2">
                    <a:satMod val="130000"/>
                  </a:schemeClr>
                </a:solidFill>
                <a:ea typeface="+mj-ea"/>
                <a:cs typeface="B Mitra" pitchFamily="2" charset="-78"/>
              </a:rPr>
              <a:t/>
            </a:r>
            <a:br>
              <a:rPr lang="en-US" sz="4000" smtClean="0">
                <a:solidFill>
                  <a:schemeClr val="tx2">
                    <a:satMod val="130000"/>
                  </a:schemeClr>
                </a:solidFill>
                <a:ea typeface="+mj-ea"/>
                <a:cs typeface="B Mitra" pitchFamily="2" charset="-78"/>
              </a:rPr>
            </a:br>
            <a:endParaRPr lang="en-US" sz="4000" smtClean="0">
              <a:solidFill>
                <a:schemeClr val="tx2">
                  <a:satMod val="130000"/>
                </a:schemeClr>
              </a:solidFill>
              <a:ea typeface="+mj-ea"/>
              <a:cs typeface="B Mitra" pitchFamily="2" charset="-78"/>
            </a:endParaRPr>
          </a:p>
        </p:txBody>
      </p:sp>
      <p:sp>
        <p:nvSpPr>
          <p:cNvPr id="89091" name="Rectangle 3"/>
          <p:cNvSpPr>
            <a:spLocks noGrp="1" noChangeArrowheads="1"/>
          </p:cNvSpPr>
          <p:nvPr>
            <p:ph type="body" idx="4294967295"/>
          </p:nvPr>
        </p:nvSpPr>
        <p:spPr>
          <a:xfrm>
            <a:off x="0" y="1339850"/>
            <a:ext cx="9144000" cy="5661025"/>
          </a:xfrm>
        </p:spPr>
        <p:txBody>
          <a:bodyPr/>
          <a:lstStyle/>
          <a:p>
            <a:pPr algn="just" eaLnBrk="1" hangingPunct="1">
              <a:buFontTx/>
              <a:buNone/>
            </a:pPr>
            <a:r>
              <a:rPr lang="ar-SA" sz="2800" smtClean="0">
                <a:cs typeface="B Mitra" pitchFamily="2" charset="-78"/>
              </a:rPr>
              <a:t>ماده </a:t>
            </a:r>
            <a:r>
              <a:rPr lang="en-US" sz="2800" smtClean="0">
                <a:cs typeface="B Mitra" pitchFamily="2" charset="-78"/>
              </a:rPr>
              <a:t>17</a:t>
            </a:r>
            <a:r>
              <a:rPr lang="ar-SA" sz="2800" smtClean="0">
                <a:cs typeface="B Mitra" pitchFamily="2" charset="-78"/>
              </a:rPr>
              <a:t> آ.م.م.ج :</a:t>
            </a:r>
            <a:endParaRPr lang="en-US" sz="2800" smtClean="0">
              <a:cs typeface="B Mitra" pitchFamily="2" charset="-78"/>
            </a:endParaRPr>
          </a:p>
          <a:p>
            <a:pPr algn="just" eaLnBrk="1" hangingPunct="1">
              <a:buFontTx/>
              <a:buNone/>
            </a:pPr>
            <a:endParaRPr lang="en-US" sz="2800" smtClean="0">
              <a:cs typeface="B Mitra" pitchFamily="2" charset="-78"/>
            </a:endParaRPr>
          </a:p>
          <a:p>
            <a:pPr algn="just" eaLnBrk="1" hangingPunct="1">
              <a:buFontTx/>
              <a:buNone/>
            </a:pPr>
            <a:r>
              <a:rPr lang="ar-SA" sz="2800" smtClean="0">
                <a:cs typeface="B Mitra" pitchFamily="2" charset="-78"/>
              </a:rPr>
              <a:t>تعهدعبارتست ازايجاد دين برذمه جمعيت ناشي از :</a:t>
            </a:r>
            <a:endParaRPr lang="en-US" sz="2800" smtClean="0">
              <a:cs typeface="B Mitra" pitchFamily="2" charset="-78"/>
            </a:endParaRPr>
          </a:p>
          <a:p>
            <a:pPr algn="just" eaLnBrk="1" hangingPunct="1">
              <a:buFontTx/>
              <a:buNone/>
            </a:pPr>
            <a:r>
              <a:rPr lang="ar-SA" sz="2800" smtClean="0">
                <a:cs typeface="B Mitra" pitchFamily="2" charset="-78"/>
              </a:rPr>
              <a:t>الف</a:t>
            </a:r>
            <a:r>
              <a:rPr lang="fa-IR" sz="2800" smtClean="0">
                <a:cs typeface="B Mitra" pitchFamily="2" charset="-78"/>
              </a:rPr>
              <a:t>-</a:t>
            </a:r>
            <a:r>
              <a:rPr lang="ar-SA" sz="2800" smtClean="0">
                <a:cs typeface="B Mitra" pitchFamily="2" charset="-78"/>
              </a:rPr>
              <a:t>خريد كالا يا خدمات </a:t>
            </a:r>
            <a:endParaRPr lang="en-US" sz="2800" smtClean="0">
              <a:cs typeface="B Mitra" pitchFamily="2" charset="-78"/>
            </a:endParaRPr>
          </a:p>
          <a:p>
            <a:pPr algn="just" eaLnBrk="1" hangingPunct="1">
              <a:buFontTx/>
              <a:buNone/>
            </a:pPr>
            <a:r>
              <a:rPr lang="fa-IR" sz="2800" smtClean="0">
                <a:cs typeface="B Mitra" pitchFamily="2" charset="-78"/>
              </a:rPr>
              <a:t>ب-</a:t>
            </a:r>
            <a:r>
              <a:rPr lang="ar-SA" sz="2800" smtClean="0">
                <a:cs typeface="B Mitra" pitchFamily="2" charset="-78"/>
              </a:rPr>
              <a:t>اجراي ق</a:t>
            </a:r>
            <a:r>
              <a:rPr lang="fa-IR" sz="2800" smtClean="0">
                <a:cs typeface="B Mitra" pitchFamily="2" charset="-78"/>
              </a:rPr>
              <a:t>ـ</a:t>
            </a:r>
            <a:r>
              <a:rPr lang="ar-SA" sz="2800" smtClean="0">
                <a:cs typeface="B Mitra" pitchFamily="2" charset="-78"/>
              </a:rPr>
              <a:t>راردادهايي كه با رعايت مقررات منعقد شده باشد </a:t>
            </a:r>
            <a:endParaRPr lang="en-US" sz="2800" smtClean="0">
              <a:cs typeface="B Mitra" pitchFamily="2" charset="-78"/>
            </a:endParaRPr>
          </a:p>
          <a:p>
            <a:pPr algn="just" eaLnBrk="1" hangingPunct="1">
              <a:buFontTx/>
              <a:buNone/>
            </a:pPr>
            <a:r>
              <a:rPr lang="fa-IR" sz="2800" smtClean="0">
                <a:cs typeface="B Mitra" pitchFamily="2" charset="-78"/>
              </a:rPr>
              <a:t>ج-</a:t>
            </a:r>
            <a:r>
              <a:rPr lang="ar-SA" sz="2800" smtClean="0">
                <a:cs typeface="B Mitra" pitchFamily="2" charset="-78"/>
              </a:rPr>
              <a:t>احكام صادره از سوي مراجع ذيصلاح و قانوني </a:t>
            </a:r>
            <a:endParaRPr lang="en-US" sz="2800" smtClean="0">
              <a:cs typeface="B Mitra" pitchFamily="2" charset="-78"/>
            </a:endParaRPr>
          </a:p>
          <a:p>
            <a:pPr algn="just" eaLnBrk="1" hangingPunct="1">
              <a:buFontTx/>
              <a:buNone/>
            </a:pPr>
            <a:r>
              <a:rPr lang="fa-IR" sz="2800" smtClean="0">
                <a:cs typeface="B Mitra" pitchFamily="2" charset="-78"/>
              </a:rPr>
              <a:t>د-</a:t>
            </a:r>
            <a:r>
              <a:rPr lang="ar-SA" sz="2800" smtClean="0">
                <a:cs typeface="B Mitra" pitchFamily="2" charset="-78"/>
              </a:rPr>
              <a:t>پيوستن به قراردادهاي بين المللي و عضويت در سارمانها و مجامع </a:t>
            </a:r>
            <a:endParaRPr lang="en-US" sz="2800" smtClean="0">
              <a:cs typeface="B Mitra" pitchFamily="2" charset="-78"/>
            </a:endParaRPr>
          </a:p>
          <a:p>
            <a:pPr algn="just" eaLnBrk="1" hangingPunct="1">
              <a:buFontTx/>
              <a:buNone/>
            </a:pPr>
            <a:r>
              <a:rPr lang="ar-SA" sz="2800" smtClean="0">
                <a:cs typeface="B Mitra" pitchFamily="2" charset="-78"/>
              </a:rPr>
              <a:t>بين المللي</a:t>
            </a:r>
            <a:r>
              <a:rPr lang="ar-SA" smtClean="0">
                <a:cs typeface="B Mitra" pitchFamily="2" charset="-78"/>
              </a:rPr>
              <a:t> </a:t>
            </a:r>
            <a:endParaRPr lang="en-US" smtClean="0">
              <a:cs typeface="B Mitra" pitchFamily="2" charset="-78"/>
            </a:endParaRPr>
          </a:p>
          <a:p>
            <a:pPr eaLnBrk="1" hangingPunct="1">
              <a:buFontTx/>
              <a:buNone/>
            </a:pPr>
            <a:endParaRPr lang="en-US" smtClean="0">
              <a:cs typeface="B Mitra" pitchFamily="2" charset="-78"/>
            </a:endParaRPr>
          </a:p>
        </p:txBody>
      </p:sp>
    </p:spTree>
  </p:cSld>
  <p:clrMapOvr>
    <a:masterClrMapping/>
  </p:clrMapOvr>
  <p:transition spd="slow"/>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idx="4294967295"/>
          </p:nvPr>
        </p:nvSpPr>
        <p:spPr>
          <a:xfrm>
            <a:off x="0" y="274638"/>
            <a:ext cx="8229600" cy="1143000"/>
          </a:xfrm>
        </p:spPr>
        <p:txBody>
          <a:bodyPr/>
          <a:lstStyle/>
          <a:p>
            <a:pPr algn="r" eaLnBrk="1" fontAlgn="auto" hangingPunct="1">
              <a:spcAft>
                <a:spcPts val="0"/>
              </a:spcAft>
              <a:defRPr/>
            </a:pPr>
            <a:r>
              <a:rPr lang="fa-IR" sz="3200" b="1" smtClean="0">
                <a:solidFill>
                  <a:srgbClr val="FF0000"/>
                </a:solidFill>
                <a:ea typeface="+mj-ea"/>
                <a:cs typeface="B Titr" pitchFamily="2" charset="-78"/>
              </a:rPr>
              <a:t>5- </a:t>
            </a:r>
            <a:r>
              <a:rPr lang="ar-SA" sz="3200" b="1" smtClean="0">
                <a:solidFill>
                  <a:srgbClr val="FF0000"/>
                </a:solidFill>
                <a:ea typeface="+mj-ea"/>
                <a:cs typeface="B Titr" pitchFamily="2" charset="-78"/>
              </a:rPr>
              <a:t>حواله :</a:t>
            </a:r>
            <a:endParaRPr lang="en-US" sz="3200" b="1" smtClean="0">
              <a:solidFill>
                <a:srgbClr val="FF0000"/>
              </a:solidFill>
              <a:ea typeface="+mj-ea"/>
              <a:cs typeface="B Titr" pitchFamily="2" charset="-78"/>
            </a:endParaRPr>
          </a:p>
        </p:txBody>
      </p:sp>
      <p:sp>
        <p:nvSpPr>
          <p:cNvPr id="90115" name="Rectangle 3"/>
          <p:cNvSpPr>
            <a:spLocks noGrp="1" noChangeArrowheads="1"/>
          </p:cNvSpPr>
          <p:nvPr>
            <p:ph type="body" idx="4294967295"/>
          </p:nvPr>
        </p:nvSpPr>
        <p:spPr>
          <a:xfrm>
            <a:off x="0" y="1557338"/>
            <a:ext cx="9144000" cy="4967287"/>
          </a:xfrm>
        </p:spPr>
        <p:txBody>
          <a:bodyPr/>
          <a:lstStyle/>
          <a:p>
            <a:pPr algn="just" eaLnBrk="1" hangingPunct="1">
              <a:buFontTx/>
              <a:buNone/>
            </a:pPr>
            <a:r>
              <a:rPr lang="ar-SA" sz="2400" smtClean="0"/>
              <a:t>ماده </a:t>
            </a:r>
            <a:r>
              <a:rPr lang="en-US" sz="2400" smtClean="0">
                <a:cs typeface="Arial" pitchFamily="34" charset="0"/>
              </a:rPr>
              <a:t>19</a:t>
            </a:r>
            <a:r>
              <a:rPr lang="ar-SA" sz="2400" smtClean="0"/>
              <a:t> آ.م.م.ج</a:t>
            </a:r>
            <a:r>
              <a:rPr lang="fa-IR" sz="2400" smtClean="0"/>
              <a:t>:</a:t>
            </a:r>
            <a:r>
              <a:rPr lang="ar-SA" sz="2400" smtClean="0"/>
              <a:t> </a:t>
            </a:r>
            <a:endParaRPr lang="fa-IR" sz="2400" smtClean="0"/>
          </a:p>
          <a:p>
            <a:pPr algn="just" eaLnBrk="1" hangingPunct="1">
              <a:buFontTx/>
              <a:buNone/>
            </a:pPr>
            <a:r>
              <a:rPr lang="ar-SA" sz="2400" smtClean="0"/>
              <a:t>حواله اجازه اي است كه كتباً بوسيله مقامات مجاز جمعيت از محل اعتبارات مربوط در وجه ذينفع صادر مي شود .</a:t>
            </a:r>
            <a:endParaRPr lang="fa-IR" sz="2400" smtClean="0"/>
          </a:p>
          <a:p>
            <a:pPr algn="just" eaLnBrk="1" hangingPunct="1"/>
            <a:endParaRPr lang="fa-IR" sz="4800" smtClean="0"/>
          </a:p>
          <a:p>
            <a:pPr algn="just" eaLnBrk="1" hangingPunct="1">
              <a:buFontTx/>
              <a:buNone/>
            </a:pPr>
            <a:r>
              <a:rPr lang="fa-IR" sz="2400" smtClean="0"/>
              <a:t>    </a:t>
            </a:r>
            <a:r>
              <a:rPr lang="ar-SA" sz="2400" smtClean="0"/>
              <a:t>بموجب اين ماده مق</a:t>
            </a:r>
            <a:r>
              <a:rPr lang="fa-IR" sz="2400" smtClean="0"/>
              <a:t>ــــ</a:t>
            </a:r>
            <a:r>
              <a:rPr lang="ar-SA" sz="2400" smtClean="0"/>
              <a:t>ام تشخيص دهنده خرج پس از انجام مراحل</a:t>
            </a:r>
            <a:r>
              <a:rPr lang="fa-IR" sz="2400" smtClean="0"/>
              <a:t>   </a:t>
            </a:r>
            <a:r>
              <a:rPr lang="ar-SA" sz="2400" smtClean="0"/>
              <a:t> فوق الذكر حسب مورد كتباً اجازه پرداخت را از محل اعتبار مربوط</a:t>
            </a:r>
            <a:r>
              <a:rPr lang="fa-IR" sz="2400" smtClean="0"/>
              <a:t> </a:t>
            </a:r>
            <a:r>
              <a:rPr lang="ar-SA" sz="2400" smtClean="0"/>
              <a:t>عهده ذيحساب صادر مي كند و بدين وسيله در جريان انجام خرجي كه قبلاً مجوز آن را صادر نموده است قرار مي گيرد</a:t>
            </a:r>
            <a:r>
              <a:rPr lang="fa-IR" sz="2400" smtClean="0"/>
              <a:t> .</a:t>
            </a:r>
            <a:endParaRPr lang="en-US" sz="2400" smtClean="0">
              <a:cs typeface="Arial" pitchFamily="34" charset="0"/>
            </a:endParaRPr>
          </a:p>
        </p:txBody>
      </p:sp>
    </p:spTree>
  </p:cSld>
  <p:clrMapOvr>
    <a:masterClrMapping/>
  </p:clrMapOvr>
  <p:transition spd="slow"/>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idx="4294967295"/>
          </p:nvPr>
        </p:nvSpPr>
        <p:spPr>
          <a:xfrm>
            <a:off x="0" y="274638"/>
            <a:ext cx="8229600" cy="1143000"/>
          </a:xfrm>
        </p:spPr>
        <p:txBody>
          <a:bodyPr/>
          <a:lstStyle/>
          <a:p>
            <a:pPr algn="r" eaLnBrk="1" fontAlgn="auto" hangingPunct="1">
              <a:spcAft>
                <a:spcPts val="0"/>
              </a:spcAft>
              <a:defRPr/>
            </a:pPr>
            <a:r>
              <a:rPr lang="fa-IR" sz="3200" b="1" smtClean="0">
                <a:solidFill>
                  <a:srgbClr val="FF0000"/>
                </a:solidFill>
                <a:ea typeface="+mj-ea"/>
                <a:cs typeface="B Titr" pitchFamily="2" charset="-78"/>
              </a:rPr>
              <a:t>6- </a:t>
            </a:r>
            <a:r>
              <a:rPr lang="ar-SA" sz="3200" b="1" smtClean="0">
                <a:solidFill>
                  <a:srgbClr val="FF0000"/>
                </a:solidFill>
                <a:ea typeface="+mj-ea"/>
                <a:cs typeface="B Titr" pitchFamily="2" charset="-78"/>
              </a:rPr>
              <a:t>نظارت مالي :</a:t>
            </a:r>
            <a:endParaRPr lang="en-US" sz="3200" b="1" smtClean="0">
              <a:solidFill>
                <a:srgbClr val="FF0000"/>
              </a:solidFill>
              <a:ea typeface="+mj-ea"/>
              <a:cs typeface="B Titr" pitchFamily="2" charset="-78"/>
            </a:endParaRPr>
          </a:p>
        </p:txBody>
      </p:sp>
      <p:sp>
        <p:nvSpPr>
          <p:cNvPr id="91139" name="Rectangle 3"/>
          <p:cNvSpPr>
            <a:spLocks noGrp="1" noChangeArrowheads="1"/>
          </p:cNvSpPr>
          <p:nvPr>
            <p:ph type="body" idx="4294967295"/>
          </p:nvPr>
        </p:nvSpPr>
        <p:spPr>
          <a:xfrm>
            <a:off x="827088" y="1484313"/>
            <a:ext cx="8316912" cy="4897437"/>
          </a:xfrm>
        </p:spPr>
        <p:txBody>
          <a:bodyPr/>
          <a:lstStyle/>
          <a:p>
            <a:pPr marL="609600" indent="-609600" algn="just" eaLnBrk="1" hangingPunct="1">
              <a:spcBef>
                <a:spcPct val="0"/>
              </a:spcBef>
            </a:pPr>
            <a:r>
              <a:rPr lang="ar-SA" sz="2400" smtClean="0">
                <a:cs typeface="B Mitra" pitchFamily="2" charset="-78"/>
              </a:rPr>
              <a:t>مفهوم نظارت مالي به بيان ساده و كلي تطبيق پرداختها با قوانين و مقررات حاكم به مصرف وجوه </a:t>
            </a:r>
            <a:r>
              <a:rPr lang="fa-IR" sz="2400" smtClean="0">
                <a:cs typeface="B Mitra" pitchFamily="2" charset="-78"/>
              </a:rPr>
              <a:t>.</a:t>
            </a:r>
          </a:p>
          <a:p>
            <a:pPr marL="609600" indent="-609600" algn="just" eaLnBrk="1" hangingPunct="1">
              <a:spcBef>
                <a:spcPct val="0"/>
              </a:spcBef>
            </a:pPr>
            <a:r>
              <a:rPr lang="ar-SA" sz="2400" smtClean="0">
                <a:cs typeface="B Mitra" pitchFamily="2" charset="-78"/>
              </a:rPr>
              <a:t>در اين مرحله ذيحساب در پرداخت هر وجهي نظارت مي كند كه آيا قوانين و مقررات حاكم بر مصرف آن وجه در انجام پنج مرحله قبلي رعايت شده يا نه </a:t>
            </a:r>
            <a:r>
              <a:rPr lang="fa-IR" sz="2400" smtClean="0">
                <a:cs typeface="B Mitra" pitchFamily="2" charset="-78"/>
              </a:rPr>
              <a:t>؟</a:t>
            </a:r>
          </a:p>
          <a:p>
            <a:pPr marL="609600" indent="-609600" algn="just" eaLnBrk="1" hangingPunct="1">
              <a:spcBef>
                <a:spcPct val="0"/>
              </a:spcBef>
            </a:pPr>
            <a:r>
              <a:rPr lang="ar-SA" sz="2400" smtClean="0">
                <a:cs typeface="B Mitra" pitchFamily="2" charset="-78"/>
              </a:rPr>
              <a:t> در حقيقت مرحله نظارت مالي نظارت قبل از خرج است كه مسئوليت آن طبق ماده </a:t>
            </a:r>
            <a:r>
              <a:rPr lang="fa-IR" sz="2400" smtClean="0">
                <a:cs typeface="B Mitra" pitchFamily="2" charset="-78"/>
              </a:rPr>
              <a:t>48</a:t>
            </a:r>
            <a:r>
              <a:rPr lang="ar-SA" sz="2400" smtClean="0">
                <a:cs typeface="B Mitra" pitchFamily="2" charset="-78"/>
              </a:rPr>
              <a:t> </a:t>
            </a:r>
            <a:r>
              <a:rPr lang="fa-IR" sz="2400" smtClean="0">
                <a:cs typeface="B Mitra" pitchFamily="2" charset="-78"/>
              </a:rPr>
              <a:t>آيين نامه مالي و محاسباتي جمعيت</a:t>
            </a:r>
            <a:r>
              <a:rPr lang="ar-SA" sz="2400" smtClean="0">
                <a:cs typeface="B Mitra" pitchFamily="2" charset="-78"/>
              </a:rPr>
              <a:t> از طريق </a:t>
            </a:r>
            <a:r>
              <a:rPr lang="fa-IR" sz="2400" smtClean="0">
                <a:cs typeface="B Mitra" pitchFamily="2" charset="-78"/>
              </a:rPr>
              <a:t>خزانه داران و عاملين </a:t>
            </a:r>
            <a:r>
              <a:rPr lang="ar-SA" sz="2400" smtClean="0">
                <a:cs typeface="B Mitra" pitchFamily="2" charset="-78"/>
              </a:rPr>
              <a:t>ذيحساب مستقر در </a:t>
            </a:r>
            <a:r>
              <a:rPr lang="fa-IR" sz="2400" smtClean="0">
                <a:cs typeface="B Mitra" pitchFamily="2" charset="-78"/>
              </a:rPr>
              <a:t>مراكز هزينه </a:t>
            </a:r>
            <a:r>
              <a:rPr lang="ar-SA" sz="2400" smtClean="0">
                <a:cs typeface="B Mitra" pitchFamily="2" charset="-78"/>
              </a:rPr>
              <a:t> انجام </a:t>
            </a:r>
            <a:r>
              <a:rPr lang="fa-IR" sz="2400" smtClean="0">
                <a:cs typeface="B Mitra" pitchFamily="2" charset="-78"/>
              </a:rPr>
              <a:t>  </a:t>
            </a:r>
            <a:r>
              <a:rPr lang="ar-SA" sz="2400" smtClean="0">
                <a:cs typeface="B Mitra" pitchFamily="2" charset="-78"/>
              </a:rPr>
              <a:t>مي شود .</a:t>
            </a:r>
          </a:p>
          <a:p>
            <a:pPr marL="609600" indent="-609600" eaLnBrk="1" hangingPunct="1"/>
            <a:endParaRPr lang="en-US" smtClean="0">
              <a:cs typeface="B Mitra" pitchFamily="2" charset="-78"/>
            </a:endParaRPr>
          </a:p>
        </p:txBody>
      </p:sp>
    </p:spTree>
  </p:cSld>
  <p:clrMapOvr>
    <a:masterClrMapping/>
  </p:clrMapOvr>
  <p:transition spd="slow"/>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Content Placeholder 2"/>
          <p:cNvSpPr>
            <a:spLocks noGrp="1"/>
          </p:cNvSpPr>
          <p:nvPr>
            <p:ph idx="1"/>
          </p:nvPr>
        </p:nvSpPr>
        <p:spPr>
          <a:xfrm>
            <a:off x="0" y="428625"/>
            <a:ext cx="9144000" cy="6429375"/>
          </a:xfrm>
        </p:spPr>
        <p:txBody>
          <a:bodyPr/>
          <a:lstStyle/>
          <a:p>
            <a:pPr algn="just" eaLnBrk="1" hangingPunct="1">
              <a:lnSpc>
                <a:spcPct val="150000"/>
              </a:lnSpc>
            </a:pPr>
            <a:r>
              <a:rPr lang="fa-IR" sz="2400" smtClean="0">
                <a:solidFill>
                  <a:schemeClr val="accent2"/>
                </a:solidFill>
                <a:cs typeface="B Mitra" pitchFamily="2" charset="-78"/>
              </a:rPr>
              <a:t>ماده 48 :  </a:t>
            </a:r>
            <a:r>
              <a:rPr lang="fa-IR" sz="2400" smtClean="0">
                <a:solidFill>
                  <a:srgbClr val="009900"/>
                </a:solidFill>
                <a:cs typeface="B Mitra" pitchFamily="2" charset="-78"/>
              </a:rPr>
              <a:t>اختيار و مسئوليت تشخيص ، انجام تعهد ، تسجيل و حواله از محل اعتبارات منظور شده در بودجه مصوب ساليانه </a:t>
            </a:r>
            <a:r>
              <a:rPr lang="fa-IR" sz="2400" smtClean="0">
                <a:cs typeface="B Mitra" pitchFamily="2" charset="-78"/>
              </a:rPr>
              <a:t>در مركز به عهده رئيس يا دبيركل و مقامات مجاز از طرف رئيس و در</a:t>
            </a:r>
            <a:r>
              <a:rPr lang="fa-IR" sz="2400" smtClean="0">
                <a:solidFill>
                  <a:srgbClr val="009900"/>
                </a:solidFill>
                <a:cs typeface="B Mitra" pitchFamily="2" charset="-78"/>
              </a:rPr>
              <a:t> </a:t>
            </a:r>
            <a:r>
              <a:rPr lang="fa-IR" sz="2400" smtClean="0">
                <a:solidFill>
                  <a:srgbClr val="FF0000"/>
                </a:solidFill>
                <a:cs typeface="B Mitra" pitchFamily="2" charset="-78"/>
              </a:rPr>
              <a:t>سازمانها ، مؤسسات و استانها به عهده رؤسا و مديران عامل و مقام مجاز از طرف آنها </a:t>
            </a:r>
            <a:r>
              <a:rPr lang="fa-IR" sz="2400" smtClean="0">
                <a:cs typeface="B Mitra" pitchFamily="2" charset="-78"/>
              </a:rPr>
              <a:t>و در شعب به عهده رؤساي شعب خواهد بود و مسئوليت تأمين اعتبار و تطبيق پرداخت با قوانين و مقررات مربوطه در مركز به عهده خزانه داركل و ذيحساب و </a:t>
            </a:r>
            <a:r>
              <a:rPr lang="fa-IR" sz="2400" smtClean="0">
                <a:solidFill>
                  <a:srgbClr val="FF0000"/>
                </a:solidFill>
                <a:cs typeface="B Mitra" pitchFamily="2" charset="-78"/>
              </a:rPr>
              <a:t>در سازمانها و مؤسسات و استانها به عهده خزانه دار و عامل ذيحساب </a:t>
            </a:r>
            <a:r>
              <a:rPr lang="fa-IR" sz="2400" smtClean="0">
                <a:cs typeface="B Mitra" pitchFamily="2" charset="-78"/>
              </a:rPr>
              <a:t>و در شعب بعهده خزانه دار و مسئول امور مالي مي باشد.</a:t>
            </a:r>
            <a:endParaRPr lang="en-US" sz="2400" smtClean="0">
              <a:cs typeface="B Mitra" pitchFamily="2" charset="-78"/>
            </a:endParaRPr>
          </a:p>
        </p:txBody>
      </p:sp>
    </p:spTree>
  </p:cSld>
  <p:clrMapOvr>
    <a:masterClrMapping/>
  </p:clrMapOvr>
  <p:transition spd="slow"/>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Content Placeholder 2"/>
          <p:cNvSpPr>
            <a:spLocks noGrp="1"/>
          </p:cNvSpPr>
          <p:nvPr>
            <p:ph idx="1"/>
          </p:nvPr>
        </p:nvSpPr>
        <p:spPr>
          <a:xfrm>
            <a:off x="611188" y="71438"/>
            <a:ext cx="8281987" cy="6572250"/>
          </a:xfrm>
        </p:spPr>
        <p:txBody>
          <a:bodyPr/>
          <a:lstStyle/>
          <a:p>
            <a:pPr algn="just" eaLnBrk="1" hangingPunct="1">
              <a:lnSpc>
                <a:spcPct val="150000"/>
              </a:lnSpc>
            </a:pPr>
            <a:r>
              <a:rPr lang="fa-IR" sz="2000" smtClean="0">
                <a:solidFill>
                  <a:srgbClr val="FF0000"/>
                </a:solidFill>
                <a:cs typeface="B Mitra" pitchFamily="2" charset="-78"/>
              </a:rPr>
              <a:t>تبصره 1 : </a:t>
            </a:r>
            <a:r>
              <a:rPr lang="fa-IR" sz="2000" smtClean="0">
                <a:cs typeface="B Mitra" pitchFamily="2" charset="-78"/>
              </a:rPr>
              <a:t>اختيار و مسئوليت تشخيص ، انجام تعهد ، تسجيل ، و حواله مستقيماً و بدون واسطه از طرف رؤساي سازمانها ، موسسات و مديران عامل به مقام مجاز از طرف آنها كلاً يا بعضاً قابل تفويض خواهد بود ، ليكن در هيچ مورد </a:t>
            </a:r>
            <a:r>
              <a:rPr lang="fa-IR" sz="2000" smtClean="0">
                <a:solidFill>
                  <a:srgbClr val="009900"/>
                </a:solidFill>
                <a:cs typeface="B Mitra" pitchFamily="2" charset="-78"/>
              </a:rPr>
              <a:t>تفويض اختيار و مسئوليت موجب سلب اختيار و مسئوليت از تفويض كننده نخواهد بود.</a:t>
            </a:r>
            <a:endParaRPr lang="en-US" sz="2000" smtClean="0">
              <a:solidFill>
                <a:srgbClr val="009900"/>
              </a:solidFill>
              <a:cs typeface="B Mitra" pitchFamily="2" charset="-78"/>
            </a:endParaRPr>
          </a:p>
          <a:p>
            <a:pPr algn="just" eaLnBrk="1" hangingPunct="1">
              <a:lnSpc>
                <a:spcPct val="150000"/>
              </a:lnSpc>
            </a:pPr>
            <a:r>
              <a:rPr lang="fa-IR" sz="2000" smtClean="0">
                <a:solidFill>
                  <a:srgbClr val="FF0000"/>
                </a:solidFill>
                <a:cs typeface="B Mitra" pitchFamily="2" charset="-78"/>
              </a:rPr>
              <a:t>تبصره 2 : </a:t>
            </a:r>
            <a:r>
              <a:rPr lang="fa-IR" sz="2000" smtClean="0">
                <a:cs typeface="B Mitra" pitchFamily="2" charset="-78"/>
              </a:rPr>
              <a:t>در اجراي اين ماده تفويض اختيار و مسئوليت هاي مربوط به رياست جمعيت و خزانه داركل به شخص واحد و نيز تفويض اختيار و مسئوليت هاي رئيس جمعيت به خزانه داركل و يا كاركنان تحت نظر ايشان مجاز نمي باشد.</a:t>
            </a:r>
          </a:p>
          <a:p>
            <a:pPr eaLnBrk="1" hangingPunct="1">
              <a:lnSpc>
                <a:spcPct val="80000"/>
              </a:lnSpc>
            </a:pPr>
            <a:endParaRPr lang="fa-IR" smtClean="0">
              <a:cs typeface="B Mitra" pitchFamily="2" charset="-78"/>
            </a:endParaRPr>
          </a:p>
        </p:txBody>
      </p:sp>
    </p:spTree>
  </p:cSld>
  <p:clrMapOvr>
    <a:masterClrMapping/>
  </p:clrMapOvr>
  <p:transition spd="slow"/>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a:grpSpLocks/>
          </p:cNvGrpSpPr>
          <p:nvPr/>
        </p:nvGrpSpPr>
        <p:grpSpPr bwMode="auto">
          <a:xfrm>
            <a:off x="107950" y="914400"/>
            <a:ext cx="8523288" cy="5322888"/>
            <a:chOff x="323528" y="914400"/>
            <a:chExt cx="8134672" cy="5322912"/>
          </a:xfrm>
        </p:grpSpPr>
        <p:sp>
          <p:nvSpPr>
            <p:cNvPr id="5" name="AutoShape 3"/>
            <p:cNvSpPr>
              <a:spLocks noChangeArrowheads="1"/>
            </p:cNvSpPr>
            <p:nvPr/>
          </p:nvSpPr>
          <p:spPr bwMode="auto">
            <a:xfrm>
              <a:off x="6171886" y="2438407"/>
              <a:ext cx="2286314" cy="1752608"/>
            </a:xfrm>
            <a:prstGeom prst="roundRect">
              <a:avLst>
                <a:gd name="adj" fmla="val 16667"/>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rtl="0" eaLnBrk="0" hangingPunct="0">
                <a:defRPr/>
              </a:pPr>
              <a:endParaRPr lang="fa-IR">
                <a:latin typeface="Verdana" pitchFamily="34" charset="0"/>
              </a:endParaRPr>
            </a:p>
          </p:txBody>
        </p:sp>
        <p:sp>
          <p:nvSpPr>
            <p:cNvPr id="6" name="AutoShape 5"/>
            <p:cNvSpPr>
              <a:spLocks noChangeArrowheads="1"/>
            </p:cNvSpPr>
            <p:nvPr/>
          </p:nvSpPr>
          <p:spPr bwMode="auto">
            <a:xfrm>
              <a:off x="456858" y="2438407"/>
              <a:ext cx="2286314" cy="1752608"/>
            </a:xfrm>
            <a:prstGeom prst="roundRect">
              <a:avLst>
                <a:gd name="adj" fmla="val 16667"/>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rtl="0" eaLnBrk="0" hangingPunct="0">
                <a:defRPr/>
              </a:pPr>
              <a:endParaRPr lang="fa-IR">
                <a:latin typeface="Verdana" pitchFamily="34" charset="0"/>
              </a:endParaRPr>
            </a:p>
          </p:txBody>
        </p:sp>
        <p:sp>
          <p:nvSpPr>
            <p:cNvPr id="94217" name="Text Box 6"/>
            <p:cNvSpPr txBox="1">
              <a:spLocks noChangeArrowheads="1"/>
            </p:cNvSpPr>
            <p:nvPr/>
          </p:nvSpPr>
          <p:spPr bwMode="auto">
            <a:xfrm>
              <a:off x="323528" y="2514600"/>
              <a:ext cx="2248222" cy="1569660"/>
            </a:xfrm>
            <a:prstGeom prst="rect">
              <a:avLst/>
            </a:prstGeom>
            <a:noFill/>
            <a:ln w="9525">
              <a:noFill/>
              <a:miter lim="800000"/>
              <a:headEnd/>
              <a:tailEnd/>
            </a:ln>
          </p:spPr>
          <p:txBody>
            <a:bodyPr>
              <a:spAutoFit/>
            </a:bodyPr>
            <a:lstStyle/>
            <a:p>
              <a:pPr algn="ctr" eaLnBrk="0" hangingPunct="0"/>
              <a:r>
                <a:rPr lang="fa-IR" sz="2400">
                  <a:solidFill>
                    <a:srgbClr val="C00000"/>
                  </a:solidFill>
                  <a:latin typeface="Arial" pitchFamily="34" charset="0"/>
                  <a:cs typeface="B Titr" pitchFamily="2" charset="-78"/>
                </a:rPr>
                <a:t>سطح کلان</a:t>
              </a:r>
              <a:endParaRPr lang="en-US" sz="2400">
                <a:solidFill>
                  <a:srgbClr val="C00000"/>
                </a:solidFill>
                <a:latin typeface="Arial" pitchFamily="34" charset="0"/>
                <a:cs typeface="B Titr" pitchFamily="2" charset="-78"/>
              </a:endParaRPr>
            </a:p>
            <a:p>
              <a:pPr algn="ctr" eaLnBrk="0" hangingPunct="0"/>
              <a:r>
                <a:rPr lang="fa-IR" sz="2400" b="1">
                  <a:solidFill>
                    <a:srgbClr val="000000"/>
                  </a:solidFill>
                  <a:latin typeface="Arial" pitchFamily="34" charset="0"/>
                  <a:cs typeface="B Mitra" pitchFamily="2" charset="-78"/>
                </a:rPr>
                <a:t>صورتحساب و عملكرد بودجه جمعیت هلال احمر </a:t>
              </a:r>
              <a:endParaRPr lang="en-US" sz="2400" b="1">
                <a:solidFill>
                  <a:srgbClr val="000000"/>
                </a:solidFill>
                <a:latin typeface="Arial" pitchFamily="34" charset="0"/>
                <a:cs typeface="B Mitra" pitchFamily="2" charset="-78"/>
              </a:endParaRPr>
            </a:p>
          </p:txBody>
        </p:sp>
        <p:sp>
          <p:nvSpPr>
            <p:cNvPr id="8" name="Freeform 7"/>
            <p:cNvSpPr>
              <a:spLocks/>
            </p:cNvSpPr>
            <p:nvPr/>
          </p:nvSpPr>
          <p:spPr bwMode="gray">
            <a:xfrm>
              <a:off x="2537117" y="2341569"/>
              <a:ext cx="903011" cy="1241431"/>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63529"/>
                    <a:invGamma/>
                  </a:schemeClr>
                </a:gs>
              </a:gsLst>
              <a:lin ang="0" scaled="1"/>
            </a:gradFill>
            <a:ln w="0">
              <a:noFill/>
              <a:prstDash val="solid"/>
              <a:round/>
              <a:headEnd/>
              <a:tailEnd/>
            </a:ln>
          </p:spPr>
          <p:txBody>
            <a:bodyPr/>
            <a:lstStyle/>
            <a:p>
              <a:pPr algn="l" rtl="0">
                <a:defRPr/>
              </a:pPr>
              <a:endParaRPr lang="fa-IR">
                <a:latin typeface="Arial" charset="0"/>
                <a:cs typeface="Arial" charset="0"/>
              </a:endParaRPr>
            </a:p>
          </p:txBody>
        </p:sp>
        <p:sp>
          <p:nvSpPr>
            <p:cNvPr id="9" name="Freeform 9"/>
            <p:cNvSpPr>
              <a:spLocks/>
            </p:cNvSpPr>
            <p:nvPr/>
          </p:nvSpPr>
          <p:spPr bwMode="gray">
            <a:xfrm flipH="1">
              <a:off x="5484022" y="2341569"/>
              <a:ext cx="904526" cy="1241431"/>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pPr algn="l" rtl="0">
                <a:defRPr/>
              </a:pPr>
              <a:endParaRPr lang="fa-IR">
                <a:latin typeface="Arial" charset="0"/>
                <a:cs typeface="Arial" charset="0"/>
              </a:endParaRPr>
            </a:p>
          </p:txBody>
        </p:sp>
        <p:grpSp>
          <p:nvGrpSpPr>
            <p:cNvPr id="94220" name="Group 10"/>
            <p:cNvGrpSpPr>
              <a:grpSpLocks/>
            </p:cNvGrpSpPr>
            <p:nvPr/>
          </p:nvGrpSpPr>
          <p:grpSpPr bwMode="auto">
            <a:xfrm>
              <a:off x="2865534" y="914400"/>
              <a:ext cx="3305013" cy="1601788"/>
              <a:chOff x="1882" y="1314"/>
              <a:chExt cx="2083" cy="1008"/>
            </a:xfrm>
          </p:grpSpPr>
          <p:grpSp>
            <p:nvGrpSpPr>
              <p:cNvPr id="94230" name="Group 11"/>
              <p:cNvGrpSpPr>
                <a:grpSpLocks/>
              </p:cNvGrpSpPr>
              <p:nvPr/>
            </p:nvGrpSpPr>
            <p:grpSpPr bwMode="auto">
              <a:xfrm>
                <a:off x="1882" y="1404"/>
                <a:ext cx="2083" cy="918"/>
                <a:chOff x="1856" y="1027"/>
                <a:chExt cx="2124" cy="936"/>
              </a:xfrm>
            </p:grpSpPr>
            <p:sp>
              <p:nvSpPr>
                <p:cNvPr id="21" name="Oval 12"/>
                <p:cNvSpPr>
                  <a:spLocks noChangeArrowheads="1"/>
                </p:cNvSpPr>
                <p:nvPr/>
              </p:nvSpPr>
              <p:spPr bwMode="gray">
                <a:xfrm>
                  <a:off x="1995" y="1054"/>
                  <a:ext cx="1902" cy="909"/>
                </a:xfrm>
                <a:prstGeom prst="ellipse">
                  <a:avLst/>
                </a:prstGeom>
                <a:gradFill rotWithShape="1">
                  <a:gsLst>
                    <a:gs pos="0">
                      <a:schemeClr val="hlink"/>
                    </a:gs>
                    <a:gs pos="100000">
                      <a:schemeClr val="hlink">
                        <a:gamma/>
                        <a:shade val="48627"/>
                        <a:invGamma/>
                      </a:schemeClr>
                    </a:gs>
                  </a:gsLst>
                  <a:lin ang="2700000" scaled="1"/>
                </a:gradFill>
                <a:ln w="9525">
                  <a:noFill/>
                  <a:round/>
                  <a:headEnd/>
                  <a:tailEnd/>
                </a:ln>
                <a:effectLst/>
              </p:spPr>
              <p:txBody>
                <a:bodyPr wrap="none" anchor="ctr"/>
                <a:lstStyle/>
                <a:p>
                  <a:pPr algn="l" rtl="0">
                    <a:defRPr/>
                  </a:pPr>
                  <a:endParaRPr lang="fa-IR">
                    <a:latin typeface="Arial" charset="0"/>
                    <a:cs typeface="Arial" charset="0"/>
                  </a:endParaRPr>
                </a:p>
              </p:txBody>
            </p:sp>
            <p:sp>
              <p:nvSpPr>
                <p:cNvPr id="22" name="Oval 13"/>
                <p:cNvSpPr>
                  <a:spLocks noChangeArrowheads="1"/>
                </p:cNvSpPr>
                <p:nvPr/>
              </p:nvSpPr>
              <p:spPr bwMode="gray">
                <a:xfrm>
                  <a:off x="1856" y="1027"/>
                  <a:ext cx="2124" cy="909"/>
                </a:xfrm>
                <a:prstGeom prst="ellipse">
                  <a:avLst/>
                </a:prstGeom>
                <a:gradFill rotWithShape="1">
                  <a:gsLst>
                    <a:gs pos="0">
                      <a:schemeClr val="hlink">
                        <a:gamma/>
                        <a:tint val="44314"/>
                        <a:invGamma/>
                      </a:schemeClr>
                    </a:gs>
                    <a:gs pos="100000">
                      <a:schemeClr val="hlink"/>
                    </a:gs>
                  </a:gsLst>
                  <a:lin ang="2700000" scaled="1"/>
                </a:gradFill>
                <a:ln w="9525">
                  <a:noFill/>
                  <a:round/>
                  <a:headEnd/>
                  <a:tailEnd/>
                </a:ln>
                <a:effectLst/>
              </p:spPr>
              <p:txBody>
                <a:bodyPr wrap="none" anchor="ctr"/>
                <a:lstStyle/>
                <a:p>
                  <a:pPr algn="l" rtl="0">
                    <a:defRPr/>
                  </a:pPr>
                  <a:endParaRPr lang="fa-IR">
                    <a:latin typeface="Arial" charset="0"/>
                    <a:cs typeface="Arial" charset="0"/>
                  </a:endParaRPr>
                </a:p>
              </p:txBody>
            </p:sp>
          </p:grpSp>
          <p:sp>
            <p:nvSpPr>
              <p:cNvPr id="17" name="Oval 14"/>
              <p:cNvSpPr>
                <a:spLocks noChangeArrowheads="1"/>
              </p:cNvSpPr>
              <p:nvPr/>
            </p:nvSpPr>
            <p:spPr bwMode="gray">
              <a:xfrm>
                <a:off x="2088" y="1314"/>
                <a:ext cx="1687" cy="845"/>
              </a:xfrm>
              <a:prstGeom prst="ellipse">
                <a:avLst/>
              </a:prstGeom>
              <a:gradFill rotWithShape="1">
                <a:gsLst>
                  <a:gs pos="0">
                    <a:schemeClr val="accent1">
                      <a:gamma/>
                      <a:shade val="46275"/>
                      <a:invGamma/>
                    </a:schemeClr>
                  </a:gs>
                  <a:gs pos="100000">
                    <a:schemeClr val="accent1"/>
                  </a:gs>
                </a:gsLst>
                <a:lin ang="2700000" scaled="1"/>
              </a:gradFill>
              <a:ln w="9525" algn="ctr">
                <a:noFill/>
                <a:round/>
                <a:headEnd/>
                <a:tailEnd/>
              </a:ln>
              <a:effectLst/>
            </p:spPr>
            <p:txBody>
              <a:bodyPr vert="eaVert" wrap="none" anchor="ctr"/>
              <a:lstStyle/>
              <a:p>
                <a:pPr algn="l" rtl="0">
                  <a:defRPr/>
                </a:pPr>
                <a:endParaRPr lang="fa-IR">
                  <a:latin typeface="Arial" charset="0"/>
                  <a:cs typeface="Arial" charset="0"/>
                </a:endParaRPr>
              </a:p>
            </p:txBody>
          </p:sp>
          <p:sp>
            <p:nvSpPr>
              <p:cNvPr id="18" name="Oval 15"/>
              <p:cNvSpPr>
                <a:spLocks noChangeArrowheads="1"/>
              </p:cNvSpPr>
              <p:nvPr/>
            </p:nvSpPr>
            <p:spPr bwMode="gray">
              <a:xfrm>
                <a:off x="2109" y="1319"/>
                <a:ext cx="1646" cy="824"/>
              </a:xfrm>
              <a:prstGeom prst="ellipse">
                <a:avLst/>
              </a:prstGeom>
              <a:gradFill rotWithShape="1">
                <a:gsLst>
                  <a:gs pos="0">
                    <a:schemeClr val="accent1">
                      <a:alpha val="0"/>
                    </a:schemeClr>
                  </a:gs>
                  <a:gs pos="100000">
                    <a:schemeClr val="accent1">
                      <a:gamma/>
                      <a:tint val="34902"/>
                      <a:invGamma/>
                    </a:schemeClr>
                  </a:gs>
                </a:gsLst>
                <a:lin ang="2700000" scaled="1"/>
              </a:gradFill>
              <a:ln w="9525" algn="ctr">
                <a:noFill/>
                <a:round/>
                <a:headEnd/>
                <a:tailEnd/>
              </a:ln>
              <a:effectLst/>
            </p:spPr>
            <p:txBody>
              <a:bodyPr vert="eaVert" wrap="none" anchor="ctr"/>
              <a:lstStyle/>
              <a:p>
                <a:pPr algn="l" rtl="0">
                  <a:defRPr/>
                </a:pPr>
                <a:endParaRPr lang="fa-IR">
                  <a:latin typeface="Arial" charset="0"/>
                  <a:cs typeface="Arial" charset="0"/>
                </a:endParaRPr>
              </a:p>
            </p:txBody>
          </p:sp>
          <p:sp>
            <p:nvSpPr>
              <p:cNvPr id="19" name="Oval 16"/>
              <p:cNvSpPr>
                <a:spLocks noChangeArrowheads="1"/>
              </p:cNvSpPr>
              <p:nvPr/>
            </p:nvSpPr>
            <p:spPr bwMode="gray">
              <a:xfrm>
                <a:off x="2018" y="1327"/>
                <a:ext cx="1799" cy="770"/>
              </a:xfrm>
              <a:prstGeom prst="ellipse">
                <a:avLst/>
              </a:prstGeom>
              <a:gradFill rotWithShape="1">
                <a:gsLst>
                  <a:gs pos="0">
                    <a:schemeClr val="accent1">
                      <a:gamma/>
                      <a:shade val="79216"/>
                      <a:invGamma/>
                    </a:schemeClr>
                  </a:gs>
                  <a:gs pos="100000">
                    <a:schemeClr val="accent1">
                      <a:alpha val="48000"/>
                    </a:schemeClr>
                  </a:gs>
                </a:gsLst>
                <a:lin ang="2700000" scaled="1"/>
              </a:gradFill>
              <a:ln w="9525" algn="ctr">
                <a:noFill/>
                <a:round/>
                <a:headEnd/>
                <a:tailEnd/>
              </a:ln>
              <a:effectLst/>
            </p:spPr>
            <p:txBody>
              <a:bodyPr vert="eaVert" wrap="none" anchor="ctr"/>
              <a:lstStyle/>
              <a:p>
                <a:pPr algn="l" rtl="0">
                  <a:defRPr/>
                </a:pPr>
                <a:endParaRPr lang="fa-IR">
                  <a:latin typeface="Arial" charset="0"/>
                  <a:cs typeface="Arial" charset="0"/>
                </a:endParaRPr>
              </a:p>
            </p:txBody>
          </p:sp>
          <p:sp>
            <p:nvSpPr>
              <p:cNvPr id="20" name="Oval 17"/>
              <p:cNvSpPr>
                <a:spLocks noChangeArrowheads="1"/>
              </p:cNvSpPr>
              <p:nvPr/>
            </p:nvSpPr>
            <p:spPr bwMode="gray">
              <a:xfrm>
                <a:off x="2109" y="1404"/>
                <a:ext cx="1478" cy="564"/>
              </a:xfrm>
              <a:prstGeom prst="ellipse">
                <a:avLst/>
              </a:prstGeom>
              <a:gradFill rotWithShape="1">
                <a:gsLst>
                  <a:gs pos="0">
                    <a:schemeClr val="accent1">
                      <a:gamma/>
                      <a:tint val="0"/>
                      <a:invGamma/>
                    </a:schemeClr>
                  </a:gs>
                  <a:gs pos="100000">
                    <a:schemeClr val="accent1">
                      <a:alpha val="38000"/>
                    </a:schemeClr>
                  </a:gs>
                </a:gsLst>
                <a:lin ang="2700000" scaled="1"/>
              </a:gradFill>
              <a:ln w="9525" algn="ctr">
                <a:noFill/>
                <a:round/>
                <a:headEnd/>
                <a:tailEnd/>
              </a:ln>
              <a:effectLst/>
            </p:spPr>
            <p:txBody>
              <a:bodyPr vert="eaVert" wrap="none" anchor="ctr"/>
              <a:lstStyle/>
              <a:p>
                <a:pPr algn="l" rtl="0">
                  <a:defRPr/>
                </a:pPr>
                <a:endParaRPr lang="fa-IR">
                  <a:latin typeface="Arial" charset="0"/>
                  <a:cs typeface="Arial" charset="0"/>
                </a:endParaRPr>
              </a:p>
            </p:txBody>
          </p:sp>
        </p:grpSp>
        <p:sp>
          <p:nvSpPr>
            <p:cNvPr id="94221" name="Text Box 19"/>
            <p:cNvSpPr txBox="1">
              <a:spLocks noChangeArrowheads="1"/>
            </p:cNvSpPr>
            <p:nvPr/>
          </p:nvSpPr>
          <p:spPr bwMode="auto">
            <a:xfrm>
              <a:off x="6305550" y="2543175"/>
              <a:ext cx="2038350" cy="1200329"/>
            </a:xfrm>
            <a:prstGeom prst="rect">
              <a:avLst/>
            </a:prstGeom>
            <a:noFill/>
            <a:ln w="9525">
              <a:noFill/>
              <a:miter lim="800000"/>
              <a:headEnd/>
              <a:tailEnd/>
            </a:ln>
          </p:spPr>
          <p:txBody>
            <a:bodyPr>
              <a:spAutoFit/>
            </a:bodyPr>
            <a:lstStyle/>
            <a:p>
              <a:pPr algn="ctr" eaLnBrk="0" hangingPunct="0"/>
              <a:r>
                <a:rPr lang="fa-IR" sz="2400">
                  <a:solidFill>
                    <a:srgbClr val="C00000"/>
                  </a:solidFill>
                  <a:latin typeface="Arial" pitchFamily="34" charset="0"/>
                  <a:cs typeface="B Titr" pitchFamily="2" charset="-78"/>
                </a:rPr>
                <a:t>سطح خرد </a:t>
              </a:r>
              <a:endParaRPr lang="en-US" sz="2400">
                <a:solidFill>
                  <a:srgbClr val="C00000"/>
                </a:solidFill>
                <a:latin typeface="Arial" pitchFamily="34" charset="0"/>
                <a:cs typeface="B Titr" pitchFamily="2" charset="-78"/>
              </a:endParaRPr>
            </a:p>
            <a:p>
              <a:pPr algn="ctr" eaLnBrk="0" hangingPunct="0"/>
              <a:r>
                <a:rPr lang="fa-IR" sz="2400" b="1">
                  <a:solidFill>
                    <a:srgbClr val="000000"/>
                  </a:solidFill>
                  <a:latin typeface="Arial" pitchFamily="34" charset="0"/>
                  <a:cs typeface="B Mitra" pitchFamily="2" charset="-78"/>
                </a:rPr>
                <a:t>صورتهاي مالي واحدهای تابعه</a:t>
              </a:r>
              <a:endParaRPr lang="en-US" sz="2400" b="1">
                <a:solidFill>
                  <a:srgbClr val="000000"/>
                </a:solidFill>
                <a:latin typeface="Arial" pitchFamily="34" charset="0"/>
                <a:cs typeface="B Mitra" pitchFamily="2" charset="-78"/>
              </a:endParaRPr>
            </a:p>
          </p:txBody>
        </p:sp>
        <p:sp>
          <p:nvSpPr>
            <p:cNvPr id="94222" name="Text Box 18"/>
            <p:cNvSpPr txBox="1">
              <a:spLocks noChangeArrowheads="1"/>
            </p:cNvSpPr>
            <p:nvPr/>
          </p:nvSpPr>
          <p:spPr bwMode="auto">
            <a:xfrm>
              <a:off x="2988622" y="1127234"/>
              <a:ext cx="3053498" cy="831001"/>
            </a:xfrm>
            <a:prstGeom prst="rect">
              <a:avLst/>
            </a:prstGeom>
            <a:noFill/>
            <a:ln w="9525" algn="ctr">
              <a:noFill/>
              <a:miter lim="800000"/>
              <a:headEnd/>
              <a:tailEnd/>
            </a:ln>
          </p:spPr>
          <p:txBody>
            <a:bodyPr>
              <a:spAutoFit/>
            </a:bodyPr>
            <a:lstStyle/>
            <a:p>
              <a:pPr algn="ctr"/>
              <a:r>
                <a:rPr lang="fa-IR" sz="2400" b="1">
                  <a:solidFill>
                    <a:srgbClr val="FFFF00"/>
                  </a:solidFill>
                  <a:latin typeface="Arial" pitchFamily="34" charset="0"/>
                  <a:cs typeface="B Titr" pitchFamily="2" charset="-78"/>
                </a:rPr>
                <a:t>سيستم گزارشگري </a:t>
              </a:r>
            </a:p>
            <a:p>
              <a:pPr algn="ctr"/>
              <a:r>
                <a:rPr lang="fa-IR" sz="2400" b="1">
                  <a:solidFill>
                    <a:srgbClr val="FFFF00"/>
                  </a:solidFill>
                  <a:latin typeface="Arial" pitchFamily="34" charset="0"/>
                  <a:cs typeface="B Titr" pitchFamily="2" charset="-78"/>
                </a:rPr>
                <a:t>مالي جمعیت هلال احمر </a:t>
              </a:r>
              <a:endParaRPr lang="en-US" sz="2400" b="1">
                <a:solidFill>
                  <a:srgbClr val="FFFF00"/>
                </a:solidFill>
                <a:latin typeface="Arial" pitchFamily="34" charset="0"/>
                <a:cs typeface="B Titr" pitchFamily="2" charset="-78"/>
              </a:endParaRPr>
            </a:p>
          </p:txBody>
        </p:sp>
        <p:sp>
          <p:nvSpPr>
            <p:cNvPr id="13" name="AutoShape 5"/>
            <p:cNvSpPr>
              <a:spLocks noChangeArrowheads="1"/>
            </p:cNvSpPr>
            <p:nvPr/>
          </p:nvSpPr>
          <p:spPr bwMode="auto">
            <a:xfrm>
              <a:off x="2988622" y="3810013"/>
              <a:ext cx="3002965" cy="2427299"/>
            </a:xfrm>
            <a:prstGeom prst="roundRect">
              <a:avLst>
                <a:gd name="adj" fmla="val 16667"/>
              </a:avLst>
            </a:prstGeom>
            <a:ln>
              <a:headEnd/>
              <a:tailEnd/>
            </a:ln>
          </p:spPr>
          <p:style>
            <a:lnRef idx="1">
              <a:schemeClr val="accent5"/>
            </a:lnRef>
            <a:fillRef idx="2">
              <a:schemeClr val="accent5"/>
            </a:fillRef>
            <a:effectRef idx="1">
              <a:schemeClr val="accent5"/>
            </a:effectRef>
            <a:fontRef idx="minor">
              <a:schemeClr val="dk1"/>
            </a:fontRef>
          </p:style>
          <p:txBody>
            <a:bodyPr wrap="none" anchor="ctr"/>
            <a:lstStyle/>
            <a:p>
              <a:pPr algn="ctr" rtl="0" eaLnBrk="0" hangingPunct="0">
                <a:defRPr/>
              </a:pPr>
              <a:endParaRPr lang="fa-IR">
                <a:latin typeface="Verdana" pitchFamily="34" charset="0"/>
              </a:endParaRPr>
            </a:p>
          </p:txBody>
        </p:sp>
        <p:sp>
          <p:nvSpPr>
            <p:cNvPr id="14" name="Down Arrow 13"/>
            <p:cNvSpPr/>
            <p:nvPr/>
          </p:nvSpPr>
          <p:spPr bwMode="auto">
            <a:xfrm>
              <a:off x="4083268" y="2590800"/>
              <a:ext cx="838200" cy="1143000"/>
            </a:xfrm>
            <a:prstGeom prst="downArrow">
              <a:avLst/>
            </a:prstGeom>
            <a:gradFill>
              <a:gsLst>
                <a:gs pos="0">
                  <a:schemeClr val="accent1">
                    <a:tint val="66000"/>
                    <a:satMod val="160000"/>
                    <a:alpha val="94000"/>
                  </a:schemeClr>
                </a:gs>
                <a:gs pos="12000">
                  <a:schemeClr val="accent1">
                    <a:tint val="44500"/>
                    <a:satMod val="160000"/>
                  </a:schemeClr>
                </a:gs>
                <a:gs pos="92000">
                  <a:schemeClr val="accent1"/>
                </a:gs>
              </a:gsLst>
              <a:lin ang="5400000" scaled="0"/>
            </a:gra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tlCol="1"/>
            <a:lstStyle/>
            <a:p>
              <a:pPr algn="l" rtl="0">
                <a:defRPr/>
              </a:pPr>
              <a:endParaRPr lang="fa-IR">
                <a:cs typeface="Arial" charset="0"/>
              </a:endParaRPr>
            </a:p>
          </p:txBody>
        </p:sp>
        <p:sp>
          <p:nvSpPr>
            <p:cNvPr id="94229" name="TextBox 14"/>
            <p:cNvSpPr txBox="1">
              <a:spLocks noChangeArrowheads="1"/>
            </p:cNvSpPr>
            <p:nvPr/>
          </p:nvSpPr>
          <p:spPr bwMode="auto">
            <a:xfrm>
              <a:off x="3145300" y="3962400"/>
              <a:ext cx="2791056" cy="1938992"/>
            </a:xfrm>
            <a:prstGeom prst="rect">
              <a:avLst/>
            </a:prstGeom>
            <a:noFill/>
            <a:ln w="9525">
              <a:noFill/>
              <a:miter lim="800000"/>
              <a:headEnd/>
              <a:tailEnd/>
            </a:ln>
          </p:spPr>
          <p:txBody>
            <a:bodyPr>
              <a:spAutoFit/>
            </a:bodyPr>
            <a:lstStyle/>
            <a:p>
              <a:pPr algn="ctr"/>
              <a:r>
                <a:rPr lang="fa-IR" sz="2400" b="1">
                  <a:solidFill>
                    <a:srgbClr val="C00000"/>
                  </a:solidFill>
                  <a:latin typeface="Arial" pitchFamily="34" charset="0"/>
                  <a:cs typeface="B Titr" pitchFamily="2" charset="-78"/>
                </a:rPr>
                <a:t>گزارش تفريغ بودجه سالانه جمعیت هلال احمر </a:t>
              </a:r>
            </a:p>
            <a:p>
              <a:pPr algn="just"/>
              <a:r>
                <a:rPr lang="fa-IR" b="1">
                  <a:solidFill>
                    <a:srgbClr val="000000"/>
                  </a:solidFill>
                  <a:latin typeface="Arial" pitchFamily="34" charset="0"/>
                  <a:cs typeface="B Mitra" pitchFamily="2" charset="-78"/>
                </a:rPr>
                <a:t>از بررسي و مقايسه صورتحساب عملكرد كل كشور با ارقام مندرج در بودجه مصوب سنواتی به دست می آید</a:t>
              </a:r>
            </a:p>
          </p:txBody>
        </p:sp>
      </p:gr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42888" y="1268413"/>
            <a:ext cx="8678862" cy="1143000"/>
          </a:xfrm>
          <a:prstGeom prst="rect">
            <a:avLst/>
          </a:prstGeom>
        </p:spPr>
        <p:txBody>
          <a:bodyPr/>
          <a:lstStyle/>
          <a:p>
            <a:pPr algn="ctr" rtl="0">
              <a:defRPr/>
            </a:pPr>
            <a:r>
              <a:rPr lang="fa-IR" sz="2800" kern="0" dirty="0">
                <a:solidFill>
                  <a:schemeClr val="tx2"/>
                </a:solidFill>
                <a:latin typeface="+mj-lt"/>
                <a:ea typeface="+mj-ea"/>
                <a:cs typeface="B Titr" pitchFamily="2" charset="-78"/>
              </a:rPr>
              <a:t>مبنای حسابداری و ضرورت استفاده از مبنای حسابداری تعهدی</a:t>
            </a:r>
          </a:p>
        </p:txBody>
      </p:sp>
      <p:cxnSp>
        <p:nvCxnSpPr>
          <p:cNvPr id="3" name="Straight Arrow Connector 2"/>
          <p:cNvCxnSpPr/>
          <p:nvPr/>
        </p:nvCxnSpPr>
        <p:spPr>
          <a:xfrm>
            <a:off x="609600" y="5991225"/>
            <a:ext cx="8077200" cy="1588"/>
          </a:xfrm>
          <a:prstGeom prst="straightConnector1">
            <a:avLst/>
          </a:prstGeom>
          <a:ln>
            <a:headEnd type="arrow"/>
            <a:tailEnd type="arrow"/>
          </a:ln>
        </p:spPr>
        <p:style>
          <a:lnRef idx="3">
            <a:schemeClr val="accent6"/>
          </a:lnRef>
          <a:fillRef idx="0">
            <a:schemeClr val="accent6"/>
          </a:fillRef>
          <a:effectRef idx="2">
            <a:schemeClr val="accent6"/>
          </a:effectRef>
          <a:fontRef idx="minor">
            <a:schemeClr val="tx1"/>
          </a:fontRef>
        </p:style>
      </p:cxnSp>
      <p:grpSp>
        <p:nvGrpSpPr>
          <p:cNvPr id="4" name="Group 3"/>
          <p:cNvGrpSpPr>
            <a:grpSpLocks/>
          </p:cNvGrpSpPr>
          <p:nvPr/>
        </p:nvGrpSpPr>
        <p:grpSpPr bwMode="auto">
          <a:xfrm>
            <a:off x="7192963" y="4638675"/>
            <a:ext cx="1600200" cy="1573213"/>
            <a:chOff x="7192368" y="4598978"/>
            <a:chExt cx="1600200" cy="1573222"/>
          </a:xfrm>
        </p:grpSpPr>
        <p:pic>
          <p:nvPicPr>
            <p:cNvPr id="95251" name="Picture 9" descr="Blue2"/>
            <p:cNvPicPr>
              <a:picLocks noChangeAspect="1" noChangeArrowheads="1"/>
            </p:cNvPicPr>
            <p:nvPr/>
          </p:nvPicPr>
          <p:blipFill>
            <a:blip r:embed="rId2" cstate="print"/>
            <a:srcRect/>
            <a:stretch>
              <a:fillRect/>
            </a:stretch>
          </p:blipFill>
          <p:spPr bwMode="auto">
            <a:xfrm>
              <a:off x="7192368" y="4598978"/>
              <a:ext cx="1600200" cy="1573222"/>
            </a:xfrm>
            <a:prstGeom prst="rect">
              <a:avLst/>
            </a:prstGeom>
            <a:noFill/>
            <a:ln w="9525">
              <a:noFill/>
              <a:miter lim="800000"/>
              <a:headEnd/>
              <a:tailEnd/>
            </a:ln>
          </p:spPr>
        </p:pic>
        <p:sp>
          <p:nvSpPr>
            <p:cNvPr id="95252" name="TextBox 5"/>
            <p:cNvSpPr txBox="1">
              <a:spLocks noChangeArrowheads="1"/>
            </p:cNvSpPr>
            <p:nvPr/>
          </p:nvSpPr>
          <p:spPr bwMode="auto">
            <a:xfrm>
              <a:off x="7620000" y="5181600"/>
              <a:ext cx="838200" cy="400110"/>
            </a:xfrm>
            <a:prstGeom prst="rect">
              <a:avLst/>
            </a:prstGeom>
            <a:noFill/>
            <a:ln w="9525">
              <a:noFill/>
              <a:miter lim="800000"/>
              <a:headEnd/>
              <a:tailEnd/>
            </a:ln>
          </p:spPr>
          <p:txBody>
            <a:bodyPr>
              <a:spAutoFit/>
            </a:bodyPr>
            <a:lstStyle/>
            <a:p>
              <a:pPr algn="ctr" rtl="0"/>
              <a:r>
                <a:rPr lang="fa-IR" sz="2000" b="1">
                  <a:latin typeface="Arial" pitchFamily="34" charset="0"/>
                </a:rPr>
                <a:t>نقدی</a:t>
              </a:r>
              <a:endParaRPr lang="en-US" sz="2000" b="1">
                <a:latin typeface="Arial" pitchFamily="34" charset="0"/>
              </a:endParaRPr>
            </a:p>
          </p:txBody>
        </p:sp>
      </p:grpSp>
      <p:grpSp>
        <p:nvGrpSpPr>
          <p:cNvPr id="5" name="Group 6"/>
          <p:cNvGrpSpPr>
            <a:grpSpLocks/>
          </p:cNvGrpSpPr>
          <p:nvPr/>
        </p:nvGrpSpPr>
        <p:grpSpPr bwMode="auto">
          <a:xfrm>
            <a:off x="2163763" y="4611688"/>
            <a:ext cx="1630362" cy="1603375"/>
            <a:chOff x="2163168" y="4572000"/>
            <a:chExt cx="1630362" cy="1603852"/>
          </a:xfrm>
        </p:grpSpPr>
        <p:pic>
          <p:nvPicPr>
            <p:cNvPr id="95249" name="Picture 4" descr="Blue"/>
            <p:cNvPicPr>
              <a:picLocks noChangeAspect="1" noChangeArrowheads="1"/>
            </p:cNvPicPr>
            <p:nvPr/>
          </p:nvPicPr>
          <p:blipFill>
            <a:blip r:embed="rId3" cstate="print"/>
            <a:srcRect/>
            <a:stretch>
              <a:fillRect/>
            </a:stretch>
          </p:blipFill>
          <p:spPr bwMode="auto">
            <a:xfrm>
              <a:off x="2163168" y="4572000"/>
              <a:ext cx="1630362" cy="1603852"/>
            </a:xfrm>
            <a:prstGeom prst="rect">
              <a:avLst/>
            </a:prstGeom>
            <a:noFill/>
            <a:ln w="9525">
              <a:noFill/>
              <a:miter lim="800000"/>
              <a:headEnd/>
              <a:tailEnd/>
            </a:ln>
          </p:spPr>
        </p:pic>
        <p:sp>
          <p:nvSpPr>
            <p:cNvPr id="95250" name="Text Box 5"/>
            <p:cNvSpPr txBox="1">
              <a:spLocks noChangeArrowheads="1"/>
            </p:cNvSpPr>
            <p:nvPr/>
          </p:nvSpPr>
          <p:spPr bwMode="auto">
            <a:xfrm>
              <a:off x="2424752" y="4765344"/>
              <a:ext cx="1088565" cy="707882"/>
            </a:xfrm>
            <a:prstGeom prst="rect">
              <a:avLst/>
            </a:prstGeom>
            <a:noFill/>
            <a:ln w="9525">
              <a:noFill/>
              <a:miter lim="800000"/>
              <a:headEnd/>
              <a:tailEnd/>
            </a:ln>
          </p:spPr>
          <p:txBody>
            <a:bodyPr lIns="91436" tIns="45718" rIns="91436" bIns="45718">
              <a:spAutoFit/>
            </a:bodyPr>
            <a:lstStyle/>
            <a:p>
              <a:pPr algn="ctr" rtl="0">
                <a:spcBef>
                  <a:spcPct val="50000"/>
                </a:spcBef>
              </a:pPr>
              <a:r>
                <a:rPr lang="fa-IR" sz="2000" b="1">
                  <a:latin typeface="Arial" pitchFamily="34" charset="0"/>
                </a:rPr>
                <a:t>تعهدی تعدیل شده</a:t>
              </a:r>
              <a:endParaRPr lang="en-US" sz="2000">
                <a:solidFill>
                  <a:srgbClr val="DDFBFF"/>
                </a:solidFill>
                <a:latin typeface="Arial" pitchFamily="34" charset="0"/>
              </a:endParaRPr>
            </a:p>
          </p:txBody>
        </p:sp>
      </p:grpSp>
      <p:grpSp>
        <p:nvGrpSpPr>
          <p:cNvPr id="6" name="Group 9"/>
          <p:cNvGrpSpPr>
            <a:grpSpLocks/>
          </p:cNvGrpSpPr>
          <p:nvPr/>
        </p:nvGrpSpPr>
        <p:grpSpPr bwMode="auto">
          <a:xfrm>
            <a:off x="3844925" y="4462463"/>
            <a:ext cx="1524000" cy="1524000"/>
            <a:chOff x="3845256" y="4423747"/>
            <a:chExt cx="1524000" cy="1524000"/>
          </a:xfrm>
        </p:grpSpPr>
        <p:sp>
          <p:nvSpPr>
            <p:cNvPr id="11" name="Chord 10"/>
            <p:cNvSpPr/>
            <p:nvPr/>
          </p:nvSpPr>
          <p:spPr>
            <a:xfrm rot="17542892">
              <a:off x="3845256" y="4423747"/>
              <a:ext cx="1524000" cy="1524000"/>
            </a:xfrm>
            <a:prstGeom prst="chord">
              <a:avLst/>
            </a:prstGeom>
          </p:spPr>
          <p:style>
            <a:lnRef idx="1">
              <a:schemeClr val="accent3"/>
            </a:lnRef>
            <a:fillRef idx="2">
              <a:schemeClr val="accent3"/>
            </a:fillRef>
            <a:effectRef idx="1">
              <a:schemeClr val="accent3"/>
            </a:effectRef>
            <a:fontRef idx="minor">
              <a:schemeClr val="dk1"/>
            </a:fontRef>
          </p:style>
          <p:txBody>
            <a:bodyPr anchor="ctr"/>
            <a:lstStyle/>
            <a:p>
              <a:pPr algn="ctr" rtl="0">
                <a:defRPr/>
              </a:pPr>
              <a:endParaRPr lang="en-US"/>
            </a:p>
          </p:txBody>
        </p:sp>
        <p:sp>
          <p:nvSpPr>
            <p:cNvPr id="95248" name="Text Box 5"/>
            <p:cNvSpPr txBox="1">
              <a:spLocks noChangeArrowheads="1"/>
            </p:cNvSpPr>
            <p:nvPr/>
          </p:nvSpPr>
          <p:spPr bwMode="auto">
            <a:xfrm>
              <a:off x="4038600" y="4876800"/>
              <a:ext cx="1088565" cy="707882"/>
            </a:xfrm>
            <a:prstGeom prst="rect">
              <a:avLst/>
            </a:prstGeom>
            <a:noFill/>
            <a:ln w="9525">
              <a:noFill/>
              <a:miter lim="800000"/>
              <a:headEnd/>
              <a:tailEnd/>
            </a:ln>
          </p:spPr>
          <p:txBody>
            <a:bodyPr lIns="91436" tIns="45718" rIns="91436" bIns="45718">
              <a:spAutoFit/>
            </a:bodyPr>
            <a:lstStyle/>
            <a:p>
              <a:pPr algn="ctr" rtl="0">
                <a:spcBef>
                  <a:spcPct val="50000"/>
                </a:spcBef>
              </a:pPr>
              <a:r>
                <a:rPr lang="fa-IR" sz="2000" b="1">
                  <a:latin typeface="Arial" pitchFamily="34" charset="0"/>
                </a:rPr>
                <a:t>نیمه تعهدی </a:t>
              </a:r>
              <a:endParaRPr lang="en-US" sz="2000">
                <a:solidFill>
                  <a:srgbClr val="DDFBFF"/>
                </a:solidFill>
                <a:latin typeface="Arial" pitchFamily="34" charset="0"/>
              </a:endParaRPr>
            </a:p>
          </p:txBody>
        </p:sp>
      </p:grpSp>
      <p:grpSp>
        <p:nvGrpSpPr>
          <p:cNvPr id="7" name="Group 12"/>
          <p:cNvGrpSpPr>
            <a:grpSpLocks/>
          </p:cNvGrpSpPr>
          <p:nvPr/>
        </p:nvGrpSpPr>
        <p:grpSpPr bwMode="auto">
          <a:xfrm>
            <a:off x="5486400" y="4606925"/>
            <a:ext cx="1630363" cy="1604963"/>
            <a:chOff x="5485806" y="4568348"/>
            <a:chExt cx="1630362" cy="1603852"/>
          </a:xfrm>
        </p:grpSpPr>
        <p:pic>
          <p:nvPicPr>
            <p:cNvPr id="95243" name="Picture 4" descr="Blue"/>
            <p:cNvPicPr>
              <a:picLocks noChangeAspect="1" noChangeArrowheads="1"/>
            </p:cNvPicPr>
            <p:nvPr/>
          </p:nvPicPr>
          <p:blipFill>
            <a:blip r:embed="rId3" cstate="print"/>
            <a:srcRect/>
            <a:stretch>
              <a:fillRect/>
            </a:stretch>
          </p:blipFill>
          <p:spPr bwMode="auto">
            <a:xfrm>
              <a:off x="5485806" y="4568348"/>
              <a:ext cx="1630362" cy="1603852"/>
            </a:xfrm>
            <a:prstGeom prst="rect">
              <a:avLst/>
            </a:prstGeom>
            <a:noFill/>
            <a:ln w="9525">
              <a:noFill/>
              <a:miter lim="800000"/>
              <a:headEnd/>
              <a:tailEnd/>
            </a:ln>
          </p:spPr>
        </p:pic>
        <p:sp>
          <p:nvSpPr>
            <p:cNvPr id="95244" name="Text Box 5"/>
            <p:cNvSpPr txBox="1">
              <a:spLocks noChangeArrowheads="1"/>
            </p:cNvSpPr>
            <p:nvPr/>
          </p:nvSpPr>
          <p:spPr bwMode="auto">
            <a:xfrm>
              <a:off x="5715000" y="4724400"/>
              <a:ext cx="1088565" cy="707882"/>
            </a:xfrm>
            <a:prstGeom prst="rect">
              <a:avLst/>
            </a:prstGeom>
            <a:noFill/>
            <a:ln w="9525">
              <a:noFill/>
              <a:miter lim="800000"/>
              <a:headEnd/>
              <a:tailEnd/>
            </a:ln>
          </p:spPr>
          <p:txBody>
            <a:bodyPr lIns="91436" tIns="45718" rIns="91436" bIns="45718">
              <a:spAutoFit/>
            </a:bodyPr>
            <a:lstStyle/>
            <a:p>
              <a:pPr algn="ctr" rtl="0">
                <a:spcBef>
                  <a:spcPct val="50000"/>
                </a:spcBef>
              </a:pPr>
              <a:r>
                <a:rPr lang="fa-IR" sz="2000" b="1">
                  <a:latin typeface="Arial" pitchFamily="34" charset="0"/>
                </a:rPr>
                <a:t>نقدی  تعدیل شده</a:t>
              </a:r>
              <a:endParaRPr lang="en-US" sz="2000">
                <a:solidFill>
                  <a:srgbClr val="DDFBFF"/>
                </a:solidFill>
                <a:latin typeface="Arial" pitchFamily="34" charset="0"/>
              </a:endParaRPr>
            </a:p>
          </p:txBody>
        </p:sp>
      </p:grpSp>
      <p:grpSp>
        <p:nvGrpSpPr>
          <p:cNvPr id="8" name="Group 15"/>
          <p:cNvGrpSpPr>
            <a:grpSpLocks/>
          </p:cNvGrpSpPr>
          <p:nvPr/>
        </p:nvGrpSpPr>
        <p:grpSpPr bwMode="auto">
          <a:xfrm>
            <a:off x="563563" y="4611688"/>
            <a:ext cx="1600200" cy="1573212"/>
            <a:chOff x="562968" y="4572000"/>
            <a:chExt cx="1600200" cy="1573222"/>
          </a:xfrm>
        </p:grpSpPr>
        <p:pic>
          <p:nvPicPr>
            <p:cNvPr id="95241" name="Picture 9" descr="Blue2"/>
            <p:cNvPicPr>
              <a:picLocks noChangeAspect="1" noChangeArrowheads="1"/>
            </p:cNvPicPr>
            <p:nvPr/>
          </p:nvPicPr>
          <p:blipFill>
            <a:blip r:embed="rId2" cstate="print"/>
            <a:srcRect/>
            <a:stretch>
              <a:fillRect/>
            </a:stretch>
          </p:blipFill>
          <p:spPr bwMode="auto">
            <a:xfrm>
              <a:off x="562968" y="4572000"/>
              <a:ext cx="1600200" cy="1573222"/>
            </a:xfrm>
            <a:prstGeom prst="rect">
              <a:avLst/>
            </a:prstGeom>
            <a:noFill/>
            <a:ln w="9525">
              <a:noFill/>
              <a:miter lim="800000"/>
              <a:headEnd/>
              <a:tailEnd/>
            </a:ln>
          </p:spPr>
        </p:pic>
        <p:sp>
          <p:nvSpPr>
            <p:cNvPr id="95242" name="TextBox 17"/>
            <p:cNvSpPr txBox="1">
              <a:spLocks noChangeArrowheads="1"/>
            </p:cNvSpPr>
            <p:nvPr/>
          </p:nvSpPr>
          <p:spPr bwMode="auto">
            <a:xfrm>
              <a:off x="685800" y="5105400"/>
              <a:ext cx="1371600" cy="400110"/>
            </a:xfrm>
            <a:prstGeom prst="rect">
              <a:avLst/>
            </a:prstGeom>
            <a:noFill/>
            <a:ln w="9525">
              <a:noFill/>
              <a:miter lim="800000"/>
              <a:headEnd/>
              <a:tailEnd/>
            </a:ln>
          </p:spPr>
          <p:txBody>
            <a:bodyPr>
              <a:spAutoFit/>
            </a:bodyPr>
            <a:lstStyle/>
            <a:p>
              <a:pPr algn="ctr" rtl="0"/>
              <a:r>
                <a:rPr lang="fa-IR" sz="2000" b="1">
                  <a:latin typeface="Arial" pitchFamily="34" charset="0"/>
                </a:rPr>
                <a:t>تعهدی کامل</a:t>
              </a:r>
              <a:endParaRPr lang="en-US" sz="2000" b="1">
                <a:latin typeface="Arial"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ppt_x</p:attrName>
                                        </p:attrNameLst>
                                      </p:cBhvr>
                                      <p:tavLst>
                                        <p:tav tm="0">
                                          <p:val>
                                            <p:strVal val="#ppt_x-.2"/>
                                          </p:val>
                                        </p:tav>
                                        <p:tav tm="100000">
                                          <p:val>
                                            <p:strVal val="#ppt_x"/>
                                          </p:val>
                                        </p:tav>
                                      </p:tavLst>
                                    </p:anim>
                                    <p:anim calcmode="lin" valueType="num">
                                      <p:cBhvr>
                                        <p:cTn id="8" dur="1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9" dur="1000"/>
                                        <p:tgtEl>
                                          <p:spTgt spid="3"/>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6"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80">
                                          <p:stCondLst>
                                            <p:cond delay="0"/>
                                          </p:stCondLst>
                                        </p:cTn>
                                        <p:tgtEl>
                                          <p:spTgt spid="4"/>
                                        </p:tgtEl>
                                      </p:cBhvr>
                                    </p:animEffect>
                                    <p:anim calcmode="lin" valueType="num">
                                      <p:cBhvr>
                                        <p:cTn id="15"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0" dur="26">
                                          <p:stCondLst>
                                            <p:cond delay="650"/>
                                          </p:stCondLst>
                                        </p:cTn>
                                        <p:tgtEl>
                                          <p:spTgt spid="4"/>
                                        </p:tgtEl>
                                      </p:cBhvr>
                                      <p:to x="100000" y="60000"/>
                                    </p:animScale>
                                    <p:animScale>
                                      <p:cBhvr>
                                        <p:cTn id="21" dur="166" decel="50000">
                                          <p:stCondLst>
                                            <p:cond delay="676"/>
                                          </p:stCondLst>
                                        </p:cTn>
                                        <p:tgtEl>
                                          <p:spTgt spid="4"/>
                                        </p:tgtEl>
                                      </p:cBhvr>
                                      <p:to x="100000" y="100000"/>
                                    </p:animScale>
                                    <p:animScale>
                                      <p:cBhvr>
                                        <p:cTn id="22" dur="26">
                                          <p:stCondLst>
                                            <p:cond delay="1312"/>
                                          </p:stCondLst>
                                        </p:cTn>
                                        <p:tgtEl>
                                          <p:spTgt spid="4"/>
                                        </p:tgtEl>
                                      </p:cBhvr>
                                      <p:to x="100000" y="80000"/>
                                    </p:animScale>
                                    <p:animScale>
                                      <p:cBhvr>
                                        <p:cTn id="23" dur="166" decel="50000">
                                          <p:stCondLst>
                                            <p:cond delay="1338"/>
                                          </p:stCondLst>
                                        </p:cTn>
                                        <p:tgtEl>
                                          <p:spTgt spid="4"/>
                                        </p:tgtEl>
                                      </p:cBhvr>
                                      <p:to x="100000" y="100000"/>
                                    </p:animScale>
                                    <p:animScale>
                                      <p:cBhvr>
                                        <p:cTn id="24" dur="26">
                                          <p:stCondLst>
                                            <p:cond delay="1642"/>
                                          </p:stCondLst>
                                        </p:cTn>
                                        <p:tgtEl>
                                          <p:spTgt spid="4"/>
                                        </p:tgtEl>
                                      </p:cBhvr>
                                      <p:to x="100000" y="90000"/>
                                    </p:animScale>
                                    <p:animScale>
                                      <p:cBhvr>
                                        <p:cTn id="25" dur="166" decel="50000">
                                          <p:stCondLst>
                                            <p:cond delay="1668"/>
                                          </p:stCondLst>
                                        </p:cTn>
                                        <p:tgtEl>
                                          <p:spTgt spid="4"/>
                                        </p:tgtEl>
                                      </p:cBhvr>
                                      <p:to x="100000" y="100000"/>
                                    </p:animScale>
                                    <p:animScale>
                                      <p:cBhvr>
                                        <p:cTn id="26" dur="26">
                                          <p:stCondLst>
                                            <p:cond delay="1808"/>
                                          </p:stCondLst>
                                        </p:cTn>
                                        <p:tgtEl>
                                          <p:spTgt spid="4"/>
                                        </p:tgtEl>
                                      </p:cBhvr>
                                      <p:to x="100000" y="95000"/>
                                    </p:animScale>
                                    <p:animScale>
                                      <p:cBhvr>
                                        <p:cTn id="27" dur="166" decel="50000">
                                          <p:stCondLst>
                                            <p:cond delay="1834"/>
                                          </p:stCondLst>
                                        </p:cTn>
                                        <p:tgtEl>
                                          <p:spTgt spid="4"/>
                                        </p:tgtEl>
                                      </p:cBhvr>
                                      <p:to x="100000" y="100000"/>
                                    </p:animScale>
                                  </p:childTnLst>
                                </p:cTn>
                              </p:par>
                            </p:childTnLst>
                          </p:cTn>
                        </p:par>
                      </p:childTnLst>
                    </p:cTn>
                  </p:par>
                  <p:par>
                    <p:cTn id="28" fill="hold" nodeType="clickPar">
                      <p:stCondLst>
                        <p:cond delay="indefinite"/>
                      </p:stCondLst>
                      <p:childTnLst>
                        <p:par>
                          <p:cTn id="29" fill="hold" nodeType="withGroup">
                            <p:stCondLst>
                              <p:cond delay="0"/>
                            </p:stCondLst>
                            <p:childTnLst>
                              <p:par>
                                <p:cTn id="30" presetID="26" presetClass="entr" presetSubtype="0"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down)">
                                      <p:cBhvr>
                                        <p:cTn id="32" dur="580">
                                          <p:stCondLst>
                                            <p:cond delay="0"/>
                                          </p:stCondLst>
                                        </p:cTn>
                                        <p:tgtEl>
                                          <p:spTgt spid="7"/>
                                        </p:tgtEl>
                                      </p:cBhvr>
                                    </p:animEffect>
                                    <p:anim calcmode="lin" valueType="num">
                                      <p:cBhvr>
                                        <p:cTn id="33"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38" dur="26">
                                          <p:stCondLst>
                                            <p:cond delay="650"/>
                                          </p:stCondLst>
                                        </p:cTn>
                                        <p:tgtEl>
                                          <p:spTgt spid="7"/>
                                        </p:tgtEl>
                                      </p:cBhvr>
                                      <p:to x="100000" y="60000"/>
                                    </p:animScale>
                                    <p:animScale>
                                      <p:cBhvr>
                                        <p:cTn id="39" dur="166" decel="50000">
                                          <p:stCondLst>
                                            <p:cond delay="676"/>
                                          </p:stCondLst>
                                        </p:cTn>
                                        <p:tgtEl>
                                          <p:spTgt spid="7"/>
                                        </p:tgtEl>
                                      </p:cBhvr>
                                      <p:to x="100000" y="100000"/>
                                    </p:animScale>
                                    <p:animScale>
                                      <p:cBhvr>
                                        <p:cTn id="40" dur="26">
                                          <p:stCondLst>
                                            <p:cond delay="1312"/>
                                          </p:stCondLst>
                                        </p:cTn>
                                        <p:tgtEl>
                                          <p:spTgt spid="7"/>
                                        </p:tgtEl>
                                      </p:cBhvr>
                                      <p:to x="100000" y="80000"/>
                                    </p:animScale>
                                    <p:animScale>
                                      <p:cBhvr>
                                        <p:cTn id="41" dur="166" decel="50000">
                                          <p:stCondLst>
                                            <p:cond delay="1338"/>
                                          </p:stCondLst>
                                        </p:cTn>
                                        <p:tgtEl>
                                          <p:spTgt spid="7"/>
                                        </p:tgtEl>
                                      </p:cBhvr>
                                      <p:to x="100000" y="100000"/>
                                    </p:animScale>
                                    <p:animScale>
                                      <p:cBhvr>
                                        <p:cTn id="42" dur="26">
                                          <p:stCondLst>
                                            <p:cond delay="1642"/>
                                          </p:stCondLst>
                                        </p:cTn>
                                        <p:tgtEl>
                                          <p:spTgt spid="7"/>
                                        </p:tgtEl>
                                      </p:cBhvr>
                                      <p:to x="100000" y="90000"/>
                                    </p:animScale>
                                    <p:animScale>
                                      <p:cBhvr>
                                        <p:cTn id="43" dur="166" decel="50000">
                                          <p:stCondLst>
                                            <p:cond delay="1668"/>
                                          </p:stCondLst>
                                        </p:cTn>
                                        <p:tgtEl>
                                          <p:spTgt spid="7"/>
                                        </p:tgtEl>
                                      </p:cBhvr>
                                      <p:to x="100000" y="100000"/>
                                    </p:animScale>
                                    <p:animScale>
                                      <p:cBhvr>
                                        <p:cTn id="44" dur="26">
                                          <p:stCondLst>
                                            <p:cond delay="1808"/>
                                          </p:stCondLst>
                                        </p:cTn>
                                        <p:tgtEl>
                                          <p:spTgt spid="7"/>
                                        </p:tgtEl>
                                      </p:cBhvr>
                                      <p:to x="100000" y="95000"/>
                                    </p:animScale>
                                    <p:animScale>
                                      <p:cBhvr>
                                        <p:cTn id="45" dur="166" decel="50000">
                                          <p:stCondLst>
                                            <p:cond delay="1834"/>
                                          </p:stCondLst>
                                        </p:cTn>
                                        <p:tgtEl>
                                          <p:spTgt spid="7"/>
                                        </p:tgtEl>
                                      </p:cBhvr>
                                      <p:to x="100000" y="100000"/>
                                    </p:animScale>
                                  </p:childTnLst>
                                </p:cTn>
                              </p:par>
                            </p:childTnLst>
                          </p:cTn>
                        </p:par>
                      </p:childTnLst>
                    </p:cTn>
                  </p:par>
                  <p:par>
                    <p:cTn id="46" fill="hold" nodeType="clickPar">
                      <p:stCondLst>
                        <p:cond delay="indefinite"/>
                      </p:stCondLst>
                      <p:childTnLst>
                        <p:par>
                          <p:cTn id="47" fill="hold" nodeType="withGroup">
                            <p:stCondLst>
                              <p:cond delay="0"/>
                            </p:stCondLst>
                            <p:childTnLst>
                              <p:par>
                                <p:cTn id="48" presetID="26" presetClass="entr" presetSubtype="0" fill="hold" nodeType="click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wipe(down)">
                                      <p:cBhvr>
                                        <p:cTn id="50" dur="580">
                                          <p:stCondLst>
                                            <p:cond delay="0"/>
                                          </p:stCondLst>
                                        </p:cTn>
                                        <p:tgtEl>
                                          <p:spTgt spid="6"/>
                                        </p:tgtEl>
                                      </p:cBhvr>
                                    </p:animEffect>
                                    <p:anim calcmode="lin" valueType="num">
                                      <p:cBhvr>
                                        <p:cTn id="51"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56" dur="26">
                                          <p:stCondLst>
                                            <p:cond delay="650"/>
                                          </p:stCondLst>
                                        </p:cTn>
                                        <p:tgtEl>
                                          <p:spTgt spid="6"/>
                                        </p:tgtEl>
                                      </p:cBhvr>
                                      <p:to x="100000" y="60000"/>
                                    </p:animScale>
                                    <p:animScale>
                                      <p:cBhvr>
                                        <p:cTn id="57" dur="166" decel="50000">
                                          <p:stCondLst>
                                            <p:cond delay="676"/>
                                          </p:stCondLst>
                                        </p:cTn>
                                        <p:tgtEl>
                                          <p:spTgt spid="6"/>
                                        </p:tgtEl>
                                      </p:cBhvr>
                                      <p:to x="100000" y="100000"/>
                                    </p:animScale>
                                    <p:animScale>
                                      <p:cBhvr>
                                        <p:cTn id="58" dur="26">
                                          <p:stCondLst>
                                            <p:cond delay="1312"/>
                                          </p:stCondLst>
                                        </p:cTn>
                                        <p:tgtEl>
                                          <p:spTgt spid="6"/>
                                        </p:tgtEl>
                                      </p:cBhvr>
                                      <p:to x="100000" y="80000"/>
                                    </p:animScale>
                                    <p:animScale>
                                      <p:cBhvr>
                                        <p:cTn id="59" dur="166" decel="50000">
                                          <p:stCondLst>
                                            <p:cond delay="1338"/>
                                          </p:stCondLst>
                                        </p:cTn>
                                        <p:tgtEl>
                                          <p:spTgt spid="6"/>
                                        </p:tgtEl>
                                      </p:cBhvr>
                                      <p:to x="100000" y="100000"/>
                                    </p:animScale>
                                    <p:animScale>
                                      <p:cBhvr>
                                        <p:cTn id="60" dur="26">
                                          <p:stCondLst>
                                            <p:cond delay="1642"/>
                                          </p:stCondLst>
                                        </p:cTn>
                                        <p:tgtEl>
                                          <p:spTgt spid="6"/>
                                        </p:tgtEl>
                                      </p:cBhvr>
                                      <p:to x="100000" y="90000"/>
                                    </p:animScale>
                                    <p:animScale>
                                      <p:cBhvr>
                                        <p:cTn id="61" dur="166" decel="50000">
                                          <p:stCondLst>
                                            <p:cond delay="1668"/>
                                          </p:stCondLst>
                                        </p:cTn>
                                        <p:tgtEl>
                                          <p:spTgt spid="6"/>
                                        </p:tgtEl>
                                      </p:cBhvr>
                                      <p:to x="100000" y="100000"/>
                                    </p:animScale>
                                    <p:animScale>
                                      <p:cBhvr>
                                        <p:cTn id="62" dur="26">
                                          <p:stCondLst>
                                            <p:cond delay="1808"/>
                                          </p:stCondLst>
                                        </p:cTn>
                                        <p:tgtEl>
                                          <p:spTgt spid="6"/>
                                        </p:tgtEl>
                                      </p:cBhvr>
                                      <p:to x="100000" y="95000"/>
                                    </p:animScale>
                                    <p:animScale>
                                      <p:cBhvr>
                                        <p:cTn id="63" dur="166" decel="50000">
                                          <p:stCondLst>
                                            <p:cond delay="1834"/>
                                          </p:stCondLst>
                                        </p:cTn>
                                        <p:tgtEl>
                                          <p:spTgt spid="6"/>
                                        </p:tgtEl>
                                      </p:cBhvr>
                                      <p:to x="100000" y="100000"/>
                                    </p:animScale>
                                  </p:childTnLst>
                                </p:cTn>
                              </p:par>
                            </p:childTnLst>
                          </p:cTn>
                        </p:par>
                      </p:childTnLst>
                    </p:cTn>
                  </p:par>
                  <p:par>
                    <p:cTn id="64" fill="hold" nodeType="clickPar">
                      <p:stCondLst>
                        <p:cond delay="indefinite"/>
                      </p:stCondLst>
                      <p:childTnLst>
                        <p:par>
                          <p:cTn id="65" fill="hold" nodeType="withGroup">
                            <p:stCondLst>
                              <p:cond delay="0"/>
                            </p:stCondLst>
                            <p:childTnLst>
                              <p:par>
                                <p:cTn id="66" presetID="26" presetClass="entr" presetSubtype="0" fill="hold" nodeType="clickEffect">
                                  <p:stCondLst>
                                    <p:cond delay="0"/>
                                  </p:stCondLst>
                                  <p:childTnLst>
                                    <p:set>
                                      <p:cBhvr>
                                        <p:cTn id="67" dur="1" fill="hold">
                                          <p:stCondLst>
                                            <p:cond delay="0"/>
                                          </p:stCondLst>
                                        </p:cTn>
                                        <p:tgtEl>
                                          <p:spTgt spid="5"/>
                                        </p:tgtEl>
                                        <p:attrNameLst>
                                          <p:attrName>style.visibility</p:attrName>
                                        </p:attrNameLst>
                                      </p:cBhvr>
                                      <p:to>
                                        <p:strVal val="visible"/>
                                      </p:to>
                                    </p:set>
                                    <p:animEffect transition="in" filter="wipe(down)">
                                      <p:cBhvr>
                                        <p:cTn id="68" dur="580">
                                          <p:stCondLst>
                                            <p:cond delay="0"/>
                                          </p:stCondLst>
                                        </p:cTn>
                                        <p:tgtEl>
                                          <p:spTgt spid="5"/>
                                        </p:tgtEl>
                                      </p:cBhvr>
                                    </p:animEffect>
                                    <p:anim calcmode="lin" valueType="num">
                                      <p:cBhvr>
                                        <p:cTn id="69"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70"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71"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72"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73"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74" dur="26">
                                          <p:stCondLst>
                                            <p:cond delay="650"/>
                                          </p:stCondLst>
                                        </p:cTn>
                                        <p:tgtEl>
                                          <p:spTgt spid="5"/>
                                        </p:tgtEl>
                                      </p:cBhvr>
                                      <p:to x="100000" y="60000"/>
                                    </p:animScale>
                                    <p:animScale>
                                      <p:cBhvr>
                                        <p:cTn id="75" dur="166" decel="50000">
                                          <p:stCondLst>
                                            <p:cond delay="676"/>
                                          </p:stCondLst>
                                        </p:cTn>
                                        <p:tgtEl>
                                          <p:spTgt spid="5"/>
                                        </p:tgtEl>
                                      </p:cBhvr>
                                      <p:to x="100000" y="100000"/>
                                    </p:animScale>
                                    <p:animScale>
                                      <p:cBhvr>
                                        <p:cTn id="76" dur="26">
                                          <p:stCondLst>
                                            <p:cond delay="1312"/>
                                          </p:stCondLst>
                                        </p:cTn>
                                        <p:tgtEl>
                                          <p:spTgt spid="5"/>
                                        </p:tgtEl>
                                      </p:cBhvr>
                                      <p:to x="100000" y="80000"/>
                                    </p:animScale>
                                    <p:animScale>
                                      <p:cBhvr>
                                        <p:cTn id="77" dur="166" decel="50000">
                                          <p:stCondLst>
                                            <p:cond delay="1338"/>
                                          </p:stCondLst>
                                        </p:cTn>
                                        <p:tgtEl>
                                          <p:spTgt spid="5"/>
                                        </p:tgtEl>
                                      </p:cBhvr>
                                      <p:to x="100000" y="100000"/>
                                    </p:animScale>
                                    <p:animScale>
                                      <p:cBhvr>
                                        <p:cTn id="78" dur="26">
                                          <p:stCondLst>
                                            <p:cond delay="1642"/>
                                          </p:stCondLst>
                                        </p:cTn>
                                        <p:tgtEl>
                                          <p:spTgt spid="5"/>
                                        </p:tgtEl>
                                      </p:cBhvr>
                                      <p:to x="100000" y="90000"/>
                                    </p:animScale>
                                    <p:animScale>
                                      <p:cBhvr>
                                        <p:cTn id="79" dur="166" decel="50000">
                                          <p:stCondLst>
                                            <p:cond delay="1668"/>
                                          </p:stCondLst>
                                        </p:cTn>
                                        <p:tgtEl>
                                          <p:spTgt spid="5"/>
                                        </p:tgtEl>
                                      </p:cBhvr>
                                      <p:to x="100000" y="100000"/>
                                    </p:animScale>
                                    <p:animScale>
                                      <p:cBhvr>
                                        <p:cTn id="80" dur="26">
                                          <p:stCondLst>
                                            <p:cond delay="1808"/>
                                          </p:stCondLst>
                                        </p:cTn>
                                        <p:tgtEl>
                                          <p:spTgt spid="5"/>
                                        </p:tgtEl>
                                      </p:cBhvr>
                                      <p:to x="100000" y="95000"/>
                                    </p:animScale>
                                    <p:animScale>
                                      <p:cBhvr>
                                        <p:cTn id="81" dur="166" decel="50000">
                                          <p:stCondLst>
                                            <p:cond delay="1834"/>
                                          </p:stCondLst>
                                        </p:cTn>
                                        <p:tgtEl>
                                          <p:spTgt spid="5"/>
                                        </p:tgtEl>
                                      </p:cBhvr>
                                      <p:to x="100000" y="100000"/>
                                    </p:animScale>
                                  </p:childTnLst>
                                </p:cTn>
                              </p:par>
                            </p:childTnLst>
                          </p:cTn>
                        </p:par>
                      </p:childTnLst>
                    </p:cTn>
                  </p:par>
                  <p:par>
                    <p:cTn id="82" fill="hold" nodeType="clickPar">
                      <p:stCondLst>
                        <p:cond delay="indefinite"/>
                      </p:stCondLst>
                      <p:childTnLst>
                        <p:par>
                          <p:cTn id="83" fill="hold" nodeType="withGroup">
                            <p:stCondLst>
                              <p:cond delay="0"/>
                            </p:stCondLst>
                            <p:childTnLst>
                              <p:par>
                                <p:cTn id="84" presetID="26" presetClass="entr" presetSubtype="0" fill="hold" nodeType="click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wipe(down)">
                                      <p:cBhvr>
                                        <p:cTn id="86" dur="580">
                                          <p:stCondLst>
                                            <p:cond delay="0"/>
                                          </p:stCondLst>
                                        </p:cTn>
                                        <p:tgtEl>
                                          <p:spTgt spid="8"/>
                                        </p:tgtEl>
                                      </p:cBhvr>
                                    </p:animEffect>
                                    <p:anim calcmode="lin" valueType="num">
                                      <p:cBhvr>
                                        <p:cTn id="87"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88"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89"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90"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91"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92" dur="26">
                                          <p:stCondLst>
                                            <p:cond delay="650"/>
                                          </p:stCondLst>
                                        </p:cTn>
                                        <p:tgtEl>
                                          <p:spTgt spid="8"/>
                                        </p:tgtEl>
                                      </p:cBhvr>
                                      <p:to x="100000" y="60000"/>
                                    </p:animScale>
                                    <p:animScale>
                                      <p:cBhvr>
                                        <p:cTn id="93" dur="166" decel="50000">
                                          <p:stCondLst>
                                            <p:cond delay="676"/>
                                          </p:stCondLst>
                                        </p:cTn>
                                        <p:tgtEl>
                                          <p:spTgt spid="8"/>
                                        </p:tgtEl>
                                      </p:cBhvr>
                                      <p:to x="100000" y="100000"/>
                                    </p:animScale>
                                    <p:animScale>
                                      <p:cBhvr>
                                        <p:cTn id="94" dur="26">
                                          <p:stCondLst>
                                            <p:cond delay="1312"/>
                                          </p:stCondLst>
                                        </p:cTn>
                                        <p:tgtEl>
                                          <p:spTgt spid="8"/>
                                        </p:tgtEl>
                                      </p:cBhvr>
                                      <p:to x="100000" y="80000"/>
                                    </p:animScale>
                                    <p:animScale>
                                      <p:cBhvr>
                                        <p:cTn id="95" dur="166" decel="50000">
                                          <p:stCondLst>
                                            <p:cond delay="1338"/>
                                          </p:stCondLst>
                                        </p:cTn>
                                        <p:tgtEl>
                                          <p:spTgt spid="8"/>
                                        </p:tgtEl>
                                      </p:cBhvr>
                                      <p:to x="100000" y="100000"/>
                                    </p:animScale>
                                    <p:animScale>
                                      <p:cBhvr>
                                        <p:cTn id="96" dur="26">
                                          <p:stCondLst>
                                            <p:cond delay="1642"/>
                                          </p:stCondLst>
                                        </p:cTn>
                                        <p:tgtEl>
                                          <p:spTgt spid="8"/>
                                        </p:tgtEl>
                                      </p:cBhvr>
                                      <p:to x="100000" y="90000"/>
                                    </p:animScale>
                                    <p:animScale>
                                      <p:cBhvr>
                                        <p:cTn id="97" dur="166" decel="50000">
                                          <p:stCondLst>
                                            <p:cond delay="1668"/>
                                          </p:stCondLst>
                                        </p:cTn>
                                        <p:tgtEl>
                                          <p:spTgt spid="8"/>
                                        </p:tgtEl>
                                      </p:cBhvr>
                                      <p:to x="100000" y="100000"/>
                                    </p:animScale>
                                    <p:animScale>
                                      <p:cBhvr>
                                        <p:cTn id="98" dur="26">
                                          <p:stCondLst>
                                            <p:cond delay="1808"/>
                                          </p:stCondLst>
                                        </p:cTn>
                                        <p:tgtEl>
                                          <p:spTgt spid="8"/>
                                        </p:tgtEl>
                                      </p:cBhvr>
                                      <p:to x="100000" y="95000"/>
                                    </p:animScale>
                                    <p:animScale>
                                      <p:cBhvr>
                                        <p:cTn id="99"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23838" y="333375"/>
            <a:ext cx="8596312" cy="6000750"/>
          </a:xfrm>
          <a:prstGeom prst="rect">
            <a:avLst/>
          </a:prstGeom>
        </p:spPr>
        <p:style>
          <a:lnRef idx="1">
            <a:schemeClr val="accent3"/>
          </a:lnRef>
          <a:fillRef idx="2">
            <a:schemeClr val="accent3"/>
          </a:fillRef>
          <a:effectRef idx="1">
            <a:schemeClr val="accent3"/>
          </a:effectRef>
          <a:fontRef idx="minor">
            <a:schemeClr val="dk1"/>
          </a:fontRef>
        </p:style>
        <p:txBody>
          <a:bodyPr>
            <a:spAutoFit/>
          </a:bodyPr>
          <a:lstStyle/>
          <a:p>
            <a:pPr algn="just">
              <a:lnSpc>
                <a:spcPct val="200000"/>
              </a:lnSpc>
              <a:defRPr/>
            </a:pPr>
            <a:r>
              <a:rPr lang="fa-IR" sz="3200" b="1" dirty="0">
                <a:solidFill>
                  <a:schemeClr val="tx2">
                    <a:lumMod val="90000"/>
                    <a:lumOff val="10000"/>
                  </a:schemeClr>
                </a:solidFill>
                <a:cs typeface="B Nazanin" pitchFamily="2" charset="-78"/>
              </a:rPr>
              <a:t>مبنای حسابداری یعنی زمان شناسایی درآمد و هزینه ها (منابع و مصارف بودجه) می باشد؛ در حال حاضر </a:t>
            </a:r>
            <a:r>
              <a:rPr lang="fa-IR" sz="3200" b="1" dirty="0">
                <a:solidFill>
                  <a:srgbClr val="FF0000"/>
                </a:solidFill>
                <a:cs typeface="B Nazanin" pitchFamily="2" charset="-78"/>
              </a:rPr>
              <a:t>بودجه کل کشور </a:t>
            </a:r>
            <a:r>
              <a:rPr lang="fa-IR" sz="3200" b="1" dirty="0">
                <a:solidFill>
                  <a:schemeClr val="tx2">
                    <a:lumMod val="90000"/>
                    <a:lumOff val="10000"/>
                  </a:schemeClr>
                </a:solidFill>
                <a:cs typeface="B Nazanin" pitchFamily="2" charset="-78"/>
              </a:rPr>
              <a:t>از </a:t>
            </a:r>
            <a:r>
              <a:rPr lang="fa-IR" sz="3200" b="1" dirty="0">
                <a:solidFill>
                  <a:srgbClr val="FF0000"/>
                </a:solidFill>
                <a:cs typeface="B Nazanin" pitchFamily="2" charset="-78"/>
              </a:rPr>
              <a:t>مبنای نقدی </a:t>
            </a:r>
            <a:r>
              <a:rPr lang="fa-IR" sz="3200" b="1" dirty="0">
                <a:solidFill>
                  <a:schemeClr val="tx2">
                    <a:lumMod val="90000"/>
                    <a:lumOff val="10000"/>
                  </a:schemeClr>
                </a:solidFill>
                <a:cs typeface="B Nazanin" pitchFamily="2" charset="-78"/>
              </a:rPr>
              <a:t>استفاده می کنند یعنی </a:t>
            </a:r>
            <a:r>
              <a:rPr lang="fa-IR" sz="3200" b="1" dirty="0">
                <a:solidFill>
                  <a:srgbClr val="00B050"/>
                </a:solidFill>
                <a:cs typeface="B Nazanin" pitchFamily="2" charset="-78"/>
              </a:rPr>
              <a:t>درآمدها</a:t>
            </a:r>
            <a:r>
              <a:rPr lang="fa-IR" sz="3200" b="1" dirty="0">
                <a:solidFill>
                  <a:schemeClr val="tx2">
                    <a:lumMod val="90000"/>
                    <a:lumOff val="10000"/>
                  </a:schemeClr>
                </a:solidFill>
                <a:cs typeface="B Nazanin" pitchFamily="2" charset="-78"/>
              </a:rPr>
              <a:t> – </a:t>
            </a:r>
            <a:r>
              <a:rPr lang="fa-IR" sz="3200" b="1" dirty="0">
                <a:solidFill>
                  <a:srgbClr val="00B050"/>
                </a:solidFill>
                <a:cs typeface="B Nazanin" pitchFamily="2" charset="-78"/>
              </a:rPr>
              <a:t>محض وصول </a:t>
            </a:r>
            <a:r>
              <a:rPr lang="fa-IR" sz="3200" b="1" dirty="0">
                <a:solidFill>
                  <a:schemeClr val="tx2">
                    <a:lumMod val="90000"/>
                    <a:lumOff val="10000"/>
                  </a:schemeClr>
                </a:solidFill>
                <a:cs typeface="B Nazanin" pitchFamily="2" charset="-78"/>
              </a:rPr>
              <a:t>و </a:t>
            </a:r>
            <a:r>
              <a:rPr lang="fa-IR" sz="3200" b="1" dirty="0">
                <a:solidFill>
                  <a:srgbClr val="7030A0"/>
                </a:solidFill>
                <a:cs typeface="B Nazanin" pitchFamily="2" charset="-78"/>
              </a:rPr>
              <a:t>هزینه ها </a:t>
            </a:r>
            <a:r>
              <a:rPr lang="fa-IR" sz="3200" b="1" dirty="0">
                <a:solidFill>
                  <a:schemeClr val="tx2">
                    <a:lumMod val="90000"/>
                    <a:lumOff val="10000"/>
                  </a:schemeClr>
                </a:solidFill>
                <a:cs typeface="B Nazanin" pitchFamily="2" charset="-78"/>
              </a:rPr>
              <a:t>نیز به </a:t>
            </a:r>
            <a:r>
              <a:rPr lang="fa-IR" sz="3200" b="1" dirty="0">
                <a:solidFill>
                  <a:srgbClr val="7030A0"/>
                </a:solidFill>
                <a:cs typeface="B Nazanin" pitchFamily="2" charset="-78"/>
              </a:rPr>
              <a:t>محض پرداخت </a:t>
            </a:r>
            <a:r>
              <a:rPr lang="fa-IR" sz="3200" b="1" dirty="0">
                <a:solidFill>
                  <a:schemeClr val="tx2">
                    <a:lumMod val="90000"/>
                    <a:lumOff val="10000"/>
                  </a:schemeClr>
                </a:solidFill>
                <a:cs typeface="B Nazanin" pitchFamily="2" charset="-78"/>
              </a:rPr>
              <a:t>در سیستم حسابداری ثبت و در بودجه کل کشور برای سالهای آتی پیش‌بینی می گردد.</a:t>
            </a:r>
            <a:endParaRPr lang="en-US" sz="3200" b="1" dirty="0">
              <a:solidFill>
                <a:schemeClr val="tx2">
                  <a:lumMod val="90000"/>
                  <a:lumOff val="10000"/>
                </a:schemeClr>
              </a:solidFill>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3850" y="333375"/>
            <a:ext cx="8569325" cy="6000750"/>
          </a:xfrm>
          <a:prstGeom prst="rect">
            <a:avLst/>
          </a:prstGeom>
        </p:spPr>
        <p:style>
          <a:lnRef idx="1">
            <a:schemeClr val="accent3"/>
          </a:lnRef>
          <a:fillRef idx="2">
            <a:schemeClr val="accent3"/>
          </a:fillRef>
          <a:effectRef idx="1">
            <a:schemeClr val="accent3"/>
          </a:effectRef>
          <a:fontRef idx="minor">
            <a:schemeClr val="dk1"/>
          </a:fontRef>
        </p:style>
        <p:txBody>
          <a:bodyPr>
            <a:spAutoFit/>
          </a:bodyPr>
          <a:lstStyle/>
          <a:p>
            <a:pPr algn="just">
              <a:lnSpc>
                <a:spcPct val="200000"/>
              </a:lnSpc>
              <a:defRPr/>
            </a:pPr>
            <a:r>
              <a:rPr lang="fa-IR" sz="3200" b="1" dirty="0">
                <a:solidFill>
                  <a:schemeClr val="tx2">
                    <a:lumMod val="90000"/>
                    <a:lumOff val="10000"/>
                  </a:schemeClr>
                </a:solidFill>
                <a:cs typeface="B Nazanin" pitchFamily="2" charset="-78"/>
              </a:rPr>
              <a:t>در صورت استفاده از مبنای </a:t>
            </a:r>
            <a:r>
              <a:rPr lang="fa-IR" sz="3200" b="1" dirty="0">
                <a:solidFill>
                  <a:srgbClr val="FF0000"/>
                </a:solidFill>
                <a:cs typeface="B Nazanin" pitchFamily="2" charset="-78"/>
              </a:rPr>
              <a:t>حسابداری تعهدی </a:t>
            </a:r>
            <a:r>
              <a:rPr lang="fa-IR" sz="3200" b="1" dirty="0">
                <a:solidFill>
                  <a:schemeClr val="tx2">
                    <a:lumMod val="90000"/>
                    <a:lumOff val="10000"/>
                  </a:schemeClr>
                </a:solidFill>
                <a:cs typeface="B Nazanin" pitchFamily="2" charset="-78"/>
              </a:rPr>
              <a:t>به </a:t>
            </a:r>
            <a:r>
              <a:rPr lang="fa-IR" sz="3200" b="1" dirty="0">
                <a:solidFill>
                  <a:srgbClr val="0070C0"/>
                </a:solidFill>
                <a:cs typeface="B Nazanin" pitchFamily="2" charset="-78"/>
              </a:rPr>
              <a:t>هزینه ها </a:t>
            </a:r>
            <a:r>
              <a:rPr lang="fa-IR" sz="3200" b="1" dirty="0">
                <a:solidFill>
                  <a:schemeClr val="tx2">
                    <a:lumMod val="90000"/>
                    <a:lumOff val="10000"/>
                  </a:schemeClr>
                </a:solidFill>
                <a:cs typeface="B Nazanin" pitchFamily="2" charset="-78"/>
              </a:rPr>
              <a:t>به </a:t>
            </a:r>
            <a:r>
              <a:rPr lang="fa-IR" sz="3200" b="1" dirty="0">
                <a:solidFill>
                  <a:srgbClr val="0070C0"/>
                </a:solidFill>
                <a:cs typeface="B Nazanin" pitchFamily="2" charset="-78"/>
              </a:rPr>
              <a:t>محض تحمل </a:t>
            </a:r>
            <a:r>
              <a:rPr lang="fa-IR" sz="3200" b="1" dirty="0">
                <a:solidFill>
                  <a:schemeClr val="tx2">
                    <a:lumMod val="90000"/>
                    <a:lumOff val="10000"/>
                  </a:schemeClr>
                </a:solidFill>
                <a:cs typeface="B Nazanin" pitchFamily="2" charset="-78"/>
              </a:rPr>
              <a:t>و </a:t>
            </a:r>
            <a:r>
              <a:rPr lang="fa-IR" sz="3200" b="1" dirty="0">
                <a:solidFill>
                  <a:srgbClr val="00B050"/>
                </a:solidFill>
                <a:cs typeface="B Nazanin" pitchFamily="2" charset="-78"/>
              </a:rPr>
              <a:t>درآمدها </a:t>
            </a:r>
            <a:r>
              <a:rPr lang="fa-IR" sz="3200" b="1" dirty="0">
                <a:solidFill>
                  <a:schemeClr val="tx2">
                    <a:lumMod val="90000"/>
                    <a:lumOff val="10000"/>
                  </a:schemeClr>
                </a:solidFill>
                <a:cs typeface="B Nazanin" pitchFamily="2" charset="-78"/>
              </a:rPr>
              <a:t>به </a:t>
            </a:r>
            <a:r>
              <a:rPr lang="fa-IR" sz="3200" b="1" dirty="0">
                <a:solidFill>
                  <a:srgbClr val="00B050"/>
                </a:solidFill>
                <a:cs typeface="B Nazanin" pitchFamily="2" charset="-78"/>
              </a:rPr>
              <a:t>محض تحقق</a:t>
            </a:r>
            <a:r>
              <a:rPr lang="fa-IR" sz="3200" b="1" dirty="0">
                <a:solidFill>
                  <a:schemeClr val="tx2">
                    <a:lumMod val="90000"/>
                    <a:lumOff val="10000"/>
                  </a:schemeClr>
                </a:solidFill>
                <a:cs typeface="B Nazanin" pitchFamily="2" charset="-78"/>
              </a:rPr>
              <a:t> ثبت می گردد که این امر در تصمیم‌گیری‌های آتی و برنامه‌ریزی های نظام بودجه و مالی موثر خواهد بود در کمیته تدوین استانداردهای بخش عمومی نیز بودجه به لحاظ رعایت قانون به صورت نقدی و گزارشگری مالی به صورت تعهدی مد نظر قرار گرفته است.</a:t>
            </a:r>
            <a:endParaRPr lang="en-US" sz="3200" b="1" dirty="0">
              <a:solidFill>
                <a:schemeClr val="tx2">
                  <a:lumMod val="90000"/>
                  <a:lumOff val="10000"/>
                </a:schemeClr>
              </a:solidFill>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57188" y="274638"/>
            <a:ext cx="8678862" cy="1143000"/>
          </a:xfrm>
          <a:prstGeom prst="rect">
            <a:avLst/>
          </a:prstGeom>
        </p:spPr>
        <p:txBody>
          <a:bodyPr/>
          <a:lstStyle/>
          <a:p>
            <a:pPr algn="ctr">
              <a:defRPr/>
            </a:pPr>
            <a:r>
              <a:rPr lang="fa-IR" sz="2800" dirty="0">
                <a:cs typeface="B Titr" pitchFamily="2" charset="-78"/>
              </a:rPr>
              <a:t>ساختار نظام حسابداری بخش عمومی</a:t>
            </a:r>
            <a:endParaRPr lang="fa-IR" sz="2800" kern="0" dirty="0">
              <a:solidFill>
                <a:schemeClr val="tx2"/>
              </a:solidFill>
              <a:latin typeface="+mj-lt"/>
              <a:ea typeface="+mj-ea"/>
              <a:cs typeface="B Titr" pitchFamily="2" charset="-78"/>
            </a:endParaRPr>
          </a:p>
        </p:txBody>
      </p:sp>
      <p:sp>
        <p:nvSpPr>
          <p:cNvPr id="5" name="Content Placeholder 2"/>
          <p:cNvSpPr txBox="1">
            <a:spLocks/>
          </p:cNvSpPr>
          <p:nvPr/>
        </p:nvSpPr>
        <p:spPr bwMode="auto">
          <a:xfrm>
            <a:off x="214313" y="1600200"/>
            <a:ext cx="8821737" cy="4525963"/>
          </a:xfrm>
          <a:prstGeom prst="rect">
            <a:avLst/>
          </a:prstGeom>
          <a:noFill/>
          <a:ln w="9525">
            <a:noFill/>
            <a:miter lim="800000"/>
            <a:headEnd/>
            <a:tailEnd/>
          </a:ln>
        </p:spPr>
        <p:txBody>
          <a:bodyPr/>
          <a:lstStyle/>
          <a:p>
            <a:pPr algn="just">
              <a:buFont typeface="Wingdings" pitchFamily="2" charset="2"/>
              <a:buChar char="ü"/>
            </a:pPr>
            <a:r>
              <a:rPr lang="fa-IR" sz="3200">
                <a:cs typeface="B Zar" pitchFamily="2" charset="-78"/>
              </a:rPr>
              <a:t>  مفاهيم، مفروضات و استانداردها</a:t>
            </a:r>
          </a:p>
          <a:p>
            <a:pPr algn="just">
              <a:buFont typeface="Wingdings" pitchFamily="2" charset="2"/>
              <a:buChar char="ü"/>
            </a:pPr>
            <a:r>
              <a:rPr lang="fa-IR" sz="3200">
                <a:cs typeface="B Zar" pitchFamily="2" charset="-78"/>
              </a:rPr>
              <a:t>  ساختار و تشكيلات</a:t>
            </a:r>
          </a:p>
          <a:p>
            <a:pPr algn="just">
              <a:buFont typeface="Wingdings" pitchFamily="2" charset="2"/>
              <a:buChar char="ü"/>
            </a:pPr>
            <a:r>
              <a:rPr lang="fa-IR" sz="3200">
                <a:cs typeface="B Zar" pitchFamily="2" charset="-78"/>
              </a:rPr>
              <a:t>  فهرست حسابها</a:t>
            </a:r>
          </a:p>
          <a:p>
            <a:pPr algn="just">
              <a:buFont typeface="Wingdings" pitchFamily="2" charset="2"/>
              <a:buChar char="ü"/>
            </a:pPr>
            <a:r>
              <a:rPr lang="fa-IR" sz="3200">
                <a:cs typeface="B Zar" pitchFamily="2" charset="-78"/>
              </a:rPr>
              <a:t>  روش گردش عمليات</a:t>
            </a:r>
          </a:p>
          <a:p>
            <a:pPr algn="just">
              <a:buFont typeface="Wingdings" pitchFamily="2" charset="2"/>
              <a:buChar char="ü"/>
            </a:pPr>
            <a:r>
              <a:rPr lang="fa-IR" sz="3200">
                <a:cs typeface="B Zar" pitchFamily="2" charset="-78"/>
              </a:rPr>
              <a:t>  دستورالعمل های حسابداری</a:t>
            </a:r>
          </a:p>
          <a:p>
            <a:pPr algn="just">
              <a:buFont typeface="Wingdings" pitchFamily="2" charset="2"/>
              <a:buChar char="ü"/>
            </a:pPr>
            <a:r>
              <a:rPr lang="fa-IR" sz="3200">
                <a:cs typeface="B Zar" pitchFamily="2" charset="-78"/>
              </a:rPr>
              <a:t>  كدگذاري مراكز هزينه</a:t>
            </a:r>
          </a:p>
          <a:p>
            <a:pPr algn="just">
              <a:buFont typeface="Wingdings" pitchFamily="2" charset="2"/>
              <a:buChar char="ü"/>
            </a:pPr>
            <a:r>
              <a:rPr lang="fa-IR" sz="3200">
                <a:cs typeface="B Zar" pitchFamily="2" charset="-78"/>
              </a:rPr>
              <a:t>  نحوه رسيدگي</a:t>
            </a:r>
          </a:p>
          <a:p>
            <a:pPr algn="just">
              <a:buFont typeface="Wingdings" pitchFamily="2" charset="2"/>
              <a:buChar char="ü"/>
            </a:pPr>
            <a:r>
              <a:rPr lang="fa-IR" sz="3200">
                <a:cs typeface="B Zar" pitchFamily="2" charset="-78"/>
              </a:rPr>
              <a:t>  بودجه و گزارش های مالي و مديريتي</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par>
                                <p:cTn id="10" presetID="53" presetClass="entr" presetSubtype="0" fill="hold" nodeType="with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 calcmode="lin" valueType="num">
                                      <p:cBhvr>
                                        <p:cTn id="12" dur="5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5">
                                            <p:txEl>
                                              <p:pRg st="1" end="1"/>
                                            </p:txEl>
                                          </p:spTgt>
                                        </p:tgtEl>
                                      </p:cBhvr>
                                    </p:animEffect>
                                  </p:childTnLst>
                                </p:cTn>
                              </p:par>
                              <p:par>
                                <p:cTn id="15" presetID="53" presetClass="entr" presetSubtype="0" fill="hold" nodeType="with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 calcmode="lin" valueType="num">
                                      <p:cBhvr>
                                        <p:cTn id="17" dur="500" fill="hold"/>
                                        <p:tgtEl>
                                          <p:spTgt spid="5">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5">
                                            <p:txEl>
                                              <p:pRg st="2" end="2"/>
                                            </p:txEl>
                                          </p:spTgt>
                                        </p:tgtEl>
                                      </p:cBhvr>
                                    </p:animEffect>
                                  </p:childTnLst>
                                </p:cTn>
                              </p:par>
                              <p:par>
                                <p:cTn id="20" presetID="53" presetClass="entr" presetSubtype="0" fill="hold" nodeType="with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 calcmode="lin" valueType="num">
                                      <p:cBhvr>
                                        <p:cTn id="22" dur="500" fill="hold"/>
                                        <p:tgtEl>
                                          <p:spTgt spid="5">
                                            <p:txEl>
                                              <p:pRg st="3" end="3"/>
                                            </p:txEl>
                                          </p:spTgt>
                                        </p:tgtEl>
                                        <p:attrNameLst>
                                          <p:attrName>ppt_w</p:attrName>
                                        </p:attrNameLst>
                                      </p:cBhvr>
                                      <p:tavLst>
                                        <p:tav tm="0">
                                          <p:val>
                                            <p:fltVal val="0"/>
                                          </p:val>
                                        </p:tav>
                                        <p:tav tm="100000">
                                          <p:val>
                                            <p:strVal val="#ppt_w"/>
                                          </p:val>
                                        </p:tav>
                                      </p:tavLst>
                                    </p:anim>
                                    <p:anim calcmode="lin" valueType="num">
                                      <p:cBhvr>
                                        <p:cTn id="23" dur="500" fill="hold"/>
                                        <p:tgtEl>
                                          <p:spTgt spid="5">
                                            <p:txEl>
                                              <p:pRg st="3" end="3"/>
                                            </p:txEl>
                                          </p:spTgt>
                                        </p:tgtEl>
                                        <p:attrNameLst>
                                          <p:attrName>ppt_h</p:attrName>
                                        </p:attrNameLst>
                                      </p:cBhvr>
                                      <p:tavLst>
                                        <p:tav tm="0">
                                          <p:val>
                                            <p:fltVal val="0"/>
                                          </p:val>
                                        </p:tav>
                                        <p:tav tm="100000">
                                          <p:val>
                                            <p:strVal val="#ppt_h"/>
                                          </p:val>
                                        </p:tav>
                                      </p:tavLst>
                                    </p:anim>
                                    <p:animEffect transition="in" filter="fade">
                                      <p:cBhvr>
                                        <p:cTn id="24" dur="500"/>
                                        <p:tgtEl>
                                          <p:spTgt spid="5">
                                            <p:txEl>
                                              <p:pRg st="3" end="3"/>
                                            </p:txEl>
                                          </p:spTgt>
                                        </p:tgtEl>
                                      </p:cBhvr>
                                    </p:animEffect>
                                  </p:childTnLst>
                                </p:cTn>
                              </p:par>
                              <p:par>
                                <p:cTn id="25" presetID="53" presetClass="entr" presetSubtype="0" fill="hold" nodeType="with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 calcmode="lin" valueType="num">
                                      <p:cBhvr>
                                        <p:cTn id="27" dur="500" fill="hold"/>
                                        <p:tgtEl>
                                          <p:spTgt spid="5">
                                            <p:txEl>
                                              <p:pRg st="4" end="4"/>
                                            </p:txEl>
                                          </p:spTgt>
                                        </p:tgtEl>
                                        <p:attrNameLst>
                                          <p:attrName>ppt_w</p:attrName>
                                        </p:attrNameLst>
                                      </p:cBhvr>
                                      <p:tavLst>
                                        <p:tav tm="0">
                                          <p:val>
                                            <p:fltVal val="0"/>
                                          </p:val>
                                        </p:tav>
                                        <p:tav tm="100000">
                                          <p:val>
                                            <p:strVal val="#ppt_w"/>
                                          </p:val>
                                        </p:tav>
                                      </p:tavLst>
                                    </p:anim>
                                    <p:anim calcmode="lin" valueType="num">
                                      <p:cBhvr>
                                        <p:cTn id="28" dur="500" fill="hold"/>
                                        <p:tgtEl>
                                          <p:spTgt spid="5">
                                            <p:txEl>
                                              <p:pRg st="4" end="4"/>
                                            </p:txEl>
                                          </p:spTgt>
                                        </p:tgtEl>
                                        <p:attrNameLst>
                                          <p:attrName>ppt_h</p:attrName>
                                        </p:attrNameLst>
                                      </p:cBhvr>
                                      <p:tavLst>
                                        <p:tav tm="0">
                                          <p:val>
                                            <p:fltVal val="0"/>
                                          </p:val>
                                        </p:tav>
                                        <p:tav tm="100000">
                                          <p:val>
                                            <p:strVal val="#ppt_h"/>
                                          </p:val>
                                        </p:tav>
                                      </p:tavLst>
                                    </p:anim>
                                    <p:animEffect transition="in" filter="fade">
                                      <p:cBhvr>
                                        <p:cTn id="29" dur="500"/>
                                        <p:tgtEl>
                                          <p:spTgt spid="5">
                                            <p:txEl>
                                              <p:pRg st="4" end="4"/>
                                            </p:txEl>
                                          </p:spTgt>
                                        </p:tgtEl>
                                      </p:cBhvr>
                                    </p:animEffect>
                                  </p:childTnLst>
                                </p:cTn>
                              </p:par>
                              <p:par>
                                <p:cTn id="30" presetID="53" presetClass="entr" presetSubtype="0" fill="hold" nodeType="withEffect">
                                  <p:stCondLst>
                                    <p:cond delay="0"/>
                                  </p:stCondLst>
                                  <p:childTnLst>
                                    <p:set>
                                      <p:cBhvr>
                                        <p:cTn id="31" dur="1" fill="hold">
                                          <p:stCondLst>
                                            <p:cond delay="0"/>
                                          </p:stCondLst>
                                        </p:cTn>
                                        <p:tgtEl>
                                          <p:spTgt spid="5">
                                            <p:txEl>
                                              <p:pRg st="5" end="5"/>
                                            </p:txEl>
                                          </p:spTgt>
                                        </p:tgtEl>
                                        <p:attrNameLst>
                                          <p:attrName>style.visibility</p:attrName>
                                        </p:attrNameLst>
                                      </p:cBhvr>
                                      <p:to>
                                        <p:strVal val="visible"/>
                                      </p:to>
                                    </p:set>
                                    <p:anim calcmode="lin" valueType="num">
                                      <p:cBhvr>
                                        <p:cTn id="32" dur="500" fill="hold"/>
                                        <p:tgtEl>
                                          <p:spTgt spid="5">
                                            <p:txEl>
                                              <p:pRg st="5" end="5"/>
                                            </p:txEl>
                                          </p:spTgt>
                                        </p:tgtEl>
                                        <p:attrNameLst>
                                          <p:attrName>ppt_w</p:attrName>
                                        </p:attrNameLst>
                                      </p:cBhvr>
                                      <p:tavLst>
                                        <p:tav tm="0">
                                          <p:val>
                                            <p:fltVal val="0"/>
                                          </p:val>
                                        </p:tav>
                                        <p:tav tm="100000">
                                          <p:val>
                                            <p:strVal val="#ppt_w"/>
                                          </p:val>
                                        </p:tav>
                                      </p:tavLst>
                                    </p:anim>
                                    <p:anim calcmode="lin" valueType="num">
                                      <p:cBhvr>
                                        <p:cTn id="33" dur="500" fill="hold"/>
                                        <p:tgtEl>
                                          <p:spTgt spid="5">
                                            <p:txEl>
                                              <p:pRg st="5" end="5"/>
                                            </p:txEl>
                                          </p:spTgt>
                                        </p:tgtEl>
                                        <p:attrNameLst>
                                          <p:attrName>ppt_h</p:attrName>
                                        </p:attrNameLst>
                                      </p:cBhvr>
                                      <p:tavLst>
                                        <p:tav tm="0">
                                          <p:val>
                                            <p:fltVal val="0"/>
                                          </p:val>
                                        </p:tav>
                                        <p:tav tm="100000">
                                          <p:val>
                                            <p:strVal val="#ppt_h"/>
                                          </p:val>
                                        </p:tav>
                                      </p:tavLst>
                                    </p:anim>
                                    <p:animEffect transition="in" filter="fade">
                                      <p:cBhvr>
                                        <p:cTn id="34" dur="500"/>
                                        <p:tgtEl>
                                          <p:spTgt spid="5">
                                            <p:txEl>
                                              <p:pRg st="5" end="5"/>
                                            </p:txEl>
                                          </p:spTgt>
                                        </p:tgtEl>
                                      </p:cBhvr>
                                    </p:animEffect>
                                  </p:childTnLst>
                                </p:cTn>
                              </p:par>
                              <p:par>
                                <p:cTn id="35" presetID="53" presetClass="entr" presetSubtype="0" fill="hold" nodeType="withEffect">
                                  <p:stCondLst>
                                    <p:cond delay="0"/>
                                  </p:stCondLst>
                                  <p:childTnLst>
                                    <p:set>
                                      <p:cBhvr>
                                        <p:cTn id="36" dur="1" fill="hold">
                                          <p:stCondLst>
                                            <p:cond delay="0"/>
                                          </p:stCondLst>
                                        </p:cTn>
                                        <p:tgtEl>
                                          <p:spTgt spid="5">
                                            <p:txEl>
                                              <p:pRg st="6" end="6"/>
                                            </p:txEl>
                                          </p:spTgt>
                                        </p:tgtEl>
                                        <p:attrNameLst>
                                          <p:attrName>style.visibility</p:attrName>
                                        </p:attrNameLst>
                                      </p:cBhvr>
                                      <p:to>
                                        <p:strVal val="visible"/>
                                      </p:to>
                                    </p:set>
                                    <p:anim calcmode="lin" valueType="num">
                                      <p:cBhvr>
                                        <p:cTn id="37" dur="500" fill="hold"/>
                                        <p:tgtEl>
                                          <p:spTgt spid="5">
                                            <p:txEl>
                                              <p:pRg st="6" end="6"/>
                                            </p:txEl>
                                          </p:spTgt>
                                        </p:tgtEl>
                                        <p:attrNameLst>
                                          <p:attrName>ppt_w</p:attrName>
                                        </p:attrNameLst>
                                      </p:cBhvr>
                                      <p:tavLst>
                                        <p:tav tm="0">
                                          <p:val>
                                            <p:fltVal val="0"/>
                                          </p:val>
                                        </p:tav>
                                        <p:tav tm="100000">
                                          <p:val>
                                            <p:strVal val="#ppt_w"/>
                                          </p:val>
                                        </p:tav>
                                      </p:tavLst>
                                    </p:anim>
                                    <p:anim calcmode="lin" valueType="num">
                                      <p:cBhvr>
                                        <p:cTn id="38" dur="500" fill="hold"/>
                                        <p:tgtEl>
                                          <p:spTgt spid="5">
                                            <p:txEl>
                                              <p:pRg st="6" end="6"/>
                                            </p:txEl>
                                          </p:spTgt>
                                        </p:tgtEl>
                                        <p:attrNameLst>
                                          <p:attrName>ppt_h</p:attrName>
                                        </p:attrNameLst>
                                      </p:cBhvr>
                                      <p:tavLst>
                                        <p:tav tm="0">
                                          <p:val>
                                            <p:fltVal val="0"/>
                                          </p:val>
                                        </p:tav>
                                        <p:tav tm="100000">
                                          <p:val>
                                            <p:strVal val="#ppt_h"/>
                                          </p:val>
                                        </p:tav>
                                      </p:tavLst>
                                    </p:anim>
                                    <p:animEffect transition="in" filter="fade">
                                      <p:cBhvr>
                                        <p:cTn id="39" dur="500"/>
                                        <p:tgtEl>
                                          <p:spTgt spid="5">
                                            <p:txEl>
                                              <p:pRg st="6" end="6"/>
                                            </p:txEl>
                                          </p:spTgt>
                                        </p:tgtEl>
                                      </p:cBhvr>
                                    </p:animEffect>
                                  </p:childTnLst>
                                </p:cTn>
                              </p:par>
                              <p:par>
                                <p:cTn id="40" presetID="53" presetClass="entr" presetSubtype="0" fill="hold" nodeType="withEffect">
                                  <p:stCondLst>
                                    <p:cond delay="0"/>
                                  </p:stCondLst>
                                  <p:childTnLst>
                                    <p:set>
                                      <p:cBhvr>
                                        <p:cTn id="41" dur="1" fill="hold">
                                          <p:stCondLst>
                                            <p:cond delay="0"/>
                                          </p:stCondLst>
                                        </p:cTn>
                                        <p:tgtEl>
                                          <p:spTgt spid="5">
                                            <p:txEl>
                                              <p:pRg st="7" end="7"/>
                                            </p:txEl>
                                          </p:spTgt>
                                        </p:tgtEl>
                                        <p:attrNameLst>
                                          <p:attrName>style.visibility</p:attrName>
                                        </p:attrNameLst>
                                      </p:cBhvr>
                                      <p:to>
                                        <p:strVal val="visible"/>
                                      </p:to>
                                    </p:set>
                                    <p:anim calcmode="lin" valueType="num">
                                      <p:cBhvr>
                                        <p:cTn id="42" dur="500" fill="hold"/>
                                        <p:tgtEl>
                                          <p:spTgt spid="5">
                                            <p:txEl>
                                              <p:pRg st="7" end="7"/>
                                            </p:txEl>
                                          </p:spTgt>
                                        </p:tgtEl>
                                        <p:attrNameLst>
                                          <p:attrName>ppt_w</p:attrName>
                                        </p:attrNameLst>
                                      </p:cBhvr>
                                      <p:tavLst>
                                        <p:tav tm="0">
                                          <p:val>
                                            <p:fltVal val="0"/>
                                          </p:val>
                                        </p:tav>
                                        <p:tav tm="100000">
                                          <p:val>
                                            <p:strVal val="#ppt_w"/>
                                          </p:val>
                                        </p:tav>
                                      </p:tavLst>
                                    </p:anim>
                                    <p:anim calcmode="lin" valueType="num">
                                      <p:cBhvr>
                                        <p:cTn id="43" dur="500" fill="hold"/>
                                        <p:tgtEl>
                                          <p:spTgt spid="5">
                                            <p:txEl>
                                              <p:pRg st="7" end="7"/>
                                            </p:txEl>
                                          </p:spTgt>
                                        </p:tgtEl>
                                        <p:attrNameLst>
                                          <p:attrName>ppt_h</p:attrName>
                                        </p:attrNameLst>
                                      </p:cBhvr>
                                      <p:tavLst>
                                        <p:tav tm="0">
                                          <p:val>
                                            <p:fltVal val="0"/>
                                          </p:val>
                                        </p:tav>
                                        <p:tav tm="100000">
                                          <p:val>
                                            <p:strVal val="#ppt_h"/>
                                          </p:val>
                                        </p:tav>
                                      </p:tavLst>
                                    </p:anim>
                                    <p:animEffect transition="in" filter="fade">
                                      <p:cBhvr>
                                        <p:cTn id="44"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57188" y="274638"/>
            <a:ext cx="8678862" cy="1143000"/>
          </a:xfrm>
          <a:prstGeom prst="rect">
            <a:avLst/>
          </a:prstGeom>
        </p:spPr>
        <p:txBody>
          <a:bodyPr/>
          <a:lstStyle/>
          <a:p>
            <a:pPr algn="ctr">
              <a:defRPr/>
            </a:pPr>
            <a:r>
              <a:rPr lang="ar-SA" sz="2800">
                <a:cs typeface="B Titr" pitchFamily="2" charset="-78"/>
              </a:rPr>
              <a:t>گزارشگري مالي </a:t>
            </a:r>
            <a:r>
              <a:rPr lang="fa-IR" sz="2800" dirty="0">
                <a:cs typeface="B Titr" pitchFamily="2" charset="-78"/>
              </a:rPr>
              <a:t>بخش عمومی</a:t>
            </a:r>
            <a:endParaRPr lang="fa-IR" sz="2800" kern="0" dirty="0">
              <a:solidFill>
                <a:schemeClr val="tx2"/>
              </a:solidFill>
              <a:latin typeface="+mj-lt"/>
              <a:ea typeface="+mj-ea"/>
              <a:cs typeface="B Titr" pitchFamily="2" charset="-78"/>
            </a:endParaRPr>
          </a:p>
        </p:txBody>
      </p:sp>
      <p:sp>
        <p:nvSpPr>
          <p:cNvPr id="5" name="Content Placeholder 2"/>
          <p:cNvSpPr txBox="1">
            <a:spLocks/>
          </p:cNvSpPr>
          <p:nvPr/>
        </p:nvSpPr>
        <p:spPr bwMode="auto">
          <a:xfrm>
            <a:off x="214313" y="1600200"/>
            <a:ext cx="8821737" cy="4525963"/>
          </a:xfrm>
          <a:prstGeom prst="rect">
            <a:avLst/>
          </a:prstGeom>
          <a:noFill/>
          <a:ln w="9525">
            <a:noFill/>
            <a:miter lim="800000"/>
            <a:headEnd/>
            <a:tailEnd/>
          </a:ln>
        </p:spPr>
        <p:txBody>
          <a:bodyPr/>
          <a:lstStyle/>
          <a:p>
            <a:pPr algn="just">
              <a:buFont typeface="Wingdings" pitchFamily="2" charset="2"/>
              <a:buChar char="q"/>
            </a:pPr>
            <a:r>
              <a:rPr lang="fa-IR" sz="3200">
                <a:cs typeface="B Zar" pitchFamily="2" charset="-78"/>
              </a:rPr>
              <a:t> فرم های تفریغ بودجه</a:t>
            </a:r>
          </a:p>
          <a:p>
            <a:pPr algn="just">
              <a:buFont typeface="Wingdings" pitchFamily="2" charset="2"/>
              <a:buChar char="q"/>
            </a:pPr>
            <a:r>
              <a:rPr lang="fa-IR" sz="3200">
                <a:cs typeface="B Zar" pitchFamily="2" charset="-78"/>
              </a:rPr>
              <a:t> صورت های مالی</a:t>
            </a:r>
          </a:p>
          <a:p>
            <a:pPr lvl="3">
              <a:buFont typeface="Wingdings" pitchFamily="2" charset="2"/>
              <a:buChar char="Ø"/>
            </a:pPr>
            <a:r>
              <a:rPr lang="fa-IR" sz="3200">
                <a:cs typeface="B Zar" pitchFamily="2" charset="-78"/>
              </a:rPr>
              <a:t>صورت وضعیت مالی </a:t>
            </a:r>
            <a:endParaRPr lang="en-US" sz="3200">
              <a:cs typeface="B Zar" pitchFamily="2" charset="-78"/>
            </a:endParaRPr>
          </a:p>
          <a:p>
            <a:pPr lvl="3">
              <a:buFont typeface="Wingdings" pitchFamily="2" charset="2"/>
              <a:buChar char="Ø"/>
            </a:pPr>
            <a:r>
              <a:rPr lang="fa-IR" sz="3200">
                <a:cs typeface="B Zar" pitchFamily="2" charset="-78"/>
              </a:rPr>
              <a:t>صورت تغییرات در وضعیت مالی </a:t>
            </a:r>
            <a:endParaRPr lang="en-US" sz="3200">
              <a:cs typeface="B Zar" pitchFamily="2" charset="-78"/>
            </a:endParaRPr>
          </a:p>
          <a:p>
            <a:pPr lvl="3">
              <a:buFont typeface="Wingdings" pitchFamily="2" charset="2"/>
              <a:buChar char="Ø"/>
            </a:pPr>
            <a:r>
              <a:rPr lang="fa-IR" sz="3200">
                <a:cs typeface="B Zar" pitchFamily="2" charset="-78"/>
              </a:rPr>
              <a:t>گردش حساب تغییرات در ارزش خالص </a:t>
            </a:r>
            <a:endParaRPr lang="en-US" sz="3200">
              <a:cs typeface="B Zar" pitchFamily="2" charset="-78"/>
            </a:endParaRPr>
          </a:p>
          <a:p>
            <a:pPr lvl="3">
              <a:buFont typeface="Wingdings" pitchFamily="2" charset="2"/>
              <a:buChar char="Ø"/>
            </a:pPr>
            <a:r>
              <a:rPr lang="fa-IR" sz="3200">
                <a:cs typeface="B Zar" pitchFamily="2" charset="-78"/>
              </a:rPr>
              <a:t>صورت مقایسه بودجه و عملکرد و</a:t>
            </a:r>
            <a:endParaRPr lang="en-US" sz="3200">
              <a:cs typeface="B Zar" pitchFamily="2" charset="-78"/>
            </a:endParaRPr>
          </a:p>
          <a:p>
            <a:pPr lvl="3">
              <a:buFont typeface="Wingdings" pitchFamily="2" charset="2"/>
              <a:buChar char="Ø"/>
            </a:pPr>
            <a:r>
              <a:rPr lang="fa-IR" sz="3200">
                <a:cs typeface="B Zar" pitchFamily="2" charset="-78"/>
              </a:rPr>
              <a:t>یادداشتهای توضیحی</a:t>
            </a:r>
            <a:endParaRPr lang="en-US" sz="3200">
              <a:cs typeface="B Zar" pitchFamily="2" charset="-78"/>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1000"/>
                                        <p:tgtEl>
                                          <p:spTgt spid="5">
                                            <p:txEl>
                                              <p:pRg st="1" end="1"/>
                                            </p:txEl>
                                          </p:spTgt>
                                        </p:tgtEl>
                                      </p:cBhvr>
                                    </p:animEffect>
                                    <p:anim calcmode="lin" valueType="num">
                                      <p:cBhvr>
                                        <p:cTn id="13"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1000"/>
                                        <p:tgtEl>
                                          <p:spTgt spid="5">
                                            <p:txEl>
                                              <p:pRg st="2" end="2"/>
                                            </p:txEl>
                                          </p:spTgt>
                                        </p:tgtEl>
                                      </p:cBhvr>
                                    </p:animEffect>
                                    <p:anim calcmode="lin" valueType="num">
                                      <p:cBhvr>
                                        <p:cTn id="18"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5">
                                            <p:txEl>
                                              <p:pRg st="2" end="2"/>
                                            </p:txEl>
                                          </p:spTgt>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1000"/>
                                        <p:tgtEl>
                                          <p:spTgt spid="5">
                                            <p:txEl>
                                              <p:pRg st="3" end="3"/>
                                            </p:txEl>
                                          </p:spTgt>
                                        </p:tgtEl>
                                      </p:cBhvr>
                                    </p:animEffect>
                                    <p:anim calcmode="lin" valueType="num">
                                      <p:cBhvr>
                                        <p:cTn id="23"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5">
                                            <p:txEl>
                                              <p:pRg st="3" end="3"/>
                                            </p:txEl>
                                          </p:spTgt>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1000"/>
                                        <p:tgtEl>
                                          <p:spTgt spid="5">
                                            <p:txEl>
                                              <p:pRg st="4" end="4"/>
                                            </p:txEl>
                                          </p:spTgt>
                                        </p:tgtEl>
                                      </p:cBhvr>
                                    </p:animEffect>
                                    <p:anim calcmode="lin" valueType="num">
                                      <p:cBhvr>
                                        <p:cTn id="28"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5">
                                            <p:txEl>
                                              <p:pRg st="4" end="4"/>
                                            </p:txEl>
                                          </p:spTgt>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5">
                                            <p:txEl>
                                              <p:pRg st="5" end="5"/>
                                            </p:txEl>
                                          </p:spTgt>
                                        </p:tgtEl>
                                        <p:attrNameLst>
                                          <p:attrName>style.visibility</p:attrName>
                                        </p:attrNameLst>
                                      </p:cBhvr>
                                      <p:to>
                                        <p:strVal val="visible"/>
                                      </p:to>
                                    </p:set>
                                    <p:animEffect transition="in" filter="fade">
                                      <p:cBhvr>
                                        <p:cTn id="32" dur="1000"/>
                                        <p:tgtEl>
                                          <p:spTgt spid="5">
                                            <p:txEl>
                                              <p:pRg st="5" end="5"/>
                                            </p:txEl>
                                          </p:spTgt>
                                        </p:tgtEl>
                                      </p:cBhvr>
                                    </p:animEffect>
                                    <p:anim calcmode="lin" valueType="num">
                                      <p:cBhvr>
                                        <p:cTn id="33"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5">
                                            <p:txEl>
                                              <p:pRg st="5" end="5"/>
                                            </p:txEl>
                                          </p:spTgt>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0"/>
                                  </p:stCondLst>
                                  <p:childTnLst>
                                    <p:set>
                                      <p:cBhvr>
                                        <p:cTn id="36" dur="1" fill="hold">
                                          <p:stCondLst>
                                            <p:cond delay="0"/>
                                          </p:stCondLst>
                                        </p:cTn>
                                        <p:tgtEl>
                                          <p:spTgt spid="5">
                                            <p:txEl>
                                              <p:pRg st="6" end="6"/>
                                            </p:txEl>
                                          </p:spTgt>
                                        </p:tgtEl>
                                        <p:attrNameLst>
                                          <p:attrName>style.visibility</p:attrName>
                                        </p:attrNameLst>
                                      </p:cBhvr>
                                      <p:to>
                                        <p:strVal val="visible"/>
                                      </p:to>
                                    </p:set>
                                    <p:animEffect transition="in" filter="fade">
                                      <p:cBhvr>
                                        <p:cTn id="37" dur="1000"/>
                                        <p:tgtEl>
                                          <p:spTgt spid="5">
                                            <p:txEl>
                                              <p:pRg st="6" end="6"/>
                                            </p:txEl>
                                          </p:spTgt>
                                        </p:tgtEl>
                                      </p:cBhvr>
                                    </p:animEffect>
                                    <p:anim calcmode="lin" valueType="num">
                                      <p:cBhvr>
                                        <p:cTn id="38"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p:cNvSpPr/>
          <p:nvPr/>
        </p:nvSpPr>
        <p:spPr>
          <a:xfrm>
            <a:off x="539750" y="260350"/>
            <a:ext cx="1652588" cy="1173163"/>
          </a:xfrm>
          <a:prstGeom prst="rect">
            <a:avLst/>
          </a:prstGeom>
          <a:solidFill>
            <a:schemeClr val="accent2"/>
          </a:solidFill>
        </p:spPr>
        <p:style>
          <a:lnRef idx="3">
            <a:schemeClr val="lt1"/>
          </a:lnRef>
          <a:fillRef idx="1">
            <a:schemeClr val="accent3"/>
          </a:fillRef>
          <a:effectRef idx="1">
            <a:schemeClr val="accent3"/>
          </a:effectRef>
          <a:fontRef idx="minor">
            <a:schemeClr val="lt1"/>
          </a:fontRef>
        </p:style>
        <p:txBody>
          <a:bodyPr anchor="ctr"/>
          <a:lstStyle/>
          <a:p>
            <a:pPr algn="ctr" rtl="0" fontAlgn="auto">
              <a:spcBef>
                <a:spcPts val="0"/>
              </a:spcBef>
              <a:spcAft>
                <a:spcPts val="0"/>
              </a:spcAft>
              <a:defRPr/>
            </a:pPr>
            <a:r>
              <a:rPr lang="fa-IR" sz="2800" b="1" dirty="0">
                <a:cs typeface="B Lotus" pitchFamily="2" charset="-78"/>
              </a:rPr>
              <a:t>استاندارد شماره 1 </a:t>
            </a:r>
            <a:endParaRPr lang="en-US" sz="2800" b="1" dirty="0">
              <a:cs typeface="B Lotus" pitchFamily="2" charset="-78"/>
            </a:endParaRPr>
          </a:p>
        </p:txBody>
      </p:sp>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endParaRPr lang="en-US" sz="2000" b="1" dirty="0">
              <a:solidFill>
                <a:schemeClr val="bg1"/>
              </a:solidFill>
              <a:effectLst>
                <a:outerShdw blurRad="38100" dist="38100" dir="2700000" algn="tl">
                  <a:srgbClr val="C0C0C0"/>
                </a:outerShdw>
              </a:effectLst>
              <a:cs typeface="B Nazanin" pitchFamily="2" charset="-78"/>
            </a:endParaRPr>
          </a:p>
        </p:txBody>
      </p:sp>
      <p:sp>
        <p:nvSpPr>
          <p:cNvPr id="31" name="6-Point Star 30"/>
          <p:cNvSpPr/>
          <p:nvPr/>
        </p:nvSpPr>
        <p:spPr>
          <a:xfrm>
            <a:off x="642938" y="692150"/>
            <a:ext cx="8321675" cy="5072063"/>
          </a:xfrm>
          <a:prstGeom prst="star6">
            <a:avLst/>
          </a:prstGeom>
        </p:spPr>
        <p:style>
          <a:lnRef idx="1">
            <a:schemeClr val="dk1"/>
          </a:lnRef>
          <a:fillRef idx="2">
            <a:schemeClr val="dk1"/>
          </a:fillRef>
          <a:effectRef idx="1">
            <a:schemeClr val="dk1"/>
          </a:effectRef>
          <a:fontRef idx="minor">
            <a:schemeClr val="dk1"/>
          </a:fontRef>
        </p:style>
        <p:txBody>
          <a:bodyPr anchor="ctr"/>
          <a:lstStyle/>
          <a:p>
            <a:pPr algn="ctr" fontAlgn="auto">
              <a:lnSpc>
                <a:spcPct val="150000"/>
              </a:lnSpc>
              <a:spcBef>
                <a:spcPts val="0"/>
              </a:spcBef>
              <a:spcAft>
                <a:spcPts val="0"/>
              </a:spcAft>
              <a:defRPr/>
            </a:pPr>
            <a:r>
              <a:rPr lang="fa-IR" sz="3600" b="1" dirty="0">
                <a:solidFill>
                  <a:srgbClr val="FF0000"/>
                </a:solidFill>
                <a:latin typeface="Times"/>
                <a:ea typeface="Times New Roman" pitchFamily="18" charset="0"/>
                <a:cs typeface="B Titr" pitchFamily="2" charset="-78"/>
              </a:rPr>
              <a:t>استاندارد حسابداری بخش عمومی‌ شماره 1</a:t>
            </a:r>
            <a:endParaRPr lang="en-US" sz="3600" b="1" dirty="0">
              <a:solidFill>
                <a:srgbClr val="FF0000"/>
              </a:solidFill>
              <a:latin typeface="Times New Roman" pitchFamily="18" charset="0"/>
              <a:ea typeface="Times New Roman" pitchFamily="18" charset="0"/>
              <a:cs typeface="B Titr" pitchFamily="2" charset="-78"/>
            </a:endParaRPr>
          </a:p>
        </p:txBody>
      </p:sp>
      <p:sp>
        <p:nvSpPr>
          <p:cNvPr id="33" name="Rectangle 4"/>
          <p:cNvSpPr>
            <a:spLocks noChangeArrowheads="1"/>
          </p:cNvSpPr>
          <p:nvPr/>
        </p:nvSpPr>
        <p:spPr bwMode="auto">
          <a:xfrm>
            <a:off x="0" y="5229225"/>
            <a:ext cx="5076825" cy="1008063"/>
          </a:xfrm>
          <a:prstGeom prst="rect">
            <a:avLst/>
          </a:prstGeom>
          <a:noFill/>
          <a:ln>
            <a:noFill/>
          </a:ln>
          <a:extLst/>
        </p:spPr>
        <p:txBody>
          <a:bodyPr/>
          <a:lstStyle/>
          <a:p>
            <a:pPr fontAlgn="auto">
              <a:spcBef>
                <a:spcPts val="0"/>
              </a:spcBef>
              <a:spcAft>
                <a:spcPts val="0"/>
              </a:spcAft>
              <a:defRPr/>
            </a:pPr>
            <a:r>
              <a:rPr lang="fa-IR" b="1" dirty="0">
                <a:solidFill>
                  <a:srgbClr val="002060"/>
                </a:solidFill>
                <a:effectLst>
                  <a:outerShdw blurRad="38100" dist="38100" dir="2700000" algn="tl">
                    <a:srgbClr val="000000"/>
                  </a:outerShdw>
                </a:effectLst>
                <a:latin typeface="Arial" charset="0"/>
                <a:cs typeface="+mn-cs"/>
              </a:rPr>
              <a:t>           </a:t>
            </a:r>
            <a:r>
              <a:rPr lang="fa-IR" b="1" dirty="0">
                <a:solidFill>
                  <a:schemeClr val="bg2">
                    <a:lumMod val="10000"/>
                  </a:schemeClr>
                </a:solidFill>
                <a:effectLst>
                  <a:outerShdw blurRad="38100" dist="38100" dir="2700000" algn="tl">
                    <a:srgbClr val="000000"/>
                  </a:outerShdw>
                </a:effectLst>
                <a:latin typeface="Arial" charset="0"/>
                <a:cs typeface="+mn-cs"/>
              </a:rPr>
              <a:t> </a:t>
            </a:r>
            <a:endParaRPr lang="fa-IR" sz="4000" b="1" dirty="0">
              <a:solidFill>
                <a:srgbClr val="002060"/>
              </a:solidFill>
              <a:latin typeface="+mn-lt"/>
              <a:cs typeface="+mn-cs"/>
            </a:endParaRPr>
          </a:p>
          <a:p>
            <a:pPr algn="ctr" fontAlgn="auto">
              <a:lnSpc>
                <a:spcPct val="90000"/>
              </a:lnSpc>
              <a:spcBef>
                <a:spcPts val="0"/>
              </a:spcBef>
              <a:spcAft>
                <a:spcPts val="0"/>
              </a:spcAft>
              <a:defRPr/>
            </a:pPr>
            <a:endParaRPr lang="en-US" dirty="0">
              <a:solidFill>
                <a:srgbClr val="002060"/>
              </a:solidFill>
              <a:latin typeface="+mn-lt"/>
              <a:cs typeface="+mn-cs"/>
            </a:endParaRPr>
          </a:p>
        </p:txBody>
      </p:sp>
      <p:pic>
        <p:nvPicPr>
          <p:cNvPr id="100376" name="Picture 3" descr="12144"/>
          <p:cNvPicPr>
            <a:picLocks noChangeAspect="1" noChangeArrowheads="1"/>
          </p:cNvPicPr>
          <p:nvPr/>
        </p:nvPicPr>
        <p:blipFill>
          <a:blip r:embed="rId3" cstate="print"/>
          <a:srcRect/>
          <a:stretch>
            <a:fillRect/>
          </a:stretch>
        </p:blipFill>
        <p:spPr bwMode="auto">
          <a:xfrm>
            <a:off x="7367588" y="0"/>
            <a:ext cx="1776412" cy="1773238"/>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p:cNvSpPr/>
          <p:nvPr/>
        </p:nvSpPr>
        <p:spPr>
          <a:xfrm>
            <a:off x="539750" y="260350"/>
            <a:ext cx="1652588" cy="1173163"/>
          </a:xfrm>
          <a:prstGeom prst="rect">
            <a:avLst/>
          </a:prstGeom>
          <a:solidFill>
            <a:schemeClr val="accent2"/>
          </a:solidFill>
        </p:spPr>
        <p:style>
          <a:lnRef idx="3">
            <a:schemeClr val="lt1"/>
          </a:lnRef>
          <a:fillRef idx="1">
            <a:schemeClr val="accent3"/>
          </a:fillRef>
          <a:effectRef idx="1">
            <a:schemeClr val="accent3"/>
          </a:effectRef>
          <a:fontRef idx="minor">
            <a:schemeClr val="lt1"/>
          </a:fontRef>
        </p:style>
        <p:txBody>
          <a:bodyPr anchor="ctr"/>
          <a:lstStyle/>
          <a:p>
            <a:pPr algn="ctr" rtl="0" fontAlgn="auto">
              <a:spcBef>
                <a:spcPts val="0"/>
              </a:spcBef>
              <a:spcAft>
                <a:spcPts val="0"/>
              </a:spcAft>
              <a:defRPr/>
            </a:pPr>
            <a:r>
              <a:rPr lang="fa-IR" sz="2800" b="1" dirty="0">
                <a:cs typeface="B Lotus" pitchFamily="2" charset="-78"/>
              </a:rPr>
              <a:t>استاندارد شماره 1 </a:t>
            </a:r>
            <a:endParaRPr lang="en-US" sz="2800" b="1" dirty="0">
              <a:cs typeface="B Lotus" pitchFamily="2" charset="-78"/>
            </a:endParaRPr>
          </a:p>
        </p:txBody>
      </p:sp>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endParaRPr lang="en-US" sz="2000" b="1" dirty="0">
              <a:solidFill>
                <a:schemeClr val="bg1"/>
              </a:solidFill>
              <a:effectLst>
                <a:outerShdw blurRad="38100" dist="38100" dir="2700000" algn="tl">
                  <a:srgbClr val="C0C0C0"/>
                </a:outerShdw>
              </a:effectLst>
              <a:cs typeface="B Nazanin" pitchFamily="2" charset="-78"/>
            </a:endParaRPr>
          </a:p>
        </p:txBody>
      </p:sp>
      <p:sp>
        <p:nvSpPr>
          <p:cNvPr id="33" name="Rectangle 4"/>
          <p:cNvSpPr>
            <a:spLocks noChangeArrowheads="1"/>
          </p:cNvSpPr>
          <p:nvPr/>
        </p:nvSpPr>
        <p:spPr bwMode="auto">
          <a:xfrm>
            <a:off x="0" y="5229225"/>
            <a:ext cx="5076825" cy="1008063"/>
          </a:xfrm>
          <a:prstGeom prst="rect">
            <a:avLst/>
          </a:prstGeom>
          <a:noFill/>
          <a:ln>
            <a:noFill/>
          </a:ln>
          <a:extLst/>
        </p:spPr>
        <p:txBody>
          <a:bodyPr/>
          <a:lstStyle/>
          <a:p>
            <a:pPr fontAlgn="auto">
              <a:spcBef>
                <a:spcPts val="0"/>
              </a:spcBef>
              <a:spcAft>
                <a:spcPts val="0"/>
              </a:spcAft>
              <a:defRPr/>
            </a:pPr>
            <a:r>
              <a:rPr lang="fa-IR" b="1" dirty="0">
                <a:solidFill>
                  <a:srgbClr val="002060"/>
                </a:solidFill>
                <a:effectLst>
                  <a:outerShdw blurRad="38100" dist="38100" dir="2700000" algn="tl">
                    <a:srgbClr val="000000"/>
                  </a:outerShdw>
                </a:effectLst>
                <a:latin typeface="Arial" charset="0"/>
                <a:cs typeface="+mn-cs"/>
              </a:rPr>
              <a:t>           </a:t>
            </a:r>
            <a:r>
              <a:rPr lang="fa-IR" b="1" dirty="0">
                <a:solidFill>
                  <a:schemeClr val="bg2">
                    <a:lumMod val="10000"/>
                  </a:schemeClr>
                </a:solidFill>
                <a:effectLst>
                  <a:outerShdw blurRad="38100" dist="38100" dir="2700000" algn="tl">
                    <a:srgbClr val="000000"/>
                  </a:outerShdw>
                </a:effectLst>
                <a:latin typeface="Arial" charset="0"/>
                <a:cs typeface="+mn-cs"/>
              </a:rPr>
              <a:t> </a:t>
            </a:r>
            <a:endParaRPr lang="fa-IR" sz="4000" b="1" dirty="0">
              <a:solidFill>
                <a:srgbClr val="002060"/>
              </a:solidFill>
              <a:latin typeface="+mn-lt"/>
              <a:cs typeface="+mn-cs"/>
            </a:endParaRPr>
          </a:p>
          <a:p>
            <a:pPr algn="ctr" fontAlgn="auto">
              <a:lnSpc>
                <a:spcPct val="90000"/>
              </a:lnSpc>
              <a:spcBef>
                <a:spcPts val="0"/>
              </a:spcBef>
              <a:spcAft>
                <a:spcPts val="0"/>
              </a:spcAft>
              <a:defRPr/>
            </a:pPr>
            <a:endParaRPr lang="en-US" dirty="0">
              <a:solidFill>
                <a:srgbClr val="002060"/>
              </a:solidFill>
              <a:latin typeface="+mn-lt"/>
              <a:cs typeface="+mn-cs"/>
            </a:endParaRPr>
          </a:p>
        </p:txBody>
      </p:sp>
      <p:pic>
        <p:nvPicPr>
          <p:cNvPr id="101397" name="Picture 3" descr="12144"/>
          <p:cNvPicPr>
            <a:picLocks noChangeAspect="1" noChangeArrowheads="1"/>
          </p:cNvPicPr>
          <p:nvPr/>
        </p:nvPicPr>
        <p:blipFill>
          <a:blip r:embed="rId3" cstate="print"/>
          <a:srcRect/>
          <a:stretch>
            <a:fillRect/>
          </a:stretch>
        </p:blipFill>
        <p:spPr bwMode="auto">
          <a:xfrm>
            <a:off x="7367588" y="0"/>
            <a:ext cx="1776412" cy="1773238"/>
          </a:xfrm>
          <a:prstGeom prst="rect">
            <a:avLst/>
          </a:prstGeom>
          <a:noFill/>
          <a:ln w="9525">
            <a:noFill/>
            <a:miter lim="800000"/>
            <a:headEnd/>
            <a:tailEnd/>
          </a:ln>
        </p:spPr>
      </p:pic>
      <p:sp>
        <p:nvSpPr>
          <p:cNvPr id="2" name="Flowchart: Alternate Process 1"/>
          <p:cNvSpPr/>
          <p:nvPr/>
        </p:nvSpPr>
        <p:spPr>
          <a:xfrm>
            <a:off x="571500" y="2420938"/>
            <a:ext cx="8321675" cy="230346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p>
        </p:txBody>
      </p:sp>
      <p:pic>
        <p:nvPicPr>
          <p:cNvPr id="101399" name="Picture 2"/>
          <p:cNvPicPr>
            <a:picLocks noChangeAspect="1" noChangeArrowheads="1"/>
          </p:cNvPicPr>
          <p:nvPr/>
        </p:nvPicPr>
        <p:blipFill>
          <a:blip r:embed="rId4" cstate="print"/>
          <a:srcRect/>
          <a:stretch>
            <a:fillRect/>
          </a:stretch>
        </p:blipFill>
        <p:spPr bwMode="auto">
          <a:xfrm>
            <a:off x="890588" y="2968625"/>
            <a:ext cx="7366000" cy="957263"/>
          </a:xfrm>
          <a:prstGeom prst="rect">
            <a:avLst/>
          </a:prstGeom>
          <a:solidFill>
            <a:srgbClr val="FFFF00"/>
          </a:solid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a:xfrm rot="20431675">
            <a:off x="6411913" y="5006975"/>
            <a:ext cx="1574800" cy="1454150"/>
          </a:xfrm>
          <a:prstGeom prst="rect">
            <a:avLst/>
          </a:prstGeom>
        </p:spPr>
        <p:style>
          <a:lnRef idx="3">
            <a:schemeClr val="lt1"/>
          </a:lnRef>
          <a:fillRef idx="1">
            <a:schemeClr val="accent6"/>
          </a:fillRef>
          <a:effectRef idx="1">
            <a:schemeClr val="accent6"/>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46" name="Rectangle 45"/>
          <p:cNvSpPr/>
          <p:nvPr/>
        </p:nvSpPr>
        <p:spPr>
          <a:xfrm rot="19238035">
            <a:off x="6399213" y="4979988"/>
            <a:ext cx="1549400" cy="1358900"/>
          </a:xfrm>
          <a:prstGeom prst="rect">
            <a:avLst/>
          </a:prstGeom>
        </p:spPr>
        <p:style>
          <a:lnRef idx="3">
            <a:schemeClr val="lt1"/>
          </a:lnRef>
          <a:fillRef idx="1">
            <a:schemeClr val="accent3"/>
          </a:fillRef>
          <a:effectRef idx="1">
            <a:schemeClr val="accent3"/>
          </a:effectRef>
          <a:fontRef idx="minor">
            <a:schemeClr val="lt1"/>
          </a:fontRef>
        </p:style>
        <p:txBody>
          <a:bodyPr/>
          <a:lstStyle/>
          <a:p>
            <a:pPr algn="ctr" rtl="0" fontAlgn="auto">
              <a:spcBef>
                <a:spcPts val="0"/>
              </a:spcBef>
              <a:spcAft>
                <a:spcPts val="0"/>
              </a:spcAft>
              <a:defRPr/>
            </a:pPr>
            <a:r>
              <a:rPr lang="fa-IR" sz="2800" b="1" dirty="0">
                <a:cs typeface="B Lotus" pitchFamily="2" charset="-78"/>
              </a:rPr>
              <a:t>استاندارد شماره  </a:t>
            </a:r>
          </a:p>
          <a:p>
            <a:pPr algn="ctr" rtl="0" fontAlgn="auto">
              <a:spcBef>
                <a:spcPts val="0"/>
              </a:spcBef>
              <a:spcAft>
                <a:spcPts val="0"/>
              </a:spcAft>
              <a:defRPr/>
            </a:pPr>
            <a:r>
              <a:rPr lang="fa-IR" sz="2800" b="1" dirty="0">
                <a:cs typeface="B Lotus" pitchFamily="2" charset="-78"/>
              </a:rPr>
              <a:t>1</a:t>
            </a:r>
            <a:endParaRPr lang="en-US" sz="2800" b="1" dirty="0">
              <a:cs typeface="B Lotus" pitchFamily="2" charset="-78"/>
            </a:endParaRPr>
          </a:p>
        </p:txBody>
      </p:sp>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02425"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AC3C2C5D-0358-4E5F-B091-39C50EA18FC8}"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0208ACD4-63F0-446F-AE79-109715ADA2B4}" type="slidenum">
              <a:rPr lang="ar-SA" sz="2000" b="1">
                <a:solidFill>
                  <a:schemeClr val="bg1"/>
                </a:solidFill>
                <a:effectLst>
                  <a:outerShdw blurRad="38100" dist="38100" dir="2700000" algn="tl">
                    <a:srgbClr val="C0C0C0"/>
                  </a:outerShdw>
                </a:effectLst>
                <a:cs typeface="B Nazanin" pitchFamily="2" charset="-78"/>
              </a:rPr>
              <a:pPr>
                <a:defRPr/>
              </a:pPr>
              <a:t>92</a:t>
            </a:fld>
            <a:endParaRPr lang="en-US" sz="2000" b="1">
              <a:solidFill>
                <a:schemeClr val="bg1"/>
              </a:solidFill>
              <a:effectLst>
                <a:outerShdw blurRad="38100" dist="38100" dir="2700000" algn="tl">
                  <a:srgbClr val="C0C0C0"/>
                </a:outerShdw>
              </a:effectLst>
              <a:cs typeface="B Nazanin" pitchFamily="2" charset="-78"/>
            </a:endParaRPr>
          </a:p>
        </p:txBody>
      </p:sp>
      <p:sp>
        <p:nvSpPr>
          <p:cNvPr id="38" name="TextBox 37"/>
          <p:cNvSpPr txBox="1"/>
          <p:nvPr/>
        </p:nvSpPr>
        <p:spPr>
          <a:xfrm rot="5400000">
            <a:off x="4460008" y="-1959733"/>
            <a:ext cx="800219" cy="6148398"/>
          </a:xfrm>
          <a:prstGeom prst="rect">
            <a:avLst/>
          </a:prstGeom>
          <a:noFill/>
        </p:spPr>
        <p:txBody>
          <a:bodyPr vert="vert270">
            <a:spAutoFit/>
          </a:bodyPr>
          <a:lstStyle/>
          <a:p>
            <a:pPr algn="ctr" fontAlgn="auto">
              <a:spcBef>
                <a:spcPts val="0"/>
              </a:spcBef>
              <a:spcAft>
                <a:spcPts val="0"/>
              </a:spcAft>
              <a:defRPr/>
            </a:pPr>
            <a:r>
              <a:rPr lang="fa-IR"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rPr>
              <a:t>هدف استاندارد</a:t>
            </a:r>
            <a:endParaRPr lang="en-US"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102428" name="Rectangle 34"/>
          <p:cNvSpPr>
            <a:spLocks noChangeArrowheads="1"/>
          </p:cNvSpPr>
          <p:nvPr/>
        </p:nvSpPr>
        <p:spPr bwMode="auto">
          <a:xfrm>
            <a:off x="2286000" y="1571625"/>
            <a:ext cx="4572000" cy="369888"/>
          </a:xfrm>
          <a:prstGeom prst="rect">
            <a:avLst/>
          </a:prstGeom>
          <a:noFill/>
          <a:ln w="9525">
            <a:noFill/>
            <a:miter lim="800000"/>
            <a:headEnd/>
            <a:tailEnd/>
          </a:ln>
        </p:spPr>
        <p:txBody>
          <a:bodyPr>
            <a:spAutoFit/>
          </a:bodyPr>
          <a:lstStyle/>
          <a:p>
            <a:pPr algn="just"/>
            <a:endParaRPr lang="fa-IR">
              <a:cs typeface="B Lotus" pitchFamily="2" charset="-78"/>
            </a:endParaRPr>
          </a:p>
        </p:txBody>
      </p:sp>
      <p:sp>
        <p:nvSpPr>
          <p:cNvPr id="102429" name="Rectangle 30"/>
          <p:cNvSpPr>
            <a:spLocks noChangeArrowheads="1"/>
          </p:cNvSpPr>
          <p:nvPr/>
        </p:nvSpPr>
        <p:spPr bwMode="auto">
          <a:xfrm>
            <a:off x="642938" y="1714500"/>
            <a:ext cx="7929562" cy="2955925"/>
          </a:xfrm>
          <a:prstGeom prst="rect">
            <a:avLst/>
          </a:prstGeom>
          <a:noFill/>
          <a:ln w="9525">
            <a:noFill/>
            <a:miter lim="800000"/>
            <a:headEnd/>
            <a:tailEnd/>
          </a:ln>
        </p:spPr>
        <p:txBody>
          <a:bodyPr>
            <a:spAutoFit/>
          </a:bodyPr>
          <a:lstStyle/>
          <a:p>
            <a:pPr algn="just">
              <a:lnSpc>
                <a:spcPct val="150000"/>
              </a:lnSpc>
            </a:pPr>
            <a:r>
              <a:rPr lang="fa-IR" sz="3200" b="1"/>
              <a:t>تعیین مبنای‌ ارایه صورتهای‌ مالی‌ با مقاصد عمومی‌ یک‌ واحد گزارشگر‌ به منظور حصول‌ اطمینان‌ از قابلیت‌ مقایسه با صورتهای‌ مالی‌ دوره‌های‌ قبل‌ آن‌ واحد و صورتهای‌ مالی‌ سایر واحدهای‌ گزارشگر است.</a:t>
            </a:r>
            <a:endParaRPr 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a:xfrm rot="20431675">
            <a:off x="6669088" y="5280025"/>
            <a:ext cx="1295400" cy="1295400"/>
          </a:xfrm>
          <a:prstGeom prst="rect">
            <a:avLst/>
          </a:prstGeom>
        </p:spPr>
        <p:style>
          <a:lnRef idx="3">
            <a:schemeClr val="lt1"/>
          </a:lnRef>
          <a:fillRef idx="1">
            <a:schemeClr val="accent6"/>
          </a:fillRef>
          <a:effectRef idx="1">
            <a:schemeClr val="accent6"/>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46" name="Rectangle 45"/>
          <p:cNvSpPr/>
          <p:nvPr/>
        </p:nvSpPr>
        <p:spPr>
          <a:xfrm rot="19238035">
            <a:off x="6630988" y="5408613"/>
            <a:ext cx="1397000" cy="1135062"/>
          </a:xfrm>
          <a:prstGeom prst="rect">
            <a:avLst/>
          </a:prstGeom>
        </p:spPr>
        <p:style>
          <a:lnRef idx="3">
            <a:schemeClr val="lt1"/>
          </a:lnRef>
          <a:fillRef idx="1">
            <a:schemeClr val="accent3"/>
          </a:fillRef>
          <a:effectRef idx="1">
            <a:schemeClr val="accent3"/>
          </a:effectRef>
          <a:fontRef idx="minor">
            <a:schemeClr val="lt1"/>
          </a:fontRef>
        </p:style>
        <p:txBody>
          <a:bodyPr/>
          <a:lstStyle/>
          <a:p>
            <a:pPr algn="ctr" rtl="0" fontAlgn="auto">
              <a:spcBef>
                <a:spcPts val="0"/>
              </a:spcBef>
              <a:spcAft>
                <a:spcPts val="0"/>
              </a:spcAft>
              <a:defRPr/>
            </a:pPr>
            <a:r>
              <a:rPr lang="fa-IR" sz="2800" b="1" dirty="0">
                <a:cs typeface="B Lotus" pitchFamily="2" charset="-78"/>
              </a:rPr>
              <a:t>استاندارد شماره  1</a:t>
            </a:r>
            <a:endParaRPr lang="en-US" sz="2800" b="1" dirty="0">
              <a:cs typeface="B Lotus" pitchFamily="2" charset="-78"/>
            </a:endParaRPr>
          </a:p>
        </p:txBody>
      </p:sp>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03449"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56E5C799-709F-4B06-A1AD-B26FC4128AC6}"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50132584-A74E-421E-A0D0-5F30A016A8AD}" type="slidenum">
              <a:rPr lang="ar-SA" sz="2000" b="1">
                <a:solidFill>
                  <a:schemeClr val="bg1"/>
                </a:solidFill>
                <a:effectLst>
                  <a:outerShdw blurRad="38100" dist="38100" dir="2700000" algn="tl">
                    <a:srgbClr val="C0C0C0"/>
                  </a:outerShdw>
                </a:effectLst>
                <a:cs typeface="B Nazanin" pitchFamily="2" charset="-78"/>
              </a:rPr>
              <a:pPr>
                <a:defRPr/>
              </a:pPr>
              <a:t>93</a:t>
            </a:fld>
            <a:endParaRPr lang="en-US" sz="2000" b="1">
              <a:solidFill>
                <a:schemeClr val="bg1"/>
              </a:solidFill>
              <a:effectLst>
                <a:outerShdw blurRad="38100" dist="38100" dir="2700000" algn="tl">
                  <a:srgbClr val="C0C0C0"/>
                </a:outerShdw>
              </a:effectLst>
              <a:cs typeface="B Nazanin" pitchFamily="2" charset="-78"/>
            </a:endParaRPr>
          </a:p>
        </p:txBody>
      </p:sp>
      <p:sp>
        <p:nvSpPr>
          <p:cNvPr id="38" name="TextBox 37"/>
          <p:cNvSpPr txBox="1"/>
          <p:nvPr/>
        </p:nvSpPr>
        <p:spPr>
          <a:xfrm rot="5400000">
            <a:off x="4460008" y="-1959733"/>
            <a:ext cx="800219" cy="6148398"/>
          </a:xfrm>
          <a:prstGeom prst="rect">
            <a:avLst/>
          </a:prstGeom>
          <a:noFill/>
        </p:spPr>
        <p:txBody>
          <a:bodyPr vert="vert270">
            <a:spAutoFit/>
          </a:bodyPr>
          <a:lstStyle/>
          <a:p>
            <a:pPr algn="ctr" fontAlgn="auto">
              <a:spcBef>
                <a:spcPts val="0"/>
              </a:spcBef>
              <a:spcAft>
                <a:spcPts val="0"/>
              </a:spcAft>
              <a:defRPr/>
            </a:pPr>
            <a:r>
              <a:rPr lang="fa-IR"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rPr>
              <a:t>دامنه کاربرد</a:t>
            </a:r>
            <a:endParaRPr lang="en-US"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103452" name="Rectangle 34"/>
          <p:cNvSpPr>
            <a:spLocks noChangeArrowheads="1"/>
          </p:cNvSpPr>
          <p:nvPr/>
        </p:nvSpPr>
        <p:spPr bwMode="auto">
          <a:xfrm>
            <a:off x="2286000" y="1571625"/>
            <a:ext cx="4572000" cy="369888"/>
          </a:xfrm>
          <a:prstGeom prst="rect">
            <a:avLst/>
          </a:prstGeom>
          <a:noFill/>
          <a:ln w="9525">
            <a:noFill/>
            <a:miter lim="800000"/>
            <a:headEnd/>
            <a:tailEnd/>
          </a:ln>
        </p:spPr>
        <p:txBody>
          <a:bodyPr>
            <a:spAutoFit/>
          </a:bodyPr>
          <a:lstStyle/>
          <a:p>
            <a:pPr algn="just"/>
            <a:endParaRPr lang="fa-IR">
              <a:cs typeface="B Lotus" pitchFamily="2" charset="-78"/>
            </a:endParaRPr>
          </a:p>
        </p:txBody>
      </p:sp>
      <p:sp>
        <p:nvSpPr>
          <p:cNvPr id="103453" name="Rectangle 32"/>
          <p:cNvSpPr>
            <a:spLocks noChangeArrowheads="1"/>
          </p:cNvSpPr>
          <p:nvPr/>
        </p:nvSpPr>
        <p:spPr bwMode="auto">
          <a:xfrm>
            <a:off x="785813" y="2071688"/>
            <a:ext cx="7786687" cy="2986087"/>
          </a:xfrm>
          <a:prstGeom prst="rect">
            <a:avLst/>
          </a:prstGeom>
          <a:noFill/>
          <a:ln w="9525">
            <a:noFill/>
            <a:miter lim="800000"/>
            <a:headEnd/>
            <a:tailEnd/>
          </a:ln>
        </p:spPr>
        <p:txBody>
          <a:bodyPr>
            <a:spAutoFit/>
          </a:bodyPr>
          <a:lstStyle/>
          <a:p>
            <a:pPr algn="just">
              <a:lnSpc>
                <a:spcPct val="150000"/>
              </a:lnSpc>
            </a:pPr>
            <a:r>
              <a:rPr lang="fa-IR" sz="3200" b="1">
                <a:cs typeface="B Lotus" pitchFamily="2" charset="-78"/>
              </a:rPr>
              <a:t>الزامات‌ این‌ استاندارد باید در مورد‌ کلیه صورتهای‌ مالی‌ با مقاصد عمومی‌ که بر اساس‌ استانداردهای‌ حسابداری‌ بخش عمومی، برمبنای تعهدی تهیه و ارایه می‌شود، به کار گرفته شود.</a:t>
            </a:r>
            <a:endParaRPr lang="en-US" sz="3200" b="1">
              <a:cs typeface="B Lotus"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a:xfrm rot="20431675">
            <a:off x="6300788" y="5319713"/>
            <a:ext cx="1806575" cy="1295400"/>
          </a:xfrm>
          <a:prstGeom prst="rect">
            <a:avLst/>
          </a:prstGeom>
        </p:spPr>
        <p:style>
          <a:lnRef idx="3">
            <a:schemeClr val="lt1"/>
          </a:lnRef>
          <a:fillRef idx="1">
            <a:schemeClr val="accent6"/>
          </a:fillRef>
          <a:effectRef idx="1">
            <a:schemeClr val="accent6"/>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46" name="Rectangle 45"/>
          <p:cNvSpPr/>
          <p:nvPr/>
        </p:nvSpPr>
        <p:spPr>
          <a:xfrm rot="19238035">
            <a:off x="6413500" y="5464175"/>
            <a:ext cx="1674813" cy="1225550"/>
          </a:xfrm>
          <a:prstGeom prst="rect">
            <a:avLst/>
          </a:prstGeom>
        </p:spPr>
        <p:style>
          <a:lnRef idx="3">
            <a:schemeClr val="lt1"/>
          </a:lnRef>
          <a:fillRef idx="1">
            <a:schemeClr val="accent3"/>
          </a:fillRef>
          <a:effectRef idx="1">
            <a:schemeClr val="accent3"/>
          </a:effectRef>
          <a:fontRef idx="minor">
            <a:schemeClr val="lt1"/>
          </a:fontRef>
        </p:style>
        <p:txBody>
          <a:bodyPr/>
          <a:lstStyle/>
          <a:p>
            <a:pPr algn="ctr" rtl="0" fontAlgn="auto">
              <a:spcBef>
                <a:spcPts val="0"/>
              </a:spcBef>
              <a:spcAft>
                <a:spcPts val="0"/>
              </a:spcAft>
              <a:defRPr/>
            </a:pPr>
            <a:r>
              <a:rPr lang="fa-IR" sz="2800" b="1" dirty="0">
                <a:cs typeface="B Lotus" pitchFamily="2" charset="-78"/>
              </a:rPr>
              <a:t>استاندارد شماره 1</a:t>
            </a:r>
            <a:endParaRPr lang="en-US" sz="2800" b="1" dirty="0">
              <a:cs typeface="B Lotus" pitchFamily="2" charset="-78"/>
            </a:endParaRPr>
          </a:p>
        </p:txBody>
      </p:sp>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04473"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D137753F-DBC0-49C5-B370-B2DD8D303133}"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169F4295-3272-4CA8-A7BD-F071FE0655BD}" type="slidenum">
              <a:rPr lang="ar-SA" sz="2000" b="1">
                <a:solidFill>
                  <a:schemeClr val="bg1"/>
                </a:solidFill>
                <a:effectLst>
                  <a:outerShdw blurRad="38100" dist="38100" dir="2700000" algn="tl">
                    <a:srgbClr val="C0C0C0"/>
                  </a:outerShdw>
                </a:effectLst>
                <a:cs typeface="B Nazanin" pitchFamily="2" charset="-78"/>
              </a:rPr>
              <a:pPr>
                <a:defRPr/>
              </a:pPr>
              <a:t>94</a:t>
            </a:fld>
            <a:endParaRPr lang="en-US" sz="2000" b="1">
              <a:solidFill>
                <a:schemeClr val="bg1"/>
              </a:solidFill>
              <a:effectLst>
                <a:outerShdw blurRad="38100" dist="38100" dir="2700000" algn="tl">
                  <a:srgbClr val="C0C0C0"/>
                </a:outerShdw>
              </a:effectLst>
              <a:cs typeface="B Nazanin" pitchFamily="2" charset="-78"/>
            </a:endParaRPr>
          </a:p>
        </p:txBody>
      </p:sp>
      <p:sp>
        <p:nvSpPr>
          <p:cNvPr id="38" name="TextBox 37"/>
          <p:cNvSpPr txBox="1"/>
          <p:nvPr/>
        </p:nvSpPr>
        <p:spPr>
          <a:xfrm rot="5400000">
            <a:off x="4460008" y="-1959733"/>
            <a:ext cx="800219" cy="6148398"/>
          </a:xfrm>
          <a:prstGeom prst="rect">
            <a:avLst/>
          </a:prstGeom>
          <a:noFill/>
        </p:spPr>
        <p:txBody>
          <a:bodyPr vert="vert270">
            <a:spAutoFit/>
          </a:bodyPr>
          <a:lstStyle/>
          <a:p>
            <a:pPr algn="ctr" fontAlgn="auto">
              <a:spcBef>
                <a:spcPts val="0"/>
              </a:spcBef>
              <a:spcAft>
                <a:spcPts val="0"/>
              </a:spcAft>
              <a:defRPr/>
            </a:pPr>
            <a:r>
              <a:rPr lang="fa-IR"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rPr>
              <a:t>دامنه کاربرد</a:t>
            </a:r>
            <a:endParaRPr lang="en-US"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104476" name="Rectangle 34"/>
          <p:cNvSpPr>
            <a:spLocks noChangeArrowheads="1"/>
          </p:cNvSpPr>
          <p:nvPr/>
        </p:nvSpPr>
        <p:spPr bwMode="auto">
          <a:xfrm>
            <a:off x="2286000" y="1571625"/>
            <a:ext cx="4572000" cy="369888"/>
          </a:xfrm>
          <a:prstGeom prst="rect">
            <a:avLst/>
          </a:prstGeom>
          <a:noFill/>
          <a:ln w="9525">
            <a:noFill/>
            <a:miter lim="800000"/>
            <a:headEnd/>
            <a:tailEnd/>
          </a:ln>
        </p:spPr>
        <p:txBody>
          <a:bodyPr>
            <a:spAutoFit/>
          </a:bodyPr>
          <a:lstStyle/>
          <a:p>
            <a:pPr algn="just"/>
            <a:endParaRPr lang="fa-IR">
              <a:cs typeface="B Lotus" pitchFamily="2" charset="-78"/>
            </a:endParaRPr>
          </a:p>
        </p:txBody>
      </p:sp>
      <p:sp>
        <p:nvSpPr>
          <p:cNvPr id="104477" name="Rectangle 30"/>
          <p:cNvSpPr>
            <a:spLocks noChangeArrowheads="1"/>
          </p:cNvSpPr>
          <p:nvPr/>
        </p:nvSpPr>
        <p:spPr bwMode="auto">
          <a:xfrm>
            <a:off x="642938" y="1714500"/>
            <a:ext cx="8215312" cy="3724275"/>
          </a:xfrm>
          <a:prstGeom prst="rect">
            <a:avLst/>
          </a:prstGeom>
          <a:noFill/>
          <a:ln w="9525">
            <a:noFill/>
            <a:miter lim="800000"/>
            <a:headEnd/>
            <a:tailEnd/>
          </a:ln>
        </p:spPr>
        <p:txBody>
          <a:bodyPr>
            <a:spAutoFit/>
          </a:bodyPr>
          <a:lstStyle/>
          <a:p>
            <a:pPr algn="just">
              <a:lnSpc>
                <a:spcPct val="150000"/>
              </a:lnSpc>
            </a:pPr>
            <a:r>
              <a:rPr lang="fa-IR" sz="3200" b="1">
                <a:cs typeface="B Lotus" pitchFamily="2" charset="-78"/>
              </a:rPr>
              <a:t>این استاندارد در مورد کلیه واحدهای بخش عمومی به استثنای واحدهایی که تهیه صورتهای مالی آنها براساس استانداردهای حسابداری بخش تجاری (انتفاعی) مناسب‌تر است، کاربرد دارد. بر این اساس شرکتهای دولتی ملزم به رعایت استانداردهای حسابداری بخش تجاری (انتفاعی) هستند.</a:t>
            </a:r>
            <a:endParaRPr lang="en-US" sz="3200">
              <a:cs typeface="B Lotus"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a:xfrm rot="20431675">
            <a:off x="6884988" y="5332413"/>
            <a:ext cx="1604962" cy="1295400"/>
          </a:xfrm>
          <a:prstGeom prst="rect">
            <a:avLst/>
          </a:prstGeom>
        </p:spPr>
        <p:style>
          <a:lnRef idx="3">
            <a:schemeClr val="lt1"/>
          </a:lnRef>
          <a:fillRef idx="1">
            <a:schemeClr val="accent6"/>
          </a:fillRef>
          <a:effectRef idx="1">
            <a:schemeClr val="accent6"/>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46" name="Rectangle 45"/>
          <p:cNvSpPr/>
          <p:nvPr/>
        </p:nvSpPr>
        <p:spPr>
          <a:xfrm rot="19238035">
            <a:off x="6923088" y="5283200"/>
            <a:ext cx="1562100" cy="1217613"/>
          </a:xfrm>
          <a:prstGeom prst="rect">
            <a:avLst/>
          </a:prstGeom>
        </p:spPr>
        <p:style>
          <a:lnRef idx="3">
            <a:schemeClr val="lt1"/>
          </a:lnRef>
          <a:fillRef idx="1">
            <a:schemeClr val="accent3"/>
          </a:fillRef>
          <a:effectRef idx="1">
            <a:schemeClr val="accent3"/>
          </a:effectRef>
          <a:fontRef idx="minor">
            <a:schemeClr val="lt1"/>
          </a:fontRef>
        </p:style>
        <p:txBody>
          <a:bodyPr/>
          <a:lstStyle/>
          <a:p>
            <a:pPr algn="ctr" rtl="0" fontAlgn="auto">
              <a:spcBef>
                <a:spcPts val="0"/>
              </a:spcBef>
              <a:spcAft>
                <a:spcPts val="0"/>
              </a:spcAft>
              <a:defRPr/>
            </a:pPr>
            <a:r>
              <a:rPr lang="fa-IR" sz="2800" b="1" dirty="0">
                <a:cs typeface="B Lotus" pitchFamily="2" charset="-78"/>
              </a:rPr>
              <a:t>استاندارد شماره 1</a:t>
            </a:r>
            <a:endParaRPr lang="en-US" sz="2800" b="1" dirty="0">
              <a:cs typeface="B Lotus" pitchFamily="2" charset="-78"/>
            </a:endParaRPr>
          </a:p>
        </p:txBody>
      </p:sp>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05497"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4E8C6044-1F10-4616-AF0F-4CDD09C06D0E}"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C660376C-5B10-4D74-8B8A-2A0BA5AB1A86}" type="slidenum">
              <a:rPr lang="ar-SA" sz="2000" b="1">
                <a:solidFill>
                  <a:schemeClr val="bg1"/>
                </a:solidFill>
                <a:effectLst>
                  <a:outerShdw blurRad="38100" dist="38100" dir="2700000" algn="tl">
                    <a:srgbClr val="C0C0C0"/>
                  </a:outerShdw>
                </a:effectLst>
                <a:cs typeface="B Nazanin" pitchFamily="2" charset="-78"/>
              </a:rPr>
              <a:pPr>
                <a:defRPr/>
              </a:pPr>
              <a:t>95</a:t>
            </a:fld>
            <a:endParaRPr lang="en-US" sz="2000" b="1">
              <a:solidFill>
                <a:schemeClr val="bg1"/>
              </a:solidFill>
              <a:effectLst>
                <a:outerShdw blurRad="38100" dist="38100" dir="2700000" algn="tl">
                  <a:srgbClr val="C0C0C0"/>
                </a:outerShdw>
              </a:effectLst>
              <a:cs typeface="B Nazanin" pitchFamily="2" charset="-78"/>
            </a:endParaRPr>
          </a:p>
        </p:txBody>
      </p:sp>
      <p:sp>
        <p:nvSpPr>
          <p:cNvPr id="38" name="TextBox 37"/>
          <p:cNvSpPr txBox="1"/>
          <p:nvPr/>
        </p:nvSpPr>
        <p:spPr>
          <a:xfrm rot="5400000">
            <a:off x="4245694" y="-2245485"/>
            <a:ext cx="800219" cy="6148398"/>
          </a:xfrm>
          <a:prstGeom prst="rect">
            <a:avLst/>
          </a:prstGeom>
          <a:noFill/>
        </p:spPr>
        <p:txBody>
          <a:bodyPr vert="vert270">
            <a:spAutoFit/>
          </a:bodyPr>
          <a:lstStyle/>
          <a:p>
            <a:pPr algn="ctr" fontAlgn="auto">
              <a:spcBef>
                <a:spcPts val="0"/>
              </a:spcBef>
              <a:spcAft>
                <a:spcPts val="0"/>
              </a:spcAft>
              <a:defRPr/>
            </a:pPr>
            <a:r>
              <a:rPr lang="fa-IR"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rPr>
              <a:t>تعاريف</a:t>
            </a:r>
            <a:endParaRPr lang="en-US"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105500" name="Rectangle 34"/>
          <p:cNvSpPr>
            <a:spLocks noChangeArrowheads="1"/>
          </p:cNvSpPr>
          <p:nvPr/>
        </p:nvSpPr>
        <p:spPr bwMode="auto">
          <a:xfrm>
            <a:off x="2286000" y="1571625"/>
            <a:ext cx="4572000" cy="369888"/>
          </a:xfrm>
          <a:prstGeom prst="rect">
            <a:avLst/>
          </a:prstGeom>
          <a:noFill/>
          <a:ln w="9525">
            <a:noFill/>
            <a:miter lim="800000"/>
            <a:headEnd/>
            <a:tailEnd/>
          </a:ln>
        </p:spPr>
        <p:txBody>
          <a:bodyPr>
            <a:spAutoFit/>
          </a:bodyPr>
          <a:lstStyle/>
          <a:p>
            <a:pPr algn="just"/>
            <a:endParaRPr lang="fa-IR">
              <a:cs typeface="B Lotus" pitchFamily="2" charset="-78"/>
            </a:endParaRPr>
          </a:p>
        </p:txBody>
      </p:sp>
      <p:sp>
        <p:nvSpPr>
          <p:cNvPr id="33" name="Flowchart: Punched Tape 32"/>
          <p:cNvSpPr/>
          <p:nvPr/>
        </p:nvSpPr>
        <p:spPr>
          <a:xfrm>
            <a:off x="5286375" y="2214563"/>
            <a:ext cx="2786063" cy="1071562"/>
          </a:xfrm>
          <a:prstGeom prst="flowChartPunchedTap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r>
              <a:rPr lang="fa-IR" sz="3600" dirty="0">
                <a:cs typeface="Titr" pitchFamily="2" charset="-78"/>
              </a:rPr>
              <a:t>دارايی</a:t>
            </a:r>
            <a:endParaRPr lang="en-US" sz="3600" dirty="0">
              <a:cs typeface="Titr" pitchFamily="2" charset="-78"/>
            </a:endParaRPr>
          </a:p>
        </p:txBody>
      </p:sp>
      <p:sp>
        <p:nvSpPr>
          <p:cNvPr id="34" name="Flowchart: Punched Tape 33"/>
          <p:cNvSpPr/>
          <p:nvPr/>
        </p:nvSpPr>
        <p:spPr>
          <a:xfrm>
            <a:off x="3071813" y="1285875"/>
            <a:ext cx="3429000" cy="928688"/>
          </a:xfrm>
          <a:prstGeom prst="flowChartPunchedTap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r>
              <a:rPr lang="fa-IR" sz="3600" b="1" dirty="0">
                <a:cs typeface="Titr" pitchFamily="2" charset="-78"/>
              </a:rPr>
              <a:t>مبنای تعهدی</a:t>
            </a:r>
            <a:endParaRPr lang="en-US" sz="3600" b="1" dirty="0">
              <a:cs typeface="Titr" pitchFamily="2" charset="-78"/>
            </a:endParaRPr>
          </a:p>
        </p:txBody>
      </p:sp>
      <p:sp>
        <p:nvSpPr>
          <p:cNvPr id="36" name="Flowchart: Punched Tape 35"/>
          <p:cNvSpPr/>
          <p:nvPr/>
        </p:nvSpPr>
        <p:spPr>
          <a:xfrm>
            <a:off x="5286375" y="3143250"/>
            <a:ext cx="2786063" cy="1071563"/>
          </a:xfrm>
          <a:prstGeom prst="flowChartPunchedTap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r>
              <a:rPr lang="fa-IR" sz="3600" dirty="0">
                <a:cs typeface="Titr" pitchFamily="2" charset="-78"/>
              </a:rPr>
              <a:t>بدهي</a:t>
            </a:r>
            <a:endParaRPr lang="en-US" sz="3600" dirty="0"/>
          </a:p>
        </p:txBody>
      </p:sp>
      <p:sp>
        <p:nvSpPr>
          <p:cNvPr id="37" name="Flowchart: Punched Tape 36"/>
          <p:cNvSpPr/>
          <p:nvPr/>
        </p:nvSpPr>
        <p:spPr>
          <a:xfrm>
            <a:off x="5286375" y="4143375"/>
            <a:ext cx="2786063" cy="1071563"/>
          </a:xfrm>
          <a:prstGeom prst="flowChartPunchedTap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r>
              <a:rPr lang="fa-IR" sz="3600" dirty="0">
                <a:cs typeface="Titr" pitchFamily="2" charset="-78"/>
              </a:rPr>
              <a:t>ارزش خالص</a:t>
            </a:r>
            <a:endParaRPr lang="en-US" sz="3600" dirty="0">
              <a:cs typeface="Titr" pitchFamily="2" charset="-78"/>
            </a:endParaRPr>
          </a:p>
        </p:txBody>
      </p:sp>
      <p:sp>
        <p:nvSpPr>
          <p:cNvPr id="39" name="Flowchart: Punched Tape 38"/>
          <p:cNvSpPr/>
          <p:nvPr/>
        </p:nvSpPr>
        <p:spPr>
          <a:xfrm>
            <a:off x="1714500" y="2286000"/>
            <a:ext cx="2928938" cy="1071563"/>
          </a:xfrm>
          <a:prstGeom prst="flowChartPunchedTap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r>
              <a:rPr lang="fa-IR" sz="3600" dirty="0">
                <a:cs typeface="Titr" pitchFamily="2" charset="-78"/>
              </a:rPr>
              <a:t>درآمد</a:t>
            </a:r>
            <a:endParaRPr lang="en-US" sz="3600" dirty="0">
              <a:cs typeface="Titr" pitchFamily="2" charset="-78"/>
            </a:endParaRPr>
          </a:p>
        </p:txBody>
      </p:sp>
      <p:sp>
        <p:nvSpPr>
          <p:cNvPr id="40" name="Flowchart: Punched Tape 39"/>
          <p:cNvSpPr/>
          <p:nvPr/>
        </p:nvSpPr>
        <p:spPr>
          <a:xfrm>
            <a:off x="1714500" y="3214688"/>
            <a:ext cx="2928938" cy="1071562"/>
          </a:xfrm>
          <a:prstGeom prst="flowChartPunchedTap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r>
              <a:rPr lang="fa-IR" sz="3600" dirty="0">
                <a:cs typeface="Titr" pitchFamily="2" charset="-78"/>
              </a:rPr>
              <a:t>هزينه</a:t>
            </a:r>
            <a:endParaRPr lang="en-US" sz="3600" dirty="0">
              <a:cs typeface="Titr" pitchFamily="2" charset="-78"/>
            </a:endParaRPr>
          </a:p>
        </p:txBody>
      </p:sp>
      <p:sp>
        <p:nvSpPr>
          <p:cNvPr id="41" name="Flowchart: Punched Tape 40"/>
          <p:cNvSpPr/>
          <p:nvPr/>
        </p:nvSpPr>
        <p:spPr>
          <a:xfrm>
            <a:off x="1714500" y="4214813"/>
            <a:ext cx="2928938" cy="1071562"/>
          </a:xfrm>
          <a:prstGeom prst="flowChartPunchedTap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r>
              <a:rPr lang="fa-IR" sz="3200" b="1" dirty="0">
                <a:cs typeface="Titr" pitchFamily="2" charset="-78"/>
              </a:rPr>
              <a:t>اطلاعات با اهميت</a:t>
            </a:r>
            <a:endParaRPr lang="en-US" sz="3200" b="1" dirty="0">
              <a:cs typeface="Titr" pitchFamily="2" charset="-78"/>
            </a:endParaRPr>
          </a:p>
        </p:txBody>
      </p:sp>
      <p:sp>
        <p:nvSpPr>
          <p:cNvPr id="42" name="Action Button: Information 41">
            <a:hlinkClick r:id="" action="ppaction://hlinkshowjump?jump=nextslide" highlightClick="1"/>
          </p:cNvPr>
          <p:cNvSpPr/>
          <p:nvPr/>
        </p:nvSpPr>
        <p:spPr>
          <a:xfrm>
            <a:off x="3071813" y="1857375"/>
            <a:ext cx="428625" cy="285750"/>
          </a:xfrm>
          <a:prstGeom prst="actionButtonInformation">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44" name="Action Button: Information 43">
            <a:hlinkClick r:id="rId3" action="ppaction://hlinksldjump" highlightClick="1"/>
          </p:cNvPr>
          <p:cNvSpPr/>
          <p:nvPr/>
        </p:nvSpPr>
        <p:spPr>
          <a:xfrm>
            <a:off x="5500688" y="2928938"/>
            <a:ext cx="500062" cy="285750"/>
          </a:xfrm>
          <a:prstGeom prst="actionButtonInformation">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47" name="Action Button: Information 46">
            <a:hlinkClick r:id="rId4" action="ppaction://hlinksldjump" highlightClick="1"/>
          </p:cNvPr>
          <p:cNvSpPr/>
          <p:nvPr/>
        </p:nvSpPr>
        <p:spPr>
          <a:xfrm>
            <a:off x="5429250" y="3857625"/>
            <a:ext cx="571500" cy="285750"/>
          </a:xfrm>
          <a:prstGeom prst="actionButtonInformation">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48" name="Action Button: Information 47">
            <a:hlinkClick r:id="rId5" action="ppaction://hlinksldjump" highlightClick="1"/>
          </p:cNvPr>
          <p:cNvSpPr/>
          <p:nvPr/>
        </p:nvSpPr>
        <p:spPr>
          <a:xfrm>
            <a:off x="5500688" y="4857750"/>
            <a:ext cx="285750" cy="285750"/>
          </a:xfrm>
          <a:prstGeom prst="actionButtonInformation">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49" name="Action Button: Information 48">
            <a:hlinkClick r:id="rId6" action="ppaction://hlinksldjump" highlightClick="1"/>
          </p:cNvPr>
          <p:cNvSpPr/>
          <p:nvPr/>
        </p:nvSpPr>
        <p:spPr>
          <a:xfrm>
            <a:off x="1928813" y="2928938"/>
            <a:ext cx="357187" cy="357187"/>
          </a:xfrm>
          <a:prstGeom prst="actionButtonInformation">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50" name="Action Button: Information 49">
            <a:hlinkClick r:id="rId7" action="ppaction://hlinksldjump" highlightClick="1"/>
          </p:cNvPr>
          <p:cNvSpPr/>
          <p:nvPr/>
        </p:nvSpPr>
        <p:spPr>
          <a:xfrm>
            <a:off x="1928813" y="3857625"/>
            <a:ext cx="428625" cy="357188"/>
          </a:xfrm>
          <a:prstGeom prst="actionButtonInformation">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51" name="Action Button: Information 50">
            <a:hlinkClick r:id="rId8" action="ppaction://hlinksldjump" highlightClick="1"/>
          </p:cNvPr>
          <p:cNvSpPr/>
          <p:nvPr/>
        </p:nvSpPr>
        <p:spPr>
          <a:xfrm>
            <a:off x="1785938" y="4929188"/>
            <a:ext cx="500062" cy="285750"/>
          </a:xfrm>
          <a:prstGeom prst="actionButtonInformation">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a:xfrm rot="20431675">
            <a:off x="7346950" y="5675313"/>
            <a:ext cx="1235075" cy="1004887"/>
          </a:xfrm>
          <a:prstGeom prst="rect">
            <a:avLst/>
          </a:prstGeom>
        </p:spPr>
        <p:style>
          <a:lnRef idx="3">
            <a:schemeClr val="lt1"/>
          </a:lnRef>
          <a:fillRef idx="1">
            <a:schemeClr val="accent6"/>
          </a:fillRef>
          <a:effectRef idx="1">
            <a:schemeClr val="accent6"/>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46" name="Rectangle 45"/>
          <p:cNvSpPr/>
          <p:nvPr/>
        </p:nvSpPr>
        <p:spPr>
          <a:xfrm rot="19238035">
            <a:off x="7286625" y="5521325"/>
            <a:ext cx="1166813" cy="1090613"/>
          </a:xfrm>
          <a:prstGeom prst="rect">
            <a:avLst/>
          </a:prstGeom>
        </p:spPr>
        <p:style>
          <a:lnRef idx="3">
            <a:schemeClr val="lt1"/>
          </a:lnRef>
          <a:fillRef idx="1">
            <a:schemeClr val="accent3"/>
          </a:fillRef>
          <a:effectRef idx="1">
            <a:schemeClr val="accent3"/>
          </a:effectRef>
          <a:fontRef idx="minor">
            <a:schemeClr val="lt1"/>
          </a:fontRef>
        </p:style>
        <p:txBody>
          <a:bodyPr anchor="ctr"/>
          <a:lstStyle/>
          <a:p>
            <a:pPr algn="ctr" rtl="0" fontAlgn="auto">
              <a:spcBef>
                <a:spcPts val="0"/>
              </a:spcBef>
              <a:spcAft>
                <a:spcPts val="0"/>
              </a:spcAft>
              <a:defRPr/>
            </a:pPr>
            <a:r>
              <a:rPr lang="fa-IR" sz="2000" dirty="0">
                <a:cs typeface="Titr" pitchFamily="2" charset="-78"/>
              </a:rPr>
              <a:t>استاندارد شماره </a:t>
            </a:r>
          </a:p>
          <a:p>
            <a:pPr algn="ctr" rtl="0" fontAlgn="auto">
              <a:spcBef>
                <a:spcPts val="0"/>
              </a:spcBef>
              <a:spcAft>
                <a:spcPts val="0"/>
              </a:spcAft>
              <a:defRPr/>
            </a:pPr>
            <a:r>
              <a:rPr lang="fa-IR" sz="2000" dirty="0">
                <a:cs typeface="Titr" pitchFamily="2" charset="-78"/>
              </a:rPr>
              <a:t>1</a:t>
            </a:r>
            <a:endParaRPr lang="en-US" sz="2000" dirty="0">
              <a:cs typeface="Titr" pitchFamily="2" charset="-78"/>
            </a:endParaRPr>
          </a:p>
        </p:txBody>
      </p:sp>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06521"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315C71D8-2393-483F-B71C-F255CEB3A104}"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95BE6D16-B60B-42F7-87ED-ACBAD2ACEFFA}" type="slidenum">
              <a:rPr lang="ar-SA" sz="2000" b="1">
                <a:solidFill>
                  <a:schemeClr val="bg1"/>
                </a:solidFill>
                <a:effectLst>
                  <a:outerShdw blurRad="38100" dist="38100" dir="2700000" algn="tl">
                    <a:srgbClr val="C0C0C0"/>
                  </a:outerShdw>
                </a:effectLst>
                <a:cs typeface="B Nazanin" pitchFamily="2" charset="-78"/>
              </a:rPr>
              <a:pPr>
                <a:defRPr/>
              </a:pPr>
              <a:t>96</a:t>
            </a:fld>
            <a:endParaRPr lang="en-US" sz="2000" b="1">
              <a:solidFill>
                <a:schemeClr val="bg1"/>
              </a:solidFill>
              <a:effectLst>
                <a:outerShdw blurRad="38100" dist="38100" dir="2700000" algn="tl">
                  <a:srgbClr val="C0C0C0"/>
                </a:outerShdw>
              </a:effectLst>
              <a:cs typeface="B Nazanin" pitchFamily="2" charset="-78"/>
            </a:endParaRPr>
          </a:p>
        </p:txBody>
      </p:sp>
      <p:sp>
        <p:nvSpPr>
          <p:cNvPr id="35" name="TextBox 34"/>
          <p:cNvSpPr txBox="1"/>
          <p:nvPr/>
        </p:nvSpPr>
        <p:spPr>
          <a:xfrm rot="5400000">
            <a:off x="4651628" y="-2784413"/>
            <a:ext cx="800219" cy="6817391"/>
          </a:xfrm>
          <a:prstGeom prst="rect">
            <a:avLst/>
          </a:prstGeom>
          <a:noFill/>
        </p:spPr>
        <p:txBody>
          <a:bodyPr vert="vert270">
            <a:spAutoFit/>
          </a:bodyPr>
          <a:lstStyle/>
          <a:p>
            <a:pPr fontAlgn="auto">
              <a:spcBef>
                <a:spcPts val="0"/>
              </a:spcBef>
              <a:spcAft>
                <a:spcPts val="0"/>
              </a:spcAft>
              <a:defRPr/>
            </a:pPr>
            <a:r>
              <a:rPr lang="fa-IR"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rPr>
              <a:t>مبنای تعهدی</a:t>
            </a:r>
            <a:endParaRPr lang="en-US"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106524" name="Rectangle 1"/>
          <p:cNvSpPr>
            <a:spLocks noChangeArrowheads="1"/>
          </p:cNvSpPr>
          <p:nvPr/>
        </p:nvSpPr>
        <p:spPr bwMode="auto">
          <a:xfrm rot="10800000" flipV="1">
            <a:off x="857250" y="1214438"/>
            <a:ext cx="7643813" cy="4357687"/>
          </a:xfrm>
          <a:prstGeom prst="rect">
            <a:avLst/>
          </a:prstGeom>
          <a:noFill/>
          <a:ln w="9525">
            <a:noFill/>
            <a:miter lim="800000"/>
            <a:headEnd/>
            <a:tailEnd/>
          </a:ln>
        </p:spPr>
        <p:txBody>
          <a:bodyPr anchor="ctr">
            <a:spAutoFit/>
          </a:bodyPr>
          <a:lstStyle/>
          <a:p>
            <a:pPr algn="just">
              <a:lnSpc>
                <a:spcPct val="150000"/>
              </a:lnSpc>
            </a:pPr>
            <a:r>
              <a:rPr lang="fa-IR" sz="3000" b="1">
                <a:cs typeface="B Lotus" pitchFamily="2" charset="-78"/>
              </a:rPr>
              <a:t>مبنایی است که بر اساس آن معاملات و سایر رویدادهای مالی در زمان وقوع (و نه فقط در زمان دریافت یا پرداخت وجه نقد) شناسایی و در اسناد و مدارک حسابداری ثبت می‌شود و در صورتهای مالی دوره‌ مربوط انعکاس می‌یابد. عناصر قابل شناسایی برمبنای تعهدی شامل داراییها، بدهیها، ارزش خالص، درآمدها و هزینه‌ها می‌باشند.</a:t>
            </a:r>
            <a:endParaRPr lang="ar-SA" sz="3000" b="1">
              <a:latin typeface="Tahoma" pitchFamily="34" charset="0"/>
              <a:ea typeface="Times New Roman" pitchFamily="18" charset="0"/>
              <a:cs typeface="B Lotus" pitchFamily="2" charset="-78"/>
            </a:endParaRPr>
          </a:p>
        </p:txBody>
      </p:sp>
      <p:sp>
        <p:nvSpPr>
          <p:cNvPr id="31" name="Action Button: Return 30">
            <a:hlinkClick r:id="rId3" action="ppaction://hlinksldjump" highlightClick="1"/>
          </p:cNvPr>
          <p:cNvSpPr/>
          <p:nvPr/>
        </p:nvSpPr>
        <p:spPr>
          <a:xfrm>
            <a:off x="2571750" y="5072063"/>
            <a:ext cx="571500" cy="285750"/>
          </a:xfrm>
          <a:prstGeom prst="actionButtonReturn">
            <a:avLst/>
          </a:prstGeom>
        </p:spPr>
        <p:style>
          <a:lnRef idx="1">
            <a:schemeClr val="dk1"/>
          </a:lnRef>
          <a:fillRef idx="2">
            <a:schemeClr val="dk1"/>
          </a:fillRef>
          <a:effectRef idx="1">
            <a:schemeClr val="dk1"/>
          </a:effectRef>
          <a:fontRef idx="minor">
            <a:schemeClr val="dk1"/>
          </a:fontRef>
        </p:style>
        <p:txBody>
          <a:bodyPr anchor="ctr"/>
          <a:lstStyle/>
          <a:p>
            <a:pPr algn="ctr" rtl="0" fontAlgn="auto">
              <a:spcBef>
                <a:spcPts val="0"/>
              </a:spcBef>
              <a:spcAft>
                <a:spcPts val="0"/>
              </a:spcAft>
              <a:defRPr/>
            </a:pP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a:xfrm rot="20431675">
            <a:off x="7346950" y="5675313"/>
            <a:ext cx="1235075" cy="1004887"/>
          </a:xfrm>
          <a:prstGeom prst="rect">
            <a:avLst/>
          </a:prstGeom>
        </p:spPr>
        <p:style>
          <a:lnRef idx="3">
            <a:schemeClr val="lt1"/>
          </a:lnRef>
          <a:fillRef idx="1">
            <a:schemeClr val="accent6"/>
          </a:fillRef>
          <a:effectRef idx="1">
            <a:schemeClr val="accent6"/>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46" name="Rectangle 45"/>
          <p:cNvSpPr/>
          <p:nvPr/>
        </p:nvSpPr>
        <p:spPr>
          <a:xfrm rot="19238035">
            <a:off x="7159625" y="5565775"/>
            <a:ext cx="1309688" cy="1090613"/>
          </a:xfrm>
          <a:prstGeom prst="rect">
            <a:avLst/>
          </a:prstGeom>
        </p:spPr>
        <p:style>
          <a:lnRef idx="3">
            <a:schemeClr val="lt1"/>
          </a:lnRef>
          <a:fillRef idx="1">
            <a:schemeClr val="accent3"/>
          </a:fillRef>
          <a:effectRef idx="1">
            <a:schemeClr val="accent3"/>
          </a:effectRef>
          <a:fontRef idx="minor">
            <a:schemeClr val="lt1"/>
          </a:fontRef>
        </p:style>
        <p:txBody>
          <a:bodyPr anchor="ctr"/>
          <a:lstStyle/>
          <a:p>
            <a:pPr algn="ctr" rtl="0" fontAlgn="auto">
              <a:spcBef>
                <a:spcPts val="0"/>
              </a:spcBef>
              <a:spcAft>
                <a:spcPts val="0"/>
              </a:spcAft>
              <a:defRPr/>
            </a:pPr>
            <a:r>
              <a:rPr lang="fa-IR" sz="2800" b="1" dirty="0">
                <a:cs typeface="B Lotus" pitchFamily="2" charset="-78"/>
              </a:rPr>
              <a:t>استاندارد شماره 1</a:t>
            </a:r>
          </a:p>
        </p:txBody>
      </p:sp>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07545"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83C0C811-0A91-4059-941C-A6B45EBDA9A7}"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95D0BBAC-EF56-4153-AD32-58C19457C353}" type="slidenum">
              <a:rPr lang="ar-SA" sz="2000" b="1">
                <a:solidFill>
                  <a:schemeClr val="bg1"/>
                </a:solidFill>
                <a:effectLst>
                  <a:outerShdw blurRad="38100" dist="38100" dir="2700000" algn="tl">
                    <a:srgbClr val="C0C0C0"/>
                  </a:outerShdw>
                </a:effectLst>
                <a:cs typeface="B Nazanin" pitchFamily="2" charset="-78"/>
              </a:rPr>
              <a:pPr>
                <a:defRPr/>
              </a:pPr>
              <a:t>97</a:t>
            </a:fld>
            <a:endParaRPr lang="en-US" sz="2000" b="1">
              <a:solidFill>
                <a:schemeClr val="bg1"/>
              </a:solidFill>
              <a:effectLst>
                <a:outerShdw blurRad="38100" dist="38100" dir="2700000" algn="tl">
                  <a:srgbClr val="C0C0C0"/>
                </a:outerShdw>
              </a:effectLst>
              <a:cs typeface="B Nazanin" pitchFamily="2" charset="-78"/>
            </a:endParaRPr>
          </a:p>
        </p:txBody>
      </p:sp>
      <p:sp>
        <p:nvSpPr>
          <p:cNvPr id="35" name="TextBox 34"/>
          <p:cNvSpPr txBox="1"/>
          <p:nvPr/>
        </p:nvSpPr>
        <p:spPr>
          <a:xfrm rot="5400000">
            <a:off x="4579335" y="-2364812"/>
            <a:ext cx="800219" cy="6529929"/>
          </a:xfrm>
          <a:prstGeom prst="rect">
            <a:avLst/>
          </a:prstGeom>
          <a:noFill/>
        </p:spPr>
        <p:txBody>
          <a:bodyPr vert="vert270">
            <a:spAutoFit/>
          </a:bodyPr>
          <a:lstStyle/>
          <a:p>
            <a:pPr fontAlgn="auto">
              <a:spcBef>
                <a:spcPts val="0"/>
              </a:spcBef>
              <a:spcAft>
                <a:spcPts val="0"/>
              </a:spcAft>
              <a:defRPr/>
            </a:pPr>
            <a:r>
              <a:rPr lang="fa-IR"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rPr>
              <a:t>دارايي</a:t>
            </a:r>
            <a:endParaRPr lang="en-US"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107548" name="Rectangle 2"/>
          <p:cNvSpPr>
            <a:spLocks noChangeArrowheads="1"/>
          </p:cNvSpPr>
          <p:nvPr/>
        </p:nvSpPr>
        <p:spPr bwMode="auto">
          <a:xfrm>
            <a:off x="785813" y="2166938"/>
            <a:ext cx="7929562" cy="2309812"/>
          </a:xfrm>
          <a:prstGeom prst="rect">
            <a:avLst/>
          </a:prstGeom>
          <a:noFill/>
          <a:ln w="9525">
            <a:noFill/>
            <a:miter lim="800000"/>
            <a:headEnd/>
            <a:tailEnd/>
          </a:ln>
        </p:spPr>
        <p:txBody>
          <a:bodyPr anchor="ctr">
            <a:spAutoFit/>
          </a:bodyPr>
          <a:lstStyle/>
          <a:p>
            <a:pPr algn="ctr">
              <a:lnSpc>
                <a:spcPct val="150000"/>
              </a:lnSpc>
            </a:pPr>
            <a:r>
              <a:rPr lang="fa-IR" sz="3600" b="1">
                <a:latin typeface="Times" pitchFamily="18" charset="0"/>
                <a:ea typeface="Times New Roman" pitchFamily="18" charset="0"/>
                <a:cs typeface="B Lotus" pitchFamily="2" charset="-78"/>
              </a:rPr>
              <a:t> منبع تحت کنترلی است که برای واحد</a:t>
            </a:r>
            <a:r>
              <a:rPr lang="fa-IR" sz="3600" b="1">
                <a:latin typeface="Times New Roman" pitchFamily="18" charset="0"/>
                <a:ea typeface="Times New Roman" pitchFamily="18" charset="0"/>
                <a:cs typeface="B Lotus" pitchFamily="2" charset="-78"/>
              </a:rPr>
              <a:t> </a:t>
            </a:r>
            <a:r>
              <a:rPr lang="fa-IR" sz="3600" b="1">
                <a:latin typeface="Times" pitchFamily="18" charset="0"/>
                <a:ea typeface="Times New Roman" pitchFamily="18" charset="0"/>
                <a:cs typeface="B Lotus" pitchFamily="2" charset="-78"/>
              </a:rPr>
              <a:t>گزارشگر دارای خدمات بالقوه و یا منافع اقتصادی آتی باشد.</a:t>
            </a:r>
            <a:endParaRPr lang="en-US" sz="3600">
              <a:ea typeface="Times New Roman" pitchFamily="18" charset="0"/>
              <a:cs typeface="B Lotus" pitchFamily="2" charset="-78"/>
            </a:endParaRPr>
          </a:p>
          <a:p>
            <a:pPr algn="justLow" eaLnBrk="0" hangingPunct="0"/>
            <a:endParaRPr lang="fa-IR" sz="3600">
              <a:latin typeface="Times" pitchFamily="18" charset="0"/>
              <a:ea typeface="Times New Roman" pitchFamily="18" charset="0"/>
              <a:cs typeface="B Lotus" pitchFamily="2" charset="-78"/>
              <a:sym typeface="Symbol" pitchFamily="18" charset="2"/>
            </a:endParaRPr>
          </a:p>
        </p:txBody>
      </p:sp>
      <p:sp>
        <p:nvSpPr>
          <p:cNvPr id="31" name="Action Button: Return 30">
            <a:hlinkClick r:id="rId3" action="ppaction://hlinksldjump" highlightClick="1"/>
          </p:cNvPr>
          <p:cNvSpPr/>
          <p:nvPr/>
        </p:nvSpPr>
        <p:spPr>
          <a:xfrm>
            <a:off x="857250" y="3429000"/>
            <a:ext cx="214313" cy="214313"/>
          </a:xfrm>
          <a:prstGeom prst="actionButtonReturn">
            <a:avLst/>
          </a:prstGeom>
        </p:spPr>
        <p:style>
          <a:lnRef idx="1">
            <a:schemeClr val="dk1"/>
          </a:lnRef>
          <a:fillRef idx="2">
            <a:schemeClr val="dk1"/>
          </a:fillRef>
          <a:effectRef idx="1">
            <a:schemeClr val="dk1"/>
          </a:effectRef>
          <a:fontRef idx="minor">
            <a:schemeClr val="dk1"/>
          </a:fontRef>
        </p:style>
        <p:txBody>
          <a:bodyPr anchor="ctr"/>
          <a:lstStyle/>
          <a:p>
            <a:pPr algn="ctr" rtl="0" fontAlgn="auto">
              <a:spcBef>
                <a:spcPts val="0"/>
              </a:spcBef>
              <a:spcAft>
                <a:spcPts val="0"/>
              </a:spcAft>
              <a:defRPr/>
            </a:pP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a:xfrm rot="20431675">
            <a:off x="7346950" y="5675313"/>
            <a:ext cx="1235075" cy="1004887"/>
          </a:xfrm>
          <a:prstGeom prst="rect">
            <a:avLst/>
          </a:prstGeom>
        </p:spPr>
        <p:style>
          <a:lnRef idx="3">
            <a:schemeClr val="lt1"/>
          </a:lnRef>
          <a:fillRef idx="1">
            <a:schemeClr val="accent6"/>
          </a:fillRef>
          <a:effectRef idx="1">
            <a:schemeClr val="accent6"/>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46" name="Rectangle 45"/>
          <p:cNvSpPr/>
          <p:nvPr/>
        </p:nvSpPr>
        <p:spPr>
          <a:xfrm rot="19238035">
            <a:off x="7286625" y="5521325"/>
            <a:ext cx="1166813" cy="1090613"/>
          </a:xfrm>
          <a:prstGeom prst="rect">
            <a:avLst/>
          </a:prstGeom>
        </p:spPr>
        <p:style>
          <a:lnRef idx="3">
            <a:schemeClr val="lt1"/>
          </a:lnRef>
          <a:fillRef idx="1">
            <a:schemeClr val="accent3"/>
          </a:fillRef>
          <a:effectRef idx="1">
            <a:schemeClr val="accent3"/>
          </a:effectRef>
          <a:fontRef idx="minor">
            <a:schemeClr val="lt1"/>
          </a:fontRef>
        </p:style>
        <p:txBody>
          <a:bodyPr anchor="ctr"/>
          <a:lstStyle/>
          <a:p>
            <a:pPr algn="ctr" rtl="0" fontAlgn="auto">
              <a:spcBef>
                <a:spcPts val="0"/>
              </a:spcBef>
              <a:spcAft>
                <a:spcPts val="0"/>
              </a:spcAft>
              <a:defRPr/>
            </a:pPr>
            <a:r>
              <a:rPr lang="fa-IR" sz="2000" dirty="0">
                <a:cs typeface="Titr" pitchFamily="2" charset="-78"/>
              </a:rPr>
              <a:t>استاندارد شماره </a:t>
            </a:r>
          </a:p>
          <a:p>
            <a:pPr algn="ctr" rtl="0" fontAlgn="auto">
              <a:spcBef>
                <a:spcPts val="0"/>
              </a:spcBef>
              <a:spcAft>
                <a:spcPts val="0"/>
              </a:spcAft>
              <a:defRPr/>
            </a:pPr>
            <a:r>
              <a:rPr lang="fa-IR" sz="2000" dirty="0">
                <a:cs typeface="Titr" pitchFamily="2" charset="-78"/>
              </a:rPr>
              <a:t>1</a:t>
            </a:r>
            <a:endParaRPr lang="en-US" sz="2000" dirty="0">
              <a:cs typeface="Titr" pitchFamily="2" charset="-78"/>
            </a:endParaRPr>
          </a:p>
        </p:txBody>
      </p:sp>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08569"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1B33A5C3-2465-4CF5-8084-C93079B20312}"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8DAE3403-D4F6-4AC5-9E89-DE4900FE3B49}" type="slidenum">
              <a:rPr lang="ar-SA" sz="2000" b="1">
                <a:solidFill>
                  <a:schemeClr val="bg1"/>
                </a:solidFill>
                <a:effectLst>
                  <a:outerShdw blurRad="38100" dist="38100" dir="2700000" algn="tl">
                    <a:srgbClr val="C0C0C0"/>
                  </a:outerShdw>
                </a:effectLst>
                <a:cs typeface="B Nazanin" pitchFamily="2" charset="-78"/>
              </a:rPr>
              <a:pPr>
                <a:defRPr/>
              </a:pPr>
              <a:t>98</a:t>
            </a:fld>
            <a:endParaRPr lang="en-US" sz="2000" b="1">
              <a:solidFill>
                <a:schemeClr val="bg1"/>
              </a:solidFill>
              <a:effectLst>
                <a:outerShdw blurRad="38100" dist="38100" dir="2700000" algn="tl">
                  <a:srgbClr val="C0C0C0"/>
                </a:outerShdw>
              </a:effectLst>
              <a:cs typeface="B Nazanin" pitchFamily="2" charset="-78"/>
            </a:endParaRPr>
          </a:p>
        </p:txBody>
      </p:sp>
      <p:sp>
        <p:nvSpPr>
          <p:cNvPr id="35" name="TextBox 34"/>
          <p:cNvSpPr txBox="1"/>
          <p:nvPr/>
        </p:nvSpPr>
        <p:spPr>
          <a:xfrm rot="5400000">
            <a:off x="4903371" y="-2688848"/>
            <a:ext cx="800219" cy="7178001"/>
          </a:xfrm>
          <a:prstGeom prst="rect">
            <a:avLst/>
          </a:prstGeom>
          <a:noFill/>
        </p:spPr>
        <p:txBody>
          <a:bodyPr vert="vert270">
            <a:spAutoFit/>
          </a:bodyPr>
          <a:lstStyle/>
          <a:p>
            <a:pPr fontAlgn="auto">
              <a:spcBef>
                <a:spcPts val="0"/>
              </a:spcBef>
              <a:spcAft>
                <a:spcPts val="0"/>
              </a:spcAft>
              <a:defRPr/>
            </a:pPr>
            <a:r>
              <a:rPr lang="fa-IR"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rPr>
              <a:t>بدهی</a:t>
            </a:r>
            <a:endParaRPr lang="en-US"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108572" name="Rectangle 2"/>
          <p:cNvSpPr>
            <a:spLocks noChangeArrowheads="1"/>
          </p:cNvSpPr>
          <p:nvPr/>
        </p:nvSpPr>
        <p:spPr bwMode="auto">
          <a:xfrm>
            <a:off x="785813" y="2143125"/>
            <a:ext cx="7929562" cy="1684338"/>
          </a:xfrm>
          <a:prstGeom prst="rect">
            <a:avLst/>
          </a:prstGeom>
          <a:noFill/>
          <a:ln w="9525">
            <a:noFill/>
            <a:miter lim="800000"/>
            <a:headEnd/>
            <a:tailEnd/>
          </a:ln>
        </p:spPr>
        <p:txBody>
          <a:bodyPr anchor="ctr">
            <a:spAutoFit/>
          </a:bodyPr>
          <a:lstStyle/>
          <a:p>
            <a:pPr algn="just">
              <a:lnSpc>
                <a:spcPct val="150000"/>
              </a:lnSpc>
            </a:pPr>
            <a:r>
              <a:rPr lang="fa-IR" sz="3600" b="1">
                <a:cs typeface="B Lotus" pitchFamily="2" charset="-78"/>
              </a:rPr>
              <a:t>تعهد فعلی واحد گزارشگر است که ایفای آن مستلزم خروج منافع از واحد گزارشگر خواهد بود.</a:t>
            </a:r>
            <a:endParaRPr lang="en-US" sz="3600">
              <a:cs typeface="B Lotus" pitchFamily="2" charset="-78"/>
            </a:endParaRPr>
          </a:p>
        </p:txBody>
      </p:sp>
      <p:sp>
        <p:nvSpPr>
          <p:cNvPr id="33" name="Action Button: Return 32">
            <a:hlinkClick r:id="rId3" action="ppaction://hlinksldjump" highlightClick="1"/>
          </p:cNvPr>
          <p:cNvSpPr/>
          <p:nvPr/>
        </p:nvSpPr>
        <p:spPr>
          <a:xfrm>
            <a:off x="1979613" y="3357563"/>
            <a:ext cx="285750" cy="285750"/>
          </a:xfrm>
          <a:prstGeom prst="actionButtonReturn">
            <a:avLst/>
          </a:prstGeom>
        </p:spPr>
        <p:style>
          <a:lnRef idx="1">
            <a:schemeClr val="dk1"/>
          </a:lnRef>
          <a:fillRef idx="2">
            <a:schemeClr val="dk1"/>
          </a:fillRef>
          <a:effectRef idx="1">
            <a:schemeClr val="dk1"/>
          </a:effectRef>
          <a:fontRef idx="minor">
            <a:schemeClr val="dk1"/>
          </a:fontRef>
        </p:style>
        <p:txBody>
          <a:bodyPr anchor="ctr"/>
          <a:lstStyle/>
          <a:p>
            <a:pPr algn="ctr" rtl="0" fontAlgn="auto">
              <a:spcBef>
                <a:spcPts val="0"/>
              </a:spcBef>
              <a:spcAft>
                <a:spcPts val="0"/>
              </a:spcAft>
              <a:defRPr/>
            </a:pP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a:xfrm rot="20431675">
            <a:off x="7346950" y="5392738"/>
            <a:ext cx="1235075" cy="1004887"/>
          </a:xfrm>
          <a:prstGeom prst="rect">
            <a:avLst/>
          </a:prstGeom>
        </p:spPr>
        <p:style>
          <a:lnRef idx="3">
            <a:schemeClr val="lt1"/>
          </a:lnRef>
          <a:fillRef idx="1">
            <a:schemeClr val="accent6"/>
          </a:fillRef>
          <a:effectRef idx="1">
            <a:schemeClr val="accent6"/>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46" name="Rectangle 45"/>
          <p:cNvSpPr/>
          <p:nvPr/>
        </p:nvSpPr>
        <p:spPr>
          <a:xfrm rot="19238035">
            <a:off x="7331075" y="5300663"/>
            <a:ext cx="1216025" cy="1169987"/>
          </a:xfrm>
          <a:prstGeom prst="rect">
            <a:avLst/>
          </a:prstGeom>
        </p:spPr>
        <p:style>
          <a:lnRef idx="3">
            <a:schemeClr val="lt1"/>
          </a:lnRef>
          <a:fillRef idx="1">
            <a:schemeClr val="accent3"/>
          </a:fillRef>
          <a:effectRef idx="1">
            <a:schemeClr val="accent3"/>
          </a:effectRef>
          <a:fontRef idx="minor">
            <a:schemeClr val="lt1"/>
          </a:fontRef>
        </p:style>
        <p:txBody>
          <a:bodyPr anchor="ctr"/>
          <a:lstStyle/>
          <a:p>
            <a:pPr algn="ctr" rtl="0" fontAlgn="auto">
              <a:spcBef>
                <a:spcPts val="0"/>
              </a:spcBef>
              <a:spcAft>
                <a:spcPts val="0"/>
              </a:spcAft>
              <a:defRPr/>
            </a:pPr>
            <a:r>
              <a:rPr lang="fa-IR" sz="2800" b="1" dirty="0">
                <a:cs typeface="B Lotus" pitchFamily="2" charset="-78"/>
              </a:rPr>
              <a:t>استاندارد شماره  1</a:t>
            </a:r>
          </a:p>
        </p:txBody>
      </p:sp>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09593"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7F4DAAD4-629B-4D50-A1E9-C0A0308B026D}"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BD704975-A109-4EB4-9DC6-36AFF00F952F}" type="slidenum">
              <a:rPr lang="ar-SA" sz="2000" b="1">
                <a:solidFill>
                  <a:schemeClr val="bg1"/>
                </a:solidFill>
                <a:effectLst>
                  <a:outerShdw blurRad="38100" dist="38100" dir="2700000" algn="tl">
                    <a:srgbClr val="C0C0C0"/>
                  </a:outerShdw>
                </a:effectLst>
                <a:cs typeface="B Nazanin" pitchFamily="2" charset="-78"/>
              </a:rPr>
              <a:pPr>
                <a:defRPr/>
              </a:pPr>
              <a:t>99</a:t>
            </a:fld>
            <a:endParaRPr lang="en-US" sz="2000" b="1">
              <a:solidFill>
                <a:schemeClr val="bg1"/>
              </a:solidFill>
              <a:effectLst>
                <a:outerShdw blurRad="38100" dist="38100" dir="2700000" algn="tl">
                  <a:srgbClr val="C0C0C0"/>
                </a:outerShdw>
              </a:effectLst>
              <a:cs typeface="B Nazanin" pitchFamily="2" charset="-78"/>
            </a:endParaRPr>
          </a:p>
        </p:txBody>
      </p:sp>
      <p:sp>
        <p:nvSpPr>
          <p:cNvPr id="35" name="TextBox 34"/>
          <p:cNvSpPr txBox="1"/>
          <p:nvPr/>
        </p:nvSpPr>
        <p:spPr>
          <a:xfrm rot="5400000">
            <a:off x="4615339" y="-2400816"/>
            <a:ext cx="800219" cy="6601937"/>
          </a:xfrm>
          <a:prstGeom prst="rect">
            <a:avLst/>
          </a:prstGeom>
          <a:noFill/>
        </p:spPr>
        <p:txBody>
          <a:bodyPr vert="vert270">
            <a:spAutoFit/>
          </a:bodyPr>
          <a:lstStyle/>
          <a:p>
            <a:pPr fontAlgn="auto">
              <a:spcBef>
                <a:spcPts val="0"/>
              </a:spcBef>
              <a:spcAft>
                <a:spcPts val="0"/>
              </a:spcAft>
              <a:defRPr/>
            </a:pPr>
            <a:r>
              <a:rPr lang="fa-IR"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rPr>
              <a:t>ارزش خالص</a:t>
            </a:r>
            <a:endParaRPr lang="en-US"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109596" name="Rectangle 2"/>
          <p:cNvSpPr>
            <a:spLocks noChangeArrowheads="1"/>
          </p:cNvSpPr>
          <p:nvPr/>
        </p:nvSpPr>
        <p:spPr bwMode="auto">
          <a:xfrm>
            <a:off x="785813" y="2143125"/>
            <a:ext cx="7929562" cy="1684338"/>
          </a:xfrm>
          <a:prstGeom prst="rect">
            <a:avLst/>
          </a:prstGeom>
          <a:noFill/>
          <a:ln w="9525">
            <a:noFill/>
            <a:miter lim="800000"/>
            <a:headEnd/>
            <a:tailEnd/>
          </a:ln>
        </p:spPr>
        <p:txBody>
          <a:bodyPr anchor="ctr">
            <a:spAutoFit/>
          </a:bodyPr>
          <a:lstStyle/>
          <a:p>
            <a:pPr algn="ctr">
              <a:lnSpc>
                <a:spcPct val="150000"/>
              </a:lnSpc>
            </a:pPr>
            <a:r>
              <a:rPr lang="fa-IR" sz="3600" b="1">
                <a:cs typeface="B Lotus" pitchFamily="2" charset="-78"/>
              </a:rPr>
              <a:t> عبارت است از ارزش کل داراییها منهای ارزش کل بدهیهای واحد گزارشگر.</a:t>
            </a:r>
            <a:endParaRPr lang="en-US" sz="3600">
              <a:cs typeface="B Lotus" pitchFamily="2" charset="-78"/>
            </a:endParaRPr>
          </a:p>
        </p:txBody>
      </p:sp>
      <p:sp>
        <p:nvSpPr>
          <p:cNvPr id="31" name="Action Button: Return 30">
            <a:hlinkClick r:id="rId3" action="ppaction://hlinksldjump" highlightClick="1"/>
          </p:cNvPr>
          <p:cNvSpPr/>
          <p:nvPr/>
        </p:nvSpPr>
        <p:spPr>
          <a:xfrm>
            <a:off x="2357438" y="3357563"/>
            <a:ext cx="285750" cy="285750"/>
          </a:xfrm>
          <a:prstGeom prst="actionButtonReturn">
            <a:avLst/>
          </a:prstGeom>
        </p:spPr>
        <p:style>
          <a:lnRef idx="1">
            <a:schemeClr val="dk1"/>
          </a:lnRef>
          <a:fillRef idx="2">
            <a:schemeClr val="dk1"/>
          </a:fillRef>
          <a:effectRef idx="1">
            <a:schemeClr val="dk1"/>
          </a:effectRef>
          <a:fontRef idx="minor">
            <a:schemeClr val="dk1"/>
          </a:fontRef>
        </p:style>
        <p:txBody>
          <a:bodyPr anchor="ctr"/>
          <a:lstStyle/>
          <a:p>
            <a:pPr algn="ctr" rtl="0" fontAlgn="auto">
              <a:spcBef>
                <a:spcPts val="0"/>
              </a:spcBef>
              <a:spcAft>
                <a:spcPts val="0"/>
              </a:spcAft>
              <a:defRPr/>
            </a:pP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a:xfrm rot="20431675">
            <a:off x="7204075" y="5392738"/>
            <a:ext cx="1235075" cy="1004887"/>
          </a:xfrm>
          <a:prstGeom prst="rect">
            <a:avLst/>
          </a:prstGeom>
        </p:spPr>
        <p:style>
          <a:lnRef idx="3">
            <a:schemeClr val="lt1"/>
          </a:lnRef>
          <a:fillRef idx="1">
            <a:schemeClr val="accent6"/>
          </a:fillRef>
          <a:effectRef idx="1">
            <a:schemeClr val="accent6"/>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46" name="Rectangle 45"/>
          <p:cNvSpPr/>
          <p:nvPr/>
        </p:nvSpPr>
        <p:spPr>
          <a:xfrm rot="19238035">
            <a:off x="7164388" y="5373688"/>
            <a:ext cx="1306512" cy="1206500"/>
          </a:xfrm>
          <a:prstGeom prst="rect">
            <a:avLst/>
          </a:prstGeom>
        </p:spPr>
        <p:style>
          <a:lnRef idx="3">
            <a:schemeClr val="lt1"/>
          </a:lnRef>
          <a:fillRef idx="1">
            <a:schemeClr val="accent3"/>
          </a:fillRef>
          <a:effectRef idx="1">
            <a:schemeClr val="accent3"/>
          </a:effectRef>
          <a:fontRef idx="minor">
            <a:schemeClr val="lt1"/>
          </a:fontRef>
        </p:style>
        <p:txBody>
          <a:bodyPr anchor="ctr"/>
          <a:lstStyle/>
          <a:p>
            <a:pPr algn="ctr" rtl="0" fontAlgn="auto">
              <a:spcBef>
                <a:spcPts val="0"/>
              </a:spcBef>
              <a:spcAft>
                <a:spcPts val="0"/>
              </a:spcAft>
              <a:defRPr/>
            </a:pPr>
            <a:r>
              <a:rPr lang="fa-IR" sz="2800" b="1" dirty="0">
                <a:cs typeface="B Lotus" pitchFamily="2" charset="-78"/>
              </a:rPr>
              <a:t>استاندارد شماره  1</a:t>
            </a:r>
          </a:p>
        </p:txBody>
      </p:sp>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10617"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CE57C6E2-A7B1-48DF-BDFF-ABE68A1B1AB4}"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1700E67B-88C6-4972-A3DF-0F62C985CF52}" type="slidenum">
              <a:rPr lang="ar-SA" sz="2000" b="1">
                <a:solidFill>
                  <a:schemeClr val="bg1"/>
                </a:solidFill>
                <a:effectLst>
                  <a:outerShdw blurRad="38100" dist="38100" dir="2700000" algn="tl">
                    <a:srgbClr val="C0C0C0"/>
                  </a:outerShdw>
                </a:effectLst>
                <a:cs typeface="B Nazanin" pitchFamily="2" charset="-78"/>
              </a:rPr>
              <a:pPr>
                <a:defRPr/>
              </a:pPr>
              <a:t>100</a:t>
            </a:fld>
            <a:endParaRPr lang="en-US" sz="2000" b="1">
              <a:solidFill>
                <a:schemeClr val="bg1"/>
              </a:solidFill>
              <a:effectLst>
                <a:outerShdw blurRad="38100" dist="38100" dir="2700000" algn="tl">
                  <a:srgbClr val="C0C0C0"/>
                </a:outerShdw>
              </a:effectLst>
              <a:cs typeface="B Nazanin" pitchFamily="2" charset="-78"/>
            </a:endParaRPr>
          </a:p>
        </p:txBody>
      </p:sp>
      <p:sp>
        <p:nvSpPr>
          <p:cNvPr id="35" name="TextBox 34"/>
          <p:cNvSpPr txBox="1"/>
          <p:nvPr/>
        </p:nvSpPr>
        <p:spPr>
          <a:xfrm rot="5400000">
            <a:off x="4723351" y="-2508828"/>
            <a:ext cx="800219" cy="6817961"/>
          </a:xfrm>
          <a:prstGeom prst="rect">
            <a:avLst/>
          </a:prstGeom>
          <a:noFill/>
        </p:spPr>
        <p:txBody>
          <a:bodyPr vert="vert270">
            <a:spAutoFit/>
          </a:bodyPr>
          <a:lstStyle/>
          <a:p>
            <a:pPr fontAlgn="auto">
              <a:spcBef>
                <a:spcPts val="0"/>
              </a:spcBef>
              <a:spcAft>
                <a:spcPts val="0"/>
              </a:spcAft>
              <a:defRPr/>
            </a:pPr>
            <a:r>
              <a:rPr lang="fa-IR"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rPr>
              <a:t>درآمد</a:t>
            </a:r>
            <a:endParaRPr lang="en-US"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110620" name="Rectangle 2"/>
          <p:cNvSpPr>
            <a:spLocks noChangeArrowheads="1"/>
          </p:cNvSpPr>
          <p:nvPr/>
        </p:nvSpPr>
        <p:spPr bwMode="auto">
          <a:xfrm>
            <a:off x="857250" y="1500188"/>
            <a:ext cx="7929563" cy="3313112"/>
          </a:xfrm>
          <a:prstGeom prst="rect">
            <a:avLst/>
          </a:prstGeom>
          <a:noFill/>
          <a:ln w="9525">
            <a:noFill/>
            <a:miter lim="800000"/>
            <a:headEnd/>
            <a:tailEnd/>
          </a:ln>
        </p:spPr>
        <p:txBody>
          <a:bodyPr anchor="ctr">
            <a:spAutoFit/>
          </a:bodyPr>
          <a:lstStyle/>
          <a:p>
            <a:pPr algn="just">
              <a:lnSpc>
                <a:spcPct val="150000"/>
              </a:lnSpc>
            </a:pPr>
            <a:r>
              <a:rPr lang="fa-IR" sz="3600" b="1">
                <a:cs typeface="B Lotus" pitchFamily="2" charset="-78"/>
              </a:rPr>
              <a:t>عبارت است از افزایش در داراییها، کاهش در بدهیها، و یا ترکیبی از هر دو که منجر به افزایش ارزش خالص طی دوره می‌شود.</a:t>
            </a:r>
            <a:endParaRPr lang="en-US" sz="3600">
              <a:cs typeface="B Lotus" pitchFamily="2" charset="-78"/>
            </a:endParaRPr>
          </a:p>
          <a:p>
            <a:pPr algn="just">
              <a:lnSpc>
                <a:spcPct val="150000"/>
              </a:lnSpc>
            </a:pPr>
            <a:endParaRPr lang="en-US" sz="3600">
              <a:cs typeface="B Lotus" pitchFamily="2" charset="-78"/>
            </a:endParaRPr>
          </a:p>
        </p:txBody>
      </p:sp>
      <p:sp>
        <p:nvSpPr>
          <p:cNvPr id="31" name="Action Button: Return 30">
            <a:hlinkClick r:id="rId3" action="ppaction://hlinksldjump" highlightClick="1"/>
          </p:cNvPr>
          <p:cNvSpPr/>
          <p:nvPr/>
        </p:nvSpPr>
        <p:spPr>
          <a:xfrm>
            <a:off x="3571875" y="3500438"/>
            <a:ext cx="357188" cy="285750"/>
          </a:xfrm>
          <a:prstGeom prst="actionButtonReturn">
            <a:avLst/>
          </a:prstGeom>
        </p:spPr>
        <p:style>
          <a:lnRef idx="1">
            <a:schemeClr val="dk1"/>
          </a:lnRef>
          <a:fillRef idx="2">
            <a:schemeClr val="dk1"/>
          </a:fillRef>
          <a:effectRef idx="1">
            <a:schemeClr val="dk1"/>
          </a:effectRef>
          <a:fontRef idx="minor">
            <a:schemeClr val="dk1"/>
          </a:fontRef>
        </p:style>
        <p:txBody>
          <a:bodyPr anchor="ctr"/>
          <a:lstStyle/>
          <a:p>
            <a:pPr algn="ctr" rtl="0" fontAlgn="auto">
              <a:spcBef>
                <a:spcPts val="0"/>
              </a:spcBef>
              <a:spcAft>
                <a:spcPts val="0"/>
              </a:spcAft>
              <a:defRPr/>
            </a:pP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a:xfrm rot="20431675">
            <a:off x="7346950" y="5392738"/>
            <a:ext cx="1235075" cy="1004887"/>
          </a:xfrm>
          <a:prstGeom prst="rect">
            <a:avLst/>
          </a:prstGeom>
        </p:spPr>
        <p:style>
          <a:lnRef idx="3">
            <a:schemeClr val="lt1"/>
          </a:lnRef>
          <a:fillRef idx="1">
            <a:schemeClr val="accent6"/>
          </a:fillRef>
          <a:effectRef idx="1">
            <a:schemeClr val="accent6"/>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46" name="Rectangle 45"/>
          <p:cNvSpPr/>
          <p:nvPr/>
        </p:nvSpPr>
        <p:spPr>
          <a:xfrm rot="19238035">
            <a:off x="7081838" y="5100638"/>
            <a:ext cx="1427162" cy="1216025"/>
          </a:xfrm>
          <a:prstGeom prst="rect">
            <a:avLst/>
          </a:prstGeom>
        </p:spPr>
        <p:style>
          <a:lnRef idx="3">
            <a:schemeClr val="lt1"/>
          </a:lnRef>
          <a:fillRef idx="1">
            <a:schemeClr val="accent3"/>
          </a:fillRef>
          <a:effectRef idx="1">
            <a:schemeClr val="accent3"/>
          </a:effectRef>
          <a:fontRef idx="minor">
            <a:schemeClr val="lt1"/>
          </a:fontRef>
        </p:style>
        <p:txBody>
          <a:bodyPr anchor="ctr"/>
          <a:lstStyle/>
          <a:p>
            <a:pPr algn="ctr" rtl="0" fontAlgn="auto">
              <a:spcBef>
                <a:spcPts val="0"/>
              </a:spcBef>
              <a:spcAft>
                <a:spcPts val="0"/>
              </a:spcAft>
              <a:defRPr/>
            </a:pPr>
            <a:endParaRPr lang="fa-IR" sz="2800" b="1" dirty="0">
              <a:cs typeface="B Lotus" pitchFamily="2" charset="-78"/>
            </a:endParaRPr>
          </a:p>
          <a:p>
            <a:pPr algn="ctr" rtl="0" fontAlgn="auto">
              <a:spcBef>
                <a:spcPts val="0"/>
              </a:spcBef>
              <a:spcAft>
                <a:spcPts val="0"/>
              </a:spcAft>
              <a:defRPr/>
            </a:pPr>
            <a:r>
              <a:rPr lang="fa-IR" sz="2800" b="1" dirty="0">
                <a:cs typeface="B Lotus" pitchFamily="2" charset="-78"/>
              </a:rPr>
              <a:t>استاندارد شماره 1</a:t>
            </a:r>
            <a:endParaRPr lang="en-US" sz="2800" b="1" dirty="0">
              <a:cs typeface="B Lotus" pitchFamily="2" charset="-78"/>
            </a:endParaRPr>
          </a:p>
        </p:txBody>
      </p:sp>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11641"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EFE7E326-3CE5-419B-AF96-FA0F2500D526}"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AFEC2014-E385-46BE-B1E7-AB2996D310CE}" type="slidenum">
              <a:rPr lang="ar-SA" sz="2000" b="1">
                <a:solidFill>
                  <a:schemeClr val="bg1"/>
                </a:solidFill>
                <a:effectLst>
                  <a:outerShdw blurRad="38100" dist="38100" dir="2700000" algn="tl">
                    <a:srgbClr val="C0C0C0"/>
                  </a:outerShdw>
                </a:effectLst>
                <a:cs typeface="B Nazanin" pitchFamily="2" charset="-78"/>
              </a:rPr>
              <a:pPr>
                <a:defRPr/>
              </a:pPr>
              <a:t>101</a:t>
            </a:fld>
            <a:endParaRPr lang="en-US" sz="2000" b="1">
              <a:solidFill>
                <a:schemeClr val="bg1"/>
              </a:solidFill>
              <a:effectLst>
                <a:outerShdw blurRad="38100" dist="38100" dir="2700000" algn="tl">
                  <a:srgbClr val="C0C0C0"/>
                </a:outerShdw>
              </a:effectLst>
              <a:cs typeface="B Nazanin" pitchFamily="2" charset="-78"/>
            </a:endParaRPr>
          </a:p>
        </p:txBody>
      </p:sp>
      <p:sp>
        <p:nvSpPr>
          <p:cNvPr id="35" name="TextBox 34"/>
          <p:cNvSpPr txBox="1"/>
          <p:nvPr/>
        </p:nvSpPr>
        <p:spPr>
          <a:xfrm rot="5400000">
            <a:off x="4687347" y="-2472824"/>
            <a:ext cx="800219" cy="6745953"/>
          </a:xfrm>
          <a:prstGeom prst="rect">
            <a:avLst/>
          </a:prstGeom>
          <a:noFill/>
        </p:spPr>
        <p:txBody>
          <a:bodyPr vert="vert270">
            <a:spAutoFit/>
          </a:bodyPr>
          <a:lstStyle/>
          <a:p>
            <a:pPr fontAlgn="auto">
              <a:spcBef>
                <a:spcPts val="0"/>
              </a:spcBef>
              <a:spcAft>
                <a:spcPts val="0"/>
              </a:spcAft>
              <a:defRPr/>
            </a:pPr>
            <a:r>
              <a:rPr lang="fa-IR"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rPr>
              <a:t>هزينه</a:t>
            </a:r>
            <a:endParaRPr lang="en-US"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111644" name="Rectangle 2"/>
          <p:cNvSpPr>
            <a:spLocks noChangeArrowheads="1"/>
          </p:cNvSpPr>
          <p:nvPr/>
        </p:nvSpPr>
        <p:spPr bwMode="auto">
          <a:xfrm>
            <a:off x="857250" y="1863725"/>
            <a:ext cx="7929563" cy="2586038"/>
          </a:xfrm>
          <a:prstGeom prst="rect">
            <a:avLst/>
          </a:prstGeom>
          <a:noFill/>
          <a:ln w="9525">
            <a:noFill/>
            <a:miter lim="800000"/>
            <a:headEnd/>
            <a:tailEnd/>
          </a:ln>
        </p:spPr>
        <p:txBody>
          <a:bodyPr anchor="ctr">
            <a:spAutoFit/>
          </a:bodyPr>
          <a:lstStyle/>
          <a:p>
            <a:pPr algn="just">
              <a:lnSpc>
                <a:spcPct val="150000"/>
              </a:lnSpc>
            </a:pPr>
            <a:r>
              <a:rPr lang="fa-IR" sz="3600" b="1">
                <a:cs typeface="B Lotus" pitchFamily="2" charset="-78"/>
              </a:rPr>
              <a:t> عبارت است از کاهش در دارایی ها، افزایش در بدهی ها، یا ترکیبی از هر دو که منجر به کاهش ارزش خالص طی دوره می‌شود.</a:t>
            </a:r>
            <a:endParaRPr lang="en-US" sz="3600">
              <a:cs typeface="B Lotus" pitchFamily="2" charset="-78"/>
            </a:endParaRPr>
          </a:p>
        </p:txBody>
      </p:sp>
      <p:sp>
        <p:nvSpPr>
          <p:cNvPr id="31" name="Action Button: Return 30">
            <a:hlinkClick r:id="rId3" action="ppaction://hlinksldjump" highlightClick="1"/>
          </p:cNvPr>
          <p:cNvSpPr/>
          <p:nvPr/>
        </p:nvSpPr>
        <p:spPr>
          <a:xfrm>
            <a:off x="3643313" y="4000500"/>
            <a:ext cx="357187" cy="285750"/>
          </a:xfrm>
          <a:prstGeom prst="actionButtonReturn">
            <a:avLst/>
          </a:prstGeom>
        </p:spPr>
        <p:style>
          <a:lnRef idx="1">
            <a:schemeClr val="dk1"/>
          </a:lnRef>
          <a:fillRef idx="2">
            <a:schemeClr val="dk1"/>
          </a:fillRef>
          <a:effectRef idx="1">
            <a:schemeClr val="dk1"/>
          </a:effectRef>
          <a:fontRef idx="minor">
            <a:schemeClr val="dk1"/>
          </a:fontRef>
        </p:style>
        <p:txBody>
          <a:bodyPr anchor="ctr"/>
          <a:lstStyle/>
          <a:p>
            <a:pPr algn="ctr" rtl="0" fontAlgn="auto">
              <a:spcBef>
                <a:spcPts val="0"/>
              </a:spcBef>
              <a:spcAft>
                <a:spcPts val="0"/>
              </a:spcAft>
              <a:defRPr/>
            </a:pP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a:xfrm rot="20431675">
            <a:off x="7346950" y="5464175"/>
            <a:ext cx="1235075" cy="1004888"/>
          </a:xfrm>
          <a:prstGeom prst="rect">
            <a:avLst/>
          </a:prstGeom>
        </p:spPr>
        <p:style>
          <a:lnRef idx="3">
            <a:schemeClr val="lt1"/>
          </a:lnRef>
          <a:fillRef idx="1">
            <a:schemeClr val="accent6"/>
          </a:fillRef>
          <a:effectRef idx="1">
            <a:schemeClr val="accent6"/>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46" name="Rectangle 45"/>
          <p:cNvSpPr/>
          <p:nvPr/>
        </p:nvSpPr>
        <p:spPr>
          <a:xfrm rot="19238035">
            <a:off x="7254875" y="5435600"/>
            <a:ext cx="1325563" cy="1130300"/>
          </a:xfrm>
          <a:prstGeom prst="rect">
            <a:avLst/>
          </a:prstGeom>
        </p:spPr>
        <p:style>
          <a:lnRef idx="3">
            <a:schemeClr val="lt1"/>
          </a:lnRef>
          <a:fillRef idx="1">
            <a:schemeClr val="accent3"/>
          </a:fillRef>
          <a:effectRef idx="1">
            <a:schemeClr val="accent3"/>
          </a:effectRef>
          <a:fontRef idx="minor">
            <a:schemeClr val="lt1"/>
          </a:fontRef>
        </p:style>
        <p:txBody>
          <a:bodyPr anchor="ctr"/>
          <a:lstStyle/>
          <a:p>
            <a:pPr algn="ctr" rtl="0" fontAlgn="auto">
              <a:spcBef>
                <a:spcPts val="0"/>
              </a:spcBef>
              <a:spcAft>
                <a:spcPts val="0"/>
              </a:spcAft>
              <a:defRPr/>
            </a:pPr>
            <a:r>
              <a:rPr lang="fa-IR" sz="2800" b="1" dirty="0">
                <a:cs typeface="B Lotus" pitchFamily="2" charset="-78"/>
              </a:rPr>
              <a:t>استاندارد شماره 1</a:t>
            </a:r>
          </a:p>
        </p:txBody>
      </p:sp>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12665"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DECBF331-98D8-44A9-A533-F934010FFB3A}"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21735453-934A-40FB-8FC4-F62E2DB048D5}" type="slidenum">
              <a:rPr lang="ar-SA" sz="2000" b="1">
                <a:solidFill>
                  <a:schemeClr val="bg1"/>
                </a:solidFill>
                <a:effectLst>
                  <a:outerShdw blurRad="38100" dist="38100" dir="2700000" algn="tl">
                    <a:srgbClr val="C0C0C0"/>
                  </a:outerShdw>
                </a:effectLst>
                <a:cs typeface="B Nazanin" pitchFamily="2" charset="-78"/>
              </a:rPr>
              <a:pPr>
                <a:defRPr/>
              </a:pPr>
              <a:t>102</a:t>
            </a:fld>
            <a:endParaRPr lang="en-US" sz="2000" b="1">
              <a:solidFill>
                <a:schemeClr val="bg1"/>
              </a:solidFill>
              <a:effectLst>
                <a:outerShdw blurRad="38100" dist="38100" dir="2700000" algn="tl">
                  <a:srgbClr val="C0C0C0"/>
                </a:outerShdw>
              </a:effectLst>
              <a:cs typeface="B Nazanin" pitchFamily="2" charset="-78"/>
            </a:endParaRPr>
          </a:p>
        </p:txBody>
      </p:sp>
      <p:sp>
        <p:nvSpPr>
          <p:cNvPr id="35" name="TextBox 34"/>
          <p:cNvSpPr txBox="1"/>
          <p:nvPr/>
        </p:nvSpPr>
        <p:spPr>
          <a:xfrm rot="5400000">
            <a:off x="4866512" y="-2580551"/>
            <a:ext cx="800219" cy="6675655"/>
          </a:xfrm>
          <a:prstGeom prst="rect">
            <a:avLst/>
          </a:prstGeom>
          <a:noFill/>
        </p:spPr>
        <p:txBody>
          <a:bodyPr vert="vert270">
            <a:spAutoFit/>
          </a:bodyPr>
          <a:lstStyle/>
          <a:p>
            <a:pPr fontAlgn="auto">
              <a:spcBef>
                <a:spcPts val="0"/>
              </a:spcBef>
              <a:spcAft>
                <a:spcPts val="0"/>
              </a:spcAft>
              <a:defRPr/>
            </a:pPr>
            <a:r>
              <a:rPr lang="fa-IR"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rPr>
              <a:t>اطلاعات با اهميت</a:t>
            </a:r>
            <a:endParaRPr lang="en-US"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112668" name="Rectangle 2"/>
          <p:cNvSpPr>
            <a:spLocks noChangeArrowheads="1"/>
          </p:cNvSpPr>
          <p:nvPr/>
        </p:nvSpPr>
        <p:spPr bwMode="auto">
          <a:xfrm>
            <a:off x="857250" y="1155700"/>
            <a:ext cx="7929563" cy="4248150"/>
          </a:xfrm>
          <a:prstGeom prst="rect">
            <a:avLst/>
          </a:prstGeom>
          <a:noFill/>
          <a:ln w="9525">
            <a:noFill/>
            <a:miter lim="800000"/>
            <a:headEnd/>
            <a:tailEnd/>
          </a:ln>
        </p:spPr>
        <p:txBody>
          <a:bodyPr anchor="ctr">
            <a:spAutoFit/>
          </a:bodyPr>
          <a:lstStyle/>
          <a:p>
            <a:pPr algn="just">
              <a:lnSpc>
                <a:spcPct val="150000"/>
              </a:lnSpc>
            </a:pPr>
            <a:r>
              <a:rPr lang="fa-IR" sz="3600" b="1">
                <a:cs typeface="B Lotus" pitchFamily="2" charset="-78"/>
              </a:rPr>
              <a:t>اطلاعاتی است که بتواند بر تصمیمات اقتصادی استفاده‌کنندگان که بر مبنای صورتهای مالی اتخاذ می‌شود، تأثیر گذارد. اهمیت، یک مفهوم نسبی است که به ماهیت و میزان حذف یا تحریف اطلاعات بر اساس قضاوت در شرایط مربوط بستگی دارد.</a:t>
            </a:r>
            <a:endParaRPr lang="en-US" sz="3600">
              <a:cs typeface="B Lotus" pitchFamily="2" charset="-78"/>
            </a:endParaRPr>
          </a:p>
        </p:txBody>
      </p:sp>
      <p:sp>
        <p:nvSpPr>
          <p:cNvPr id="31" name="Action Button: Return 30">
            <a:hlinkClick r:id="rId3" action="ppaction://hlinksldjump" highlightClick="1"/>
          </p:cNvPr>
          <p:cNvSpPr/>
          <p:nvPr/>
        </p:nvSpPr>
        <p:spPr>
          <a:xfrm>
            <a:off x="1285875" y="4857750"/>
            <a:ext cx="357188" cy="214313"/>
          </a:xfrm>
          <a:prstGeom prst="actionButtonReturn">
            <a:avLst/>
          </a:prstGeom>
        </p:spPr>
        <p:style>
          <a:lnRef idx="1">
            <a:schemeClr val="dk1"/>
          </a:lnRef>
          <a:fillRef idx="2">
            <a:schemeClr val="dk1"/>
          </a:fillRef>
          <a:effectRef idx="1">
            <a:schemeClr val="dk1"/>
          </a:effectRef>
          <a:fontRef idx="minor">
            <a:schemeClr val="dk1"/>
          </a:fontRef>
        </p:style>
        <p:txBody>
          <a:bodyPr anchor="ctr"/>
          <a:lstStyle/>
          <a:p>
            <a:pPr algn="ctr" rtl="0" fontAlgn="auto">
              <a:spcBef>
                <a:spcPts val="0"/>
              </a:spcBef>
              <a:spcAft>
                <a:spcPts val="0"/>
              </a:spcAft>
              <a:defRPr/>
            </a:pP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13687"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E6D4C5A7-746C-4758-8198-CCBF6652802F}"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6237AE1A-9032-4274-ACEE-60FA6D633425}" type="slidenum">
              <a:rPr lang="ar-SA" sz="2000" b="1">
                <a:solidFill>
                  <a:schemeClr val="bg1"/>
                </a:solidFill>
                <a:effectLst>
                  <a:outerShdw blurRad="38100" dist="38100" dir="2700000" algn="tl">
                    <a:srgbClr val="C0C0C0"/>
                  </a:outerShdw>
                </a:effectLst>
                <a:cs typeface="B Nazanin" pitchFamily="2" charset="-78"/>
              </a:rPr>
              <a:pPr>
                <a:defRPr/>
              </a:pPr>
              <a:t>103</a:t>
            </a:fld>
            <a:endParaRPr lang="en-US" sz="2000" b="1">
              <a:solidFill>
                <a:schemeClr val="bg1"/>
              </a:solidFill>
              <a:effectLst>
                <a:outerShdw blurRad="38100" dist="38100" dir="2700000" algn="tl">
                  <a:srgbClr val="C0C0C0"/>
                </a:outerShdw>
              </a:effectLst>
              <a:cs typeface="B Nazanin" pitchFamily="2" charset="-78"/>
            </a:endParaRPr>
          </a:p>
        </p:txBody>
      </p:sp>
      <p:sp>
        <p:nvSpPr>
          <p:cNvPr id="35" name="TextBox 34"/>
          <p:cNvSpPr txBox="1"/>
          <p:nvPr/>
        </p:nvSpPr>
        <p:spPr>
          <a:xfrm rot="5400000">
            <a:off x="4687347" y="-2472824"/>
            <a:ext cx="800219" cy="6745953"/>
          </a:xfrm>
          <a:prstGeom prst="rect">
            <a:avLst/>
          </a:prstGeom>
          <a:noFill/>
        </p:spPr>
        <p:txBody>
          <a:bodyPr vert="vert270">
            <a:spAutoFit/>
          </a:bodyPr>
          <a:lstStyle/>
          <a:p>
            <a:pPr fontAlgn="auto">
              <a:spcBef>
                <a:spcPts val="0"/>
              </a:spcBef>
              <a:spcAft>
                <a:spcPts val="0"/>
              </a:spcAft>
              <a:defRPr/>
            </a:pPr>
            <a:r>
              <a:rPr lang="fa-IR"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rPr>
              <a:t>هدف صورتهای مالی</a:t>
            </a:r>
            <a:endParaRPr lang="en-US"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22564" name="Rectangle 32"/>
          <p:cNvSpPr>
            <a:spLocks noChangeArrowheads="1"/>
          </p:cNvSpPr>
          <p:nvPr/>
        </p:nvSpPr>
        <p:spPr bwMode="auto">
          <a:xfrm>
            <a:off x="785813" y="1285875"/>
            <a:ext cx="7786687" cy="9018588"/>
          </a:xfrm>
          <a:prstGeom prst="rect">
            <a:avLst/>
          </a:prstGeom>
          <a:noFill/>
          <a:ln w="9525">
            <a:noFill/>
            <a:miter lim="800000"/>
            <a:headEnd/>
            <a:tailEnd/>
          </a:ln>
        </p:spPr>
        <p:txBody>
          <a:bodyPr>
            <a:spAutoFit/>
          </a:bodyPr>
          <a:lstStyle/>
          <a:p>
            <a:pPr algn="just" fontAlgn="auto">
              <a:spcBef>
                <a:spcPts val="0"/>
              </a:spcBef>
              <a:spcAft>
                <a:spcPts val="0"/>
              </a:spcAft>
              <a:defRPr/>
            </a:pPr>
            <a:r>
              <a:rPr lang="fa-IR" sz="3200" b="1" dirty="0">
                <a:solidFill>
                  <a:schemeClr val="accent2">
                    <a:lumMod val="75000"/>
                  </a:schemeClr>
                </a:solidFill>
                <a:latin typeface="Arial" charset="0"/>
                <a:cs typeface="Arial" charset="0"/>
              </a:rPr>
              <a:t> برای دستیابی‌ به این‌ هدف‌، اطلاعاتی‌ درباره موارد زیر ارائه می‌شود:</a:t>
            </a:r>
          </a:p>
          <a:p>
            <a:pPr algn="just" fontAlgn="auto">
              <a:lnSpc>
                <a:spcPct val="150000"/>
              </a:lnSpc>
              <a:spcBef>
                <a:spcPts val="0"/>
              </a:spcBef>
              <a:spcAft>
                <a:spcPts val="0"/>
              </a:spcAft>
              <a:buFont typeface="Arial" pitchFamily="34" charset="0"/>
              <a:buChar char="•"/>
              <a:defRPr/>
            </a:pPr>
            <a:r>
              <a:rPr lang="fa-IR" sz="3600" b="1" dirty="0">
                <a:latin typeface="Arial" charset="0"/>
                <a:cs typeface="B Lotus" pitchFamily="2" charset="-78"/>
              </a:rPr>
              <a:t> </a:t>
            </a:r>
            <a:r>
              <a:rPr lang="fa-IR" sz="3200" b="1" dirty="0">
                <a:latin typeface="Arial" charset="0"/>
                <a:cs typeface="B Lotus" pitchFamily="2" charset="-78"/>
              </a:rPr>
              <a:t>انواع و میزان منابع در دسترس برای ارائه خدمات در دوره جاری و دوره‌های آتی و کفایت منابع هر سال برای مصارف همان سال؛</a:t>
            </a:r>
            <a:endParaRPr lang="en-US" sz="3600" b="1" dirty="0">
              <a:latin typeface="Arial" charset="0"/>
              <a:cs typeface="B Lotus" pitchFamily="2" charset="-78"/>
            </a:endParaRPr>
          </a:p>
          <a:p>
            <a:pPr algn="just" fontAlgn="auto">
              <a:lnSpc>
                <a:spcPct val="150000"/>
              </a:lnSpc>
              <a:spcBef>
                <a:spcPts val="0"/>
              </a:spcBef>
              <a:spcAft>
                <a:spcPts val="0"/>
              </a:spcAft>
              <a:defRPr/>
            </a:pPr>
            <a:r>
              <a:rPr lang="en-US" sz="3200" b="1" dirty="0">
                <a:latin typeface="Arial" charset="0"/>
                <a:cs typeface="B Lotus" pitchFamily="2" charset="-78"/>
                <a:sym typeface="Symbol"/>
              </a:rPr>
              <a:t></a:t>
            </a:r>
            <a:r>
              <a:rPr lang="fa-IR" sz="3200" b="1" dirty="0">
                <a:latin typeface="Arial" charset="0"/>
                <a:cs typeface="B Lotus" pitchFamily="2" charset="-78"/>
              </a:rPr>
              <a:t>میزان، منشا و نحوه استفاده از منابع تحصیل شده طی دوره گزارشگری؛</a:t>
            </a:r>
            <a:endParaRPr lang="en-US" sz="3200" b="1" dirty="0">
              <a:latin typeface="Arial" charset="0"/>
              <a:cs typeface="B Lotus" pitchFamily="2" charset="-78"/>
            </a:endParaRPr>
          </a:p>
          <a:p>
            <a:pPr algn="just" fontAlgn="auto">
              <a:lnSpc>
                <a:spcPct val="150000"/>
              </a:lnSpc>
              <a:spcBef>
                <a:spcPts val="0"/>
              </a:spcBef>
              <a:spcAft>
                <a:spcPts val="0"/>
              </a:spcAft>
              <a:defRPr/>
            </a:pPr>
            <a:endParaRPr lang="fa-IR" sz="3600" b="1" dirty="0">
              <a:latin typeface="Arial" charset="0"/>
              <a:cs typeface="Arial" charset="0"/>
            </a:endParaRPr>
          </a:p>
          <a:p>
            <a:pPr algn="just" fontAlgn="auto">
              <a:lnSpc>
                <a:spcPct val="150000"/>
              </a:lnSpc>
              <a:spcBef>
                <a:spcPts val="0"/>
              </a:spcBef>
              <a:spcAft>
                <a:spcPts val="0"/>
              </a:spcAft>
              <a:defRPr/>
            </a:pPr>
            <a:endParaRPr lang="fa-IR" sz="3600" b="1" dirty="0">
              <a:latin typeface="Arial" charset="0"/>
              <a:cs typeface="Arial" charset="0"/>
            </a:endParaRPr>
          </a:p>
          <a:p>
            <a:pPr algn="just" fontAlgn="auto">
              <a:lnSpc>
                <a:spcPct val="150000"/>
              </a:lnSpc>
              <a:spcBef>
                <a:spcPts val="0"/>
              </a:spcBef>
              <a:spcAft>
                <a:spcPts val="0"/>
              </a:spcAft>
              <a:defRPr/>
            </a:pPr>
            <a:endParaRPr lang="fa-IR" sz="3600" b="1" dirty="0">
              <a:latin typeface="Arial" charset="0"/>
              <a:cs typeface="Arial" charset="0"/>
            </a:endParaRPr>
          </a:p>
          <a:p>
            <a:pPr algn="just" fontAlgn="auto">
              <a:lnSpc>
                <a:spcPct val="150000"/>
              </a:lnSpc>
              <a:spcBef>
                <a:spcPts val="0"/>
              </a:spcBef>
              <a:spcAft>
                <a:spcPts val="0"/>
              </a:spcAft>
              <a:defRPr/>
            </a:pPr>
            <a:endParaRPr lang="fa-IR" sz="3600" b="1" dirty="0">
              <a:latin typeface="Arial" charset="0"/>
              <a:cs typeface="B Lotus" pitchFamily="2" charset="-78"/>
            </a:endParaRPr>
          </a:p>
          <a:p>
            <a:pPr algn="just" fontAlgn="auto">
              <a:lnSpc>
                <a:spcPct val="150000"/>
              </a:lnSpc>
              <a:spcBef>
                <a:spcPts val="0"/>
              </a:spcBef>
              <a:spcAft>
                <a:spcPts val="0"/>
              </a:spcAft>
              <a:defRPr/>
            </a:pPr>
            <a:endParaRPr lang="en-US" sz="3600" dirty="0">
              <a:latin typeface="Arial" charset="0"/>
              <a:cs typeface="B Lotus"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a:xfrm rot="20431675">
            <a:off x="7132638" y="5675313"/>
            <a:ext cx="1235075" cy="1004887"/>
          </a:xfrm>
          <a:prstGeom prst="rect">
            <a:avLst/>
          </a:prstGeom>
        </p:spPr>
        <p:style>
          <a:lnRef idx="3">
            <a:schemeClr val="lt1"/>
          </a:lnRef>
          <a:fillRef idx="1">
            <a:schemeClr val="accent6"/>
          </a:fillRef>
          <a:effectRef idx="1">
            <a:schemeClr val="accent6"/>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46" name="Rectangle 45"/>
          <p:cNvSpPr/>
          <p:nvPr/>
        </p:nvSpPr>
        <p:spPr>
          <a:xfrm rot="19238035">
            <a:off x="7050088" y="5461000"/>
            <a:ext cx="1354137" cy="1090613"/>
          </a:xfrm>
          <a:prstGeom prst="rect">
            <a:avLst/>
          </a:prstGeom>
        </p:spPr>
        <p:style>
          <a:lnRef idx="3">
            <a:schemeClr val="lt1"/>
          </a:lnRef>
          <a:fillRef idx="1">
            <a:schemeClr val="accent3"/>
          </a:fillRef>
          <a:effectRef idx="1">
            <a:schemeClr val="accent3"/>
          </a:effectRef>
          <a:fontRef idx="minor">
            <a:schemeClr val="lt1"/>
          </a:fontRef>
        </p:style>
        <p:txBody>
          <a:bodyPr anchor="ctr"/>
          <a:lstStyle/>
          <a:p>
            <a:pPr algn="ctr" rtl="0" fontAlgn="auto">
              <a:spcBef>
                <a:spcPts val="0"/>
              </a:spcBef>
              <a:spcAft>
                <a:spcPts val="0"/>
              </a:spcAft>
              <a:defRPr/>
            </a:pPr>
            <a:r>
              <a:rPr lang="fa-IR" sz="2800" b="1" dirty="0">
                <a:cs typeface="B Lotus" pitchFamily="2" charset="-78"/>
              </a:rPr>
              <a:t>استاندارد شماره 1</a:t>
            </a:r>
          </a:p>
        </p:txBody>
      </p:sp>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14713"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6B2B01DD-0842-4D60-A058-F09CCA1AD45E}"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B568DBAC-53D7-4A86-ACB4-FB8A7E2F1E4E}" type="slidenum">
              <a:rPr lang="ar-SA" sz="2000" b="1">
                <a:solidFill>
                  <a:schemeClr val="bg1"/>
                </a:solidFill>
                <a:effectLst>
                  <a:outerShdw blurRad="38100" dist="38100" dir="2700000" algn="tl">
                    <a:srgbClr val="C0C0C0"/>
                  </a:outerShdw>
                </a:effectLst>
                <a:cs typeface="B Nazanin" pitchFamily="2" charset="-78"/>
              </a:rPr>
              <a:pPr>
                <a:defRPr/>
              </a:pPr>
              <a:t>104</a:t>
            </a:fld>
            <a:endParaRPr lang="en-US" sz="2000" b="1">
              <a:solidFill>
                <a:schemeClr val="bg1"/>
              </a:solidFill>
              <a:effectLst>
                <a:outerShdw blurRad="38100" dist="38100" dir="2700000" algn="tl">
                  <a:srgbClr val="C0C0C0"/>
                </a:outerShdw>
              </a:effectLst>
              <a:cs typeface="B Nazanin" pitchFamily="2" charset="-78"/>
            </a:endParaRPr>
          </a:p>
        </p:txBody>
      </p:sp>
      <p:sp>
        <p:nvSpPr>
          <p:cNvPr id="114715" name="Rectangle 32"/>
          <p:cNvSpPr>
            <a:spLocks noChangeArrowheads="1"/>
          </p:cNvSpPr>
          <p:nvPr/>
        </p:nvSpPr>
        <p:spPr bwMode="auto">
          <a:xfrm>
            <a:off x="755650" y="981075"/>
            <a:ext cx="7786688" cy="4606925"/>
          </a:xfrm>
          <a:prstGeom prst="rect">
            <a:avLst/>
          </a:prstGeom>
          <a:noFill/>
          <a:ln w="9525">
            <a:noFill/>
            <a:miter lim="800000"/>
            <a:headEnd/>
            <a:tailEnd/>
          </a:ln>
        </p:spPr>
        <p:txBody>
          <a:bodyPr>
            <a:spAutoFit/>
          </a:bodyPr>
          <a:lstStyle/>
          <a:p>
            <a:pPr algn="just">
              <a:lnSpc>
                <a:spcPct val="150000"/>
              </a:lnSpc>
              <a:buFont typeface="Arial" pitchFamily="34" charset="0"/>
              <a:buChar char="•"/>
            </a:pPr>
            <a:r>
              <a:rPr lang="fa-IR" sz="3200" b="1">
                <a:cs typeface="B Lotus" pitchFamily="2" charset="-78"/>
              </a:rPr>
              <a:t> نحوه مصرف منابع و انطباق آن با بودجه‌های مصوب</a:t>
            </a:r>
          </a:p>
          <a:p>
            <a:pPr algn="just">
              <a:lnSpc>
                <a:spcPct val="150000"/>
              </a:lnSpc>
              <a:buFont typeface="Arial" pitchFamily="34" charset="0"/>
              <a:buChar char="•"/>
            </a:pPr>
            <a:r>
              <a:rPr lang="fa-IR" sz="3200" b="1">
                <a:cs typeface="B Lotus" pitchFamily="2" charset="-78"/>
              </a:rPr>
              <a:t>خدمات آتی پیش‌بینی شده از جمله اطلاعات راجع به پیش‌بینی بهاي تمام شده و میزان و منشا منابع مورد نیاز برای آن.</a:t>
            </a:r>
            <a:endParaRPr lang="en-US" sz="3200">
              <a:cs typeface="B Lotus" pitchFamily="2" charset="-78"/>
            </a:endParaRPr>
          </a:p>
          <a:p>
            <a:pPr algn="just">
              <a:lnSpc>
                <a:spcPct val="150000"/>
              </a:lnSpc>
              <a:buFont typeface="Arial" pitchFamily="34" charset="0"/>
              <a:buChar char="•"/>
            </a:pPr>
            <a:r>
              <a:rPr lang="fa-IR" sz="3200" b="1">
                <a:cs typeface="B Lotus" pitchFamily="2" charset="-78"/>
              </a:rPr>
              <a:t>بهاي تمام شده خدمات ارائه شده طی دوره و محل تأمین منابع آن؛</a:t>
            </a:r>
            <a:endParaRPr lang="en-US" sz="3200">
              <a:cs typeface="B Lotus"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a:xfrm rot="20431675">
            <a:off x="7132638" y="5675313"/>
            <a:ext cx="1235075" cy="1004887"/>
          </a:xfrm>
          <a:prstGeom prst="rect">
            <a:avLst/>
          </a:prstGeom>
        </p:spPr>
        <p:style>
          <a:lnRef idx="3">
            <a:schemeClr val="lt1"/>
          </a:lnRef>
          <a:fillRef idx="1">
            <a:schemeClr val="accent6"/>
          </a:fillRef>
          <a:effectRef idx="1">
            <a:schemeClr val="accent6"/>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46" name="Rectangle 45"/>
          <p:cNvSpPr/>
          <p:nvPr/>
        </p:nvSpPr>
        <p:spPr>
          <a:xfrm rot="19238035">
            <a:off x="7050088" y="5461000"/>
            <a:ext cx="1354137" cy="1090613"/>
          </a:xfrm>
          <a:prstGeom prst="rect">
            <a:avLst/>
          </a:prstGeom>
        </p:spPr>
        <p:style>
          <a:lnRef idx="3">
            <a:schemeClr val="lt1"/>
          </a:lnRef>
          <a:fillRef idx="1">
            <a:schemeClr val="accent3"/>
          </a:fillRef>
          <a:effectRef idx="1">
            <a:schemeClr val="accent3"/>
          </a:effectRef>
          <a:fontRef idx="minor">
            <a:schemeClr val="lt1"/>
          </a:fontRef>
        </p:style>
        <p:txBody>
          <a:bodyPr anchor="ctr"/>
          <a:lstStyle/>
          <a:p>
            <a:pPr algn="ctr" rtl="0" fontAlgn="auto">
              <a:spcBef>
                <a:spcPts val="0"/>
              </a:spcBef>
              <a:spcAft>
                <a:spcPts val="0"/>
              </a:spcAft>
              <a:defRPr/>
            </a:pPr>
            <a:r>
              <a:rPr lang="fa-IR" sz="2800" b="1" dirty="0">
                <a:cs typeface="B Lotus" pitchFamily="2" charset="-78"/>
              </a:rPr>
              <a:t>استاندارد شماره 1</a:t>
            </a:r>
          </a:p>
        </p:txBody>
      </p:sp>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15737"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FC33FEB8-F4F0-4C55-BD8B-6DE55D1489D7}"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AED2A3C2-4D05-43E0-B365-C4782D303506}" type="slidenum">
              <a:rPr lang="ar-SA" sz="2000" b="1">
                <a:solidFill>
                  <a:schemeClr val="bg1"/>
                </a:solidFill>
                <a:effectLst>
                  <a:outerShdw blurRad="38100" dist="38100" dir="2700000" algn="tl">
                    <a:srgbClr val="C0C0C0"/>
                  </a:outerShdw>
                </a:effectLst>
                <a:cs typeface="B Nazanin" pitchFamily="2" charset="-78"/>
              </a:rPr>
              <a:pPr>
                <a:defRPr/>
              </a:pPr>
              <a:t>105</a:t>
            </a:fld>
            <a:endParaRPr lang="en-US" sz="2000" b="1">
              <a:solidFill>
                <a:schemeClr val="bg1"/>
              </a:solidFill>
              <a:effectLst>
                <a:outerShdw blurRad="38100" dist="38100" dir="2700000" algn="tl">
                  <a:srgbClr val="C0C0C0"/>
                </a:outerShdw>
              </a:effectLst>
              <a:cs typeface="B Nazanin" pitchFamily="2" charset="-78"/>
            </a:endParaRPr>
          </a:p>
        </p:txBody>
      </p:sp>
      <p:sp>
        <p:nvSpPr>
          <p:cNvPr id="115739" name="Rectangle 32"/>
          <p:cNvSpPr>
            <a:spLocks noChangeArrowheads="1"/>
          </p:cNvSpPr>
          <p:nvPr/>
        </p:nvSpPr>
        <p:spPr bwMode="auto">
          <a:xfrm>
            <a:off x="755650" y="981075"/>
            <a:ext cx="7786688" cy="4524375"/>
          </a:xfrm>
          <a:prstGeom prst="rect">
            <a:avLst/>
          </a:prstGeom>
          <a:noFill/>
          <a:ln w="9525">
            <a:noFill/>
            <a:miter lim="800000"/>
            <a:headEnd/>
            <a:tailEnd/>
          </a:ln>
        </p:spPr>
        <p:txBody>
          <a:bodyPr>
            <a:spAutoFit/>
          </a:bodyPr>
          <a:lstStyle/>
          <a:p>
            <a:pPr algn="just">
              <a:lnSpc>
                <a:spcPct val="150000"/>
              </a:lnSpc>
            </a:pPr>
            <a:r>
              <a:rPr lang="fa-IR" sz="3200" b="1">
                <a:cs typeface="B Lotus" pitchFamily="2" charset="-78"/>
              </a:rPr>
              <a:t>اگر چه اطلاعات مندرج در صورتهای مالی می‌تواند در دستیابی به اهداف صورتهای مالی، مربوط تلقی شود اما احتمال تأمین تمام این اهداف بعید به نظر می‌رسد. اطلاعات مکمل، از جمله اطلاعات غیرمالی می‌تواند همراه با صورتهای مالی تصویر جامع‌تری از فعالیتهای واحد گزارشگر طی دوره ارائه نماید.</a:t>
            </a:r>
            <a:endParaRPr lang="en-US" sz="3200">
              <a:cs typeface="B Lotus"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a:xfrm rot="20431675">
            <a:off x="7132638" y="5675313"/>
            <a:ext cx="1235075" cy="1004887"/>
          </a:xfrm>
          <a:prstGeom prst="rect">
            <a:avLst/>
          </a:prstGeom>
        </p:spPr>
        <p:style>
          <a:lnRef idx="3">
            <a:schemeClr val="lt1"/>
          </a:lnRef>
          <a:fillRef idx="1">
            <a:schemeClr val="accent6"/>
          </a:fillRef>
          <a:effectRef idx="1">
            <a:schemeClr val="accent6"/>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46" name="Rectangle 45"/>
          <p:cNvSpPr/>
          <p:nvPr/>
        </p:nvSpPr>
        <p:spPr>
          <a:xfrm rot="19238035">
            <a:off x="6753225" y="5740400"/>
            <a:ext cx="1301750" cy="1038225"/>
          </a:xfrm>
          <a:prstGeom prst="rect">
            <a:avLst/>
          </a:prstGeom>
        </p:spPr>
        <p:style>
          <a:lnRef idx="3">
            <a:schemeClr val="lt1"/>
          </a:lnRef>
          <a:fillRef idx="1">
            <a:schemeClr val="accent3"/>
          </a:fillRef>
          <a:effectRef idx="1">
            <a:schemeClr val="accent3"/>
          </a:effectRef>
          <a:fontRef idx="minor">
            <a:schemeClr val="lt1"/>
          </a:fontRef>
        </p:style>
        <p:txBody>
          <a:bodyPr anchor="ctr"/>
          <a:lstStyle/>
          <a:p>
            <a:pPr algn="ctr" rtl="0" fontAlgn="auto">
              <a:spcBef>
                <a:spcPts val="0"/>
              </a:spcBef>
              <a:spcAft>
                <a:spcPts val="0"/>
              </a:spcAft>
              <a:defRPr/>
            </a:pPr>
            <a:r>
              <a:rPr lang="fa-IR" sz="2800" b="1" dirty="0">
                <a:cs typeface="B Lotus" pitchFamily="2" charset="-78"/>
              </a:rPr>
              <a:t>استاندارد شماره 1</a:t>
            </a:r>
          </a:p>
        </p:txBody>
      </p:sp>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16761"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B4F9E368-EAF1-4FE1-B475-9EFEEEF108A7}"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96FAFAFC-5E32-4AC2-81BB-AF115E91AD52}" type="slidenum">
              <a:rPr lang="ar-SA" sz="2000" b="1">
                <a:solidFill>
                  <a:schemeClr val="bg1"/>
                </a:solidFill>
                <a:effectLst>
                  <a:outerShdw blurRad="38100" dist="38100" dir="2700000" algn="tl">
                    <a:srgbClr val="C0C0C0"/>
                  </a:outerShdw>
                </a:effectLst>
                <a:cs typeface="B Nazanin" pitchFamily="2" charset="-78"/>
              </a:rPr>
              <a:pPr>
                <a:defRPr/>
              </a:pPr>
              <a:t>106</a:t>
            </a:fld>
            <a:endParaRPr lang="en-US" sz="2000" b="1">
              <a:solidFill>
                <a:schemeClr val="bg1"/>
              </a:solidFill>
              <a:effectLst>
                <a:outerShdw blurRad="38100" dist="38100" dir="2700000" algn="tl">
                  <a:srgbClr val="C0C0C0"/>
                </a:outerShdw>
              </a:effectLst>
              <a:cs typeface="B Nazanin" pitchFamily="2" charset="-78"/>
            </a:endParaRPr>
          </a:p>
        </p:txBody>
      </p:sp>
      <p:sp>
        <p:nvSpPr>
          <p:cNvPr id="35" name="TextBox 34"/>
          <p:cNvSpPr txBox="1"/>
          <p:nvPr/>
        </p:nvSpPr>
        <p:spPr>
          <a:xfrm rot="5400000">
            <a:off x="4795357" y="-2866588"/>
            <a:ext cx="800219" cy="6961976"/>
          </a:xfrm>
          <a:prstGeom prst="rect">
            <a:avLst/>
          </a:prstGeom>
          <a:noFill/>
        </p:spPr>
        <p:txBody>
          <a:bodyPr vert="vert270">
            <a:spAutoFit/>
          </a:bodyPr>
          <a:lstStyle/>
          <a:p>
            <a:pPr algn="ctr" fontAlgn="auto">
              <a:spcBef>
                <a:spcPts val="0"/>
              </a:spcBef>
              <a:spcAft>
                <a:spcPts val="0"/>
              </a:spcAft>
              <a:defRPr/>
            </a:pPr>
            <a:r>
              <a:rPr lang="fa-IR"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rPr>
              <a:t>مسئوليت تهيه و ارايه صورتهای مالی</a:t>
            </a:r>
            <a:endParaRPr lang="en-US"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116764" name="Rectangle 30"/>
          <p:cNvSpPr>
            <a:spLocks noChangeArrowheads="1"/>
          </p:cNvSpPr>
          <p:nvPr/>
        </p:nvSpPr>
        <p:spPr bwMode="auto">
          <a:xfrm>
            <a:off x="571500" y="1214438"/>
            <a:ext cx="8358188" cy="3694112"/>
          </a:xfrm>
          <a:prstGeom prst="rect">
            <a:avLst/>
          </a:prstGeom>
          <a:noFill/>
          <a:ln w="9525">
            <a:noFill/>
            <a:miter lim="800000"/>
            <a:headEnd/>
            <a:tailEnd/>
          </a:ln>
        </p:spPr>
        <p:txBody>
          <a:bodyPr>
            <a:spAutoFit/>
          </a:bodyPr>
          <a:lstStyle/>
          <a:p>
            <a:pPr algn="just">
              <a:lnSpc>
                <a:spcPct val="150000"/>
              </a:lnSpc>
            </a:pPr>
            <a:r>
              <a:rPr lang="fa-IR" sz="3600" b="1">
                <a:cs typeface="B Lotus" pitchFamily="2" charset="-78"/>
              </a:rPr>
              <a:t>مسئولیت‌ تهیه و ارايه صورتهای مالی با </a:t>
            </a:r>
            <a:r>
              <a:rPr lang="fa-IR" sz="3600" b="1" u="sng">
                <a:solidFill>
                  <a:srgbClr val="FF0000"/>
                </a:solidFill>
                <a:cs typeface="B Lotus" pitchFamily="2" charset="-78"/>
              </a:rPr>
              <a:t>بالاترین مقام دستگاه اجرایی</a:t>
            </a:r>
            <a:r>
              <a:rPr lang="fa-IR" sz="3600" b="1">
                <a:cs typeface="B Lotus" pitchFamily="2" charset="-78"/>
              </a:rPr>
              <a:t> مربوط و یا مقام مجاز از طرف او و </a:t>
            </a:r>
            <a:r>
              <a:rPr lang="fa-IR" sz="3600" b="1" u="sng">
                <a:solidFill>
                  <a:srgbClr val="FF0000"/>
                </a:solidFill>
                <a:cs typeface="B Lotus" pitchFamily="2" charset="-78"/>
              </a:rPr>
              <a:t>مقام مالی قانونی </a:t>
            </a:r>
            <a:r>
              <a:rPr lang="fa-IR" sz="3600" b="1">
                <a:cs typeface="B Lotus" pitchFamily="2" charset="-78"/>
              </a:rPr>
              <a:t>مربوط است</a:t>
            </a:r>
            <a:r>
              <a:rPr lang="en-US" sz="3600" b="1">
                <a:cs typeface="B Lotus" pitchFamily="2" charset="-78"/>
              </a:rPr>
              <a:t>.</a:t>
            </a:r>
            <a:endParaRPr lang="fa-IR" sz="3600" b="1">
              <a:cs typeface="B Lotus" pitchFamily="2" charset="-78"/>
            </a:endParaRPr>
          </a:p>
          <a:p>
            <a:pPr algn="just"/>
            <a:endParaRPr lang="fa-IR" sz="3600" b="1">
              <a:cs typeface="B Lotus" pitchFamily="2" charset="-78"/>
            </a:endParaRPr>
          </a:p>
          <a:p>
            <a:pPr algn="just"/>
            <a:endParaRPr lang="en-US" sz="3600">
              <a:cs typeface="B Lotus"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a:xfrm rot="20431675">
            <a:off x="7132638" y="5675313"/>
            <a:ext cx="1235075" cy="1004887"/>
          </a:xfrm>
          <a:prstGeom prst="rect">
            <a:avLst/>
          </a:prstGeom>
        </p:spPr>
        <p:style>
          <a:lnRef idx="3">
            <a:schemeClr val="lt1"/>
          </a:lnRef>
          <a:fillRef idx="1">
            <a:schemeClr val="accent6"/>
          </a:fillRef>
          <a:effectRef idx="1">
            <a:schemeClr val="accent6"/>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46" name="Rectangle 45"/>
          <p:cNvSpPr/>
          <p:nvPr/>
        </p:nvSpPr>
        <p:spPr>
          <a:xfrm rot="19238035">
            <a:off x="6753225" y="5740400"/>
            <a:ext cx="1301750" cy="1038225"/>
          </a:xfrm>
          <a:prstGeom prst="rect">
            <a:avLst/>
          </a:prstGeom>
        </p:spPr>
        <p:style>
          <a:lnRef idx="3">
            <a:schemeClr val="lt1"/>
          </a:lnRef>
          <a:fillRef idx="1">
            <a:schemeClr val="accent3"/>
          </a:fillRef>
          <a:effectRef idx="1">
            <a:schemeClr val="accent3"/>
          </a:effectRef>
          <a:fontRef idx="minor">
            <a:schemeClr val="lt1"/>
          </a:fontRef>
        </p:style>
        <p:txBody>
          <a:bodyPr anchor="ctr"/>
          <a:lstStyle/>
          <a:p>
            <a:pPr algn="ctr" rtl="0" fontAlgn="auto">
              <a:spcBef>
                <a:spcPts val="0"/>
              </a:spcBef>
              <a:spcAft>
                <a:spcPts val="0"/>
              </a:spcAft>
              <a:defRPr/>
            </a:pPr>
            <a:r>
              <a:rPr lang="fa-IR" sz="2800" b="1" dirty="0">
                <a:cs typeface="B Lotus" pitchFamily="2" charset="-78"/>
              </a:rPr>
              <a:t>استاندارد شماره 1</a:t>
            </a:r>
          </a:p>
        </p:txBody>
      </p:sp>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17785"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75D08A9D-2C04-4071-8552-E7BF6D3DE62A}"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B2DD2D6B-E218-4227-A56E-E53EDC61B123}" type="slidenum">
              <a:rPr lang="ar-SA" sz="2000" b="1">
                <a:solidFill>
                  <a:schemeClr val="bg1"/>
                </a:solidFill>
                <a:effectLst>
                  <a:outerShdw blurRad="38100" dist="38100" dir="2700000" algn="tl">
                    <a:srgbClr val="C0C0C0"/>
                  </a:outerShdw>
                </a:effectLst>
                <a:cs typeface="B Nazanin" pitchFamily="2" charset="-78"/>
              </a:rPr>
              <a:pPr>
                <a:defRPr/>
              </a:pPr>
              <a:t>107</a:t>
            </a:fld>
            <a:endParaRPr lang="en-US" sz="2000" b="1">
              <a:solidFill>
                <a:schemeClr val="bg1"/>
              </a:solidFill>
              <a:effectLst>
                <a:outerShdw blurRad="38100" dist="38100" dir="2700000" algn="tl">
                  <a:srgbClr val="C0C0C0"/>
                </a:outerShdw>
              </a:effectLst>
              <a:cs typeface="B Nazanin" pitchFamily="2" charset="-78"/>
            </a:endParaRPr>
          </a:p>
        </p:txBody>
      </p:sp>
      <p:sp>
        <p:nvSpPr>
          <p:cNvPr id="35" name="TextBox 34"/>
          <p:cNvSpPr txBox="1"/>
          <p:nvPr/>
        </p:nvSpPr>
        <p:spPr>
          <a:xfrm rot="5400000">
            <a:off x="4795357" y="-2866588"/>
            <a:ext cx="800219" cy="6961976"/>
          </a:xfrm>
          <a:prstGeom prst="rect">
            <a:avLst/>
          </a:prstGeom>
          <a:noFill/>
        </p:spPr>
        <p:txBody>
          <a:bodyPr vert="vert270">
            <a:spAutoFit/>
          </a:bodyPr>
          <a:lstStyle/>
          <a:p>
            <a:pPr algn="ctr" fontAlgn="auto">
              <a:spcBef>
                <a:spcPts val="0"/>
              </a:spcBef>
              <a:spcAft>
                <a:spcPts val="0"/>
              </a:spcAft>
              <a:defRPr/>
            </a:pPr>
            <a:r>
              <a:rPr lang="fa-IR"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rPr>
              <a:t>مسئوليت تهيه و ارايه صورتهای مالی</a:t>
            </a:r>
            <a:endParaRPr lang="en-US"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117788" name="Rectangle 30"/>
          <p:cNvSpPr>
            <a:spLocks noChangeArrowheads="1"/>
          </p:cNvSpPr>
          <p:nvPr/>
        </p:nvSpPr>
        <p:spPr bwMode="auto">
          <a:xfrm>
            <a:off x="571500" y="1214438"/>
            <a:ext cx="8358188" cy="4032250"/>
          </a:xfrm>
          <a:prstGeom prst="rect">
            <a:avLst/>
          </a:prstGeom>
          <a:noFill/>
          <a:ln w="9525">
            <a:noFill/>
            <a:miter lim="800000"/>
            <a:headEnd/>
            <a:tailEnd/>
          </a:ln>
        </p:spPr>
        <p:txBody>
          <a:bodyPr>
            <a:spAutoFit/>
          </a:bodyPr>
          <a:lstStyle/>
          <a:p>
            <a:pPr algn="just">
              <a:lnSpc>
                <a:spcPct val="150000"/>
              </a:lnSpc>
            </a:pPr>
            <a:r>
              <a:rPr lang="fa-IR" sz="3600" b="1">
                <a:cs typeface="B Lotus" pitchFamily="2" charset="-78"/>
              </a:rPr>
              <a:t>مسئولیت تهیه </a:t>
            </a:r>
            <a:r>
              <a:rPr lang="fa-IR" sz="3600" b="1" u="sng">
                <a:cs typeface="B Lotus" pitchFamily="2" charset="-78"/>
              </a:rPr>
              <a:t>صورتهای مالی تلفیقی </a:t>
            </a:r>
            <a:r>
              <a:rPr lang="fa-IR" sz="3600" b="1">
                <a:cs typeface="B Lotus" pitchFamily="2" charset="-78"/>
              </a:rPr>
              <a:t>دولت به عنوان یک مجموعه بر </a:t>
            </a:r>
            <a:r>
              <a:rPr lang="fa-IR" sz="3600" b="1" u="sng">
                <a:cs typeface="B Lotus" pitchFamily="2" charset="-78"/>
              </a:rPr>
              <a:t>عهده وزارت امور اقتصادی</a:t>
            </a:r>
            <a:r>
              <a:rPr lang="fa-IR" sz="3600" b="1">
                <a:cs typeface="B Lotus" pitchFamily="2" charset="-78"/>
              </a:rPr>
              <a:t> و دارایی می‌باشد، صورتهای مالی مذکور به تأیید رييس قوه مجریه می‌رسد.</a:t>
            </a:r>
            <a:endParaRPr lang="en-US" sz="3600">
              <a:cs typeface="B Lotus" pitchFamily="2" charset="-78"/>
            </a:endParaRPr>
          </a:p>
          <a:p>
            <a:pPr algn="just">
              <a:buFont typeface="Wingdings" pitchFamily="2" charset="2"/>
              <a:buChar char="ü"/>
            </a:pPr>
            <a:endParaRPr lang="en-US" sz="4000">
              <a:cs typeface="B Lotus"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Horizontal Scroll 30"/>
          <p:cNvSpPr/>
          <p:nvPr/>
        </p:nvSpPr>
        <p:spPr>
          <a:xfrm>
            <a:off x="500063" y="1500188"/>
            <a:ext cx="8429625" cy="4143375"/>
          </a:xfrm>
          <a:prstGeom prst="horizontalScroll">
            <a:avLst/>
          </a:prstGeom>
          <a:ln w="3175"/>
        </p:spPr>
        <p:style>
          <a:lnRef idx="1">
            <a:schemeClr val="dk1"/>
          </a:lnRef>
          <a:fillRef idx="2">
            <a:schemeClr val="dk1"/>
          </a:fillRef>
          <a:effectRef idx="1">
            <a:schemeClr val="dk1"/>
          </a:effectRef>
          <a:fontRef idx="minor">
            <a:schemeClr val="dk1"/>
          </a:fontRef>
        </p:style>
        <p:txBody>
          <a:bodyPr rtlCol="1" anchor="ctr"/>
          <a:lstStyle/>
          <a:p>
            <a:pPr algn="just" fontAlgn="auto">
              <a:lnSpc>
                <a:spcPct val="150000"/>
              </a:lnSpc>
              <a:spcBef>
                <a:spcPts val="0"/>
              </a:spcBef>
              <a:spcAft>
                <a:spcPts val="0"/>
              </a:spcAft>
              <a:buFont typeface="Wingdings" pitchFamily="2" charset="2"/>
              <a:buChar char="ü"/>
              <a:defRPr/>
            </a:pPr>
            <a:r>
              <a:rPr lang="fa-IR" sz="2400" b="1" dirty="0">
                <a:solidFill>
                  <a:srgbClr val="FF0000"/>
                </a:solidFill>
                <a:latin typeface="Times New Roman" pitchFamily="18" charset="0"/>
                <a:ea typeface="Calibri" pitchFamily="34" charset="0"/>
                <a:cs typeface="B Lotus" pitchFamily="2" charset="-78"/>
              </a:rPr>
              <a:t>گزارشهاي</a:t>
            </a:r>
            <a:r>
              <a:rPr lang="fa-IR" sz="2400" b="1" dirty="0">
                <a:solidFill>
                  <a:srgbClr val="FF0000"/>
                </a:solidFill>
                <a:ea typeface="Calibri" pitchFamily="34" charset="0"/>
                <a:cs typeface="B Lotus" pitchFamily="2" charset="-78"/>
              </a:rPr>
              <a:t> </a:t>
            </a:r>
            <a:r>
              <a:rPr lang="fa-IR" sz="2400" b="1" dirty="0">
                <a:solidFill>
                  <a:srgbClr val="FF0000"/>
                </a:solidFill>
                <a:latin typeface="Times New Roman" pitchFamily="18" charset="0"/>
                <a:ea typeface="Calibri" pitchFamily="34" charset="0"/>
                <a:cs typeface="B Lotus" pitchFamily="2" charset="-78"/>
              </a:rPr>
              <a:t>مالي</a:t>
            </a:r>
            <a:r>
              <a:rPr lang="fa-IR" sz="2400" b="1" dirty="0">
                <a:solidFill>
                  <a:schemeClr val="tx1"/>
                </a:solidFill>
                <a:latin typeface="Times New Roman" pitchFamily="18" charset="0"/>
                <a:ea typeface="Calibri" pitchFamily="34" charset="0"/>
                <a:cs typeface="B Lotus" pitchFamily="2" charset="-78"/>
              </a:rPr>
              <a:t>، به</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منظور</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ارزيابي</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وضعيت</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مالي</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و</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عملكرد</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مالي</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مورد</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استفاده</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واقع مي</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شود. اين</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گزارشها</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به</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ارزيابي</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توانايي</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دولت</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در</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ارايه</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خدمات</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و</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ايفاي</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به</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موقع</a:t>
            </a:r>
            <a:r>
              <a:rPr lang="fa-IR" sz="2400"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تعهدات</a:t>
            </a:r>
            <a:r>
              <a:rPr lang="fa-IR" sz="2400" b="1" dirty="0">
                <a:solidFill>
                  <a:schemeClr val="tx1"/>
                </a:solidFill>
                <a:latin typeface="Arial" pitchFamily="34" charset="0"/>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كمك</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مي</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كند</a:t>
            </a:r>
            <a:r>
              <a:rPr lang="fa-IR" sz="2400" b="1" dirty="0">
                <a:solidFill>
                  <a:schemeClr val="tx1"/>
                </a:solidFill>
                <a:ea typeface="Calibri" pitchFamily="34" charset="0"/>
                <a:cs typeface="B Lotus" pitchFamily="2" charset="-78"/>
              </a:rPr>
              <a:t>. </a:t>
            </a:r>
            <a:r>
              <a:rPr lang="en-US"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ارزيابي</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نتايج</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عمليات</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دوره</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جاري</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و</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مقايسه</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آن</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با</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دوره</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هاي</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قبل،</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اطلاعات سودمندي</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را</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براي</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استفاده كنندگان</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فراهم</a:t>
            </a:r>
            <a:r>
              <a:rPr lang="fa-IR" sz="2400" b="1" dirty="0">
                <a:solidFill>
                  <a:schemeClr val="tx1"/>
                </a:solidFill>
                <a:ea typeface="Calibri" pitchFamily="34" charset="0"/>
                <a:cs typeface="B Lotus" pitchFamily="2" charset="-78"/>
              </a:rPr>
              <a:t> </a:t>
            </a:r>
            <a:r>
              <a:rPr lang="fa-IR" sz="2400" b="1" dirty="0">
                <a:solidFill>
                  <a:schemeClr val="tx1"/>
                </a:solidFill>
                <a:latin typeface="Times New Roman" pitchFamily="18" charset="0"/>
                <a:ea typeface="Calibri" pitchFamily="34" charset="0"/>
                <a:cs typeface="B Lotus" pitchFamily="2" charset="-78"/>
              </a:rPr>
              <a:t>مي سازد</a:t>
            </a:r>
            <a:r>
              <a:rPr lang="fa-IR" sz="2400" b="1" dirty="0">
                <a:solidFill>
                  <a:schemeClr val="tx1"/>
                </a:solidFill>
                <a:ea typeface="Calibri" pitchFamily="34" charset="0"/>
                <a:cs typeface="B Lotus" pitchFamily="2" charset="-78"/>
              </a:rPr>
              <a:t>.</a:t>
            </a:r>
            <a:endParaRPr lang="en-US" sz="2400" dirty="0">
              <a:solidFill>
                <a:schemeClr val="tx1"/>
              </a:solidFill>
              <a:latin typeface="Arial" pitchFamily="34" charset="0"/>
              <a:cs typeface="B Lotus" pitchFamily="2" charset="-78"/>
            </a:endParaRPr>
          </a:p>
        </p:txBody>
      </p:sp>
      <p:sp>
        <p:nvSpPr>
          <p:cNvPr id="118789" name="Date Placeholder 16"/>
          <p:cNvSpPr>
            <a:spLocks noGrp="1"/>
          </p:cNvSpPr>
          <p:nvPr>
            <p:ph type="dt" sz="quarter" idx="10"/>
          </p:nvPr>
        </p:nvSpPr>
        <p:spPr bwMode="auto">
          <a:xfrm>
            <a:off x="571500" y="571500"/>
            <a:ext cx="928688" cy="365125"/>
          </a:xfrm>
          <a:noFill/>
          <a:ln>
            <a:miter lim="800000"/>
            <a:headEnd/>
            <a:tailEnd/>
          </a:ln>
        </p:spPr>
        <p:txBody>
          <a:bodyPr vert="horz" wrap="square" lIns="91440" tIns="45720" rIns="91440" bIns="45720" numCol="1" anchorCtr="0" compatLnSpc="1">
            <a:prstTxWarp prst="textNoShape">
              <a:avLst/>
            </a:prstTxWarp>
          </a:bodyPr>
          <a:lstStyle/>
          <a:p>
            <a:pPr algn="ctr"/>
            <a:fld id="{1DAC455B-0A1F-45BD-8C70-7C8371429761}" type="datetime12">
              <a:rPr lang="en-US" smtClean="0">
                <a:solidFill>
                  <a:schemeClr val="tx1"/>
                </a:solidFill>
                <a:latin typeface="Arial" pitchFamily="34" charset="0"/>
                <a:cs typeface="Times New Roman" pitchFamily="18" charset="0"/>
              </a:rPr>
              <a:pPr algn="ctr"/>
              <a:t>9:58 PM</a:t>
            </a:fld>
            <a:endParaRPr lang="en-US"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4763" y="5943600"/>
            <a:ext cx="838200" cy="365125"/>
          </a:xfrm>
        </p:spPr>
        <p:txBody>
          <a:bodyPr>
            <a:normAutofit fontScale="92500" lnSpcReduction="10000"/>
          </a:bodyPr>
          <a:lstStyle/>
          <a:p>
            <a:pPr>
              <a:defRPr/>
            </a:pPr>
            <a:fld id="{4EA2BE91-1EBE-4505-8138-D512BD8DCBE7}" type="slidenum">
              <a:rPr lang="ar-SA" sz="2000" b="1">
                <a:solidFill>
                  <a:schemeClr val="bg1"/>
                </a:solidFill>
                <a:effectLst>
                  <a:outerShdw blurRad="38100" dist="38100" dir="2700000" algn="tl">
                    <a:srgbClr val="C0C0C0"/>
                  </a:outerShdw>
                </a:effectLst>
                <a:cs typeface="B Nazanin" pitchFamily="2" charset="-78"/>
              </a:rPr>
              <a:pPr>
                <a:defRPr/>
              </a:pPr>
              <a:t>108</a:t>
            </a:fld>
            <a:endParaRPr lang="en-US" sz="2000" b="1">
              <a:solidFill>
                <a:schemeClr val="bg1"/>
              </a:solidFill>
              <a:effectLst>
                <a:outerShdw blurRad="38100" dist="38100" dir="2700000" algn="tl">
                  <a:srgbClr val="C0C0C0"/>
                </a:outerShdw>
              </a:effectLst>
              <a:cs typeface="B Nazanin" pitchFamily="2" charset="-78"/>
            </a:endParaRPr>
          </a:p>
        </p:txBody>
      </p:sp>
      <p:sp>
        <p:nvSpPr>
          <p:cNvPr id="25" name="Minus 24"/>
          <p:cNvSpPr/>
          <p:nvPr/>
        </p:nvSpPr>
        <p:spPr>
          <a:xfrm rot="5400000">
            <a:off x="-3462338"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254794"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309938"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80962"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777875" y="6115051"/>
            <a:ext cx="446087" cy="430212"/>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738174"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448971"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fld id="{7D17073B-95C7-4C93-A30B-CF9709866B1C}" type="datetime12">
              <a:rPr lang="en-US" sz="1200" b="1">
                <a:solidFill>
                  <a:schemeClr val="tx1"/>
                </a:solidFill>
                <a:latin typeface="Arial" pitchFamily="34" charset="0"/>
                <a:cs typeface="Arial" pitchFamily="34" charset="0"/>
              </a:rPr>
              <a:pPr algn="ctr" rtl="0" fontAlgn="auto">
                <a:spcBef>
                  <a:spcPts val="0"/>
                </a:spcBef>
                <a:spcAft>
                  <a:spcPts val="0"/>
                </a:spcAft>
                <a:defRPr/>
              </a:pPr>
              <a:t>9:58 PM</a:t>
            </a:fld>
            <a:endParaRPr lang="en-US" sz="1200" b="1" dirty="0">
              <a:solidFill>
                <a:schemeClr val="tx1"/>
              </a:solidFill>
              <a:latin typeface="Arial" pitchFamily="34" charset="0"/>
              <a:cs typeface="Arial" pitchFamily="34" charset="0"/>
            </a:endParaRPr>
          </a:p>
        </p:txBody>
      </p:sp>
      <p:sp>
        <p:nvSpPr>
          <p:cNvPr id="66" name="Oval 65"/>
          <p:cNvSpPr/>
          <p:nvPr/>
        </p:nvSpPr>
        <p:spPr>
          <a:xfrm>
            <a:off x="500034"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00034"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00034"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00034"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00034"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00034"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00034"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00034"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00034"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00034"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00034"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00034"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35" name="TextBox 34"/>
          <p:cNvSpPr txBox="1"/>
          <p:nvPr/>
        </p:nvSpPr>
        <p:spPr>
          <a:xfrm rot="5400000">
            <a:off x="4460008" y="-2388361"/>
            <a:ext cx="800219" cy="6148398"/>
          </a:xfrm>
          <a:prstGeom prst="rect">
            <a:avLst/>
          </a:prstGeom>
          <a:noFill/>
        </p:spPr>
        <p:txBody>
          <a:bodyPr vert="vert270">
            <a:spAutoFit/>
          </a:bodyPr>
          <a:lstStyle/>
          <a:p>
            <a:pPr algn="ctr" fontAlgn="auto">
              <a:spcBef>
                <a:spcPts val="0"/>
              </a:spcBef>
              <a:spcAft>
                <a:spcPts val="0"/>
              </a:spcAft>
              <a:defRPr/>
            </a:pPr>
            <a:r>
              <a:rPr lang="fa-IR"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B Titr" pitchFamily="2" charset="-78"/>
              </a:rPr>
              <a:t>وضعیت</a:t>
            </a:r>
            <a:r>
              <a:rPr lang="fa-IR"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rPr>
              <a:t> مالی و عملکر مالی</a:t>
            </a:r>
            <a:endParaRPr lang="en-US"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2049" name="Rectangle 1"/>
          <p:cNvSpPr>
            <a:spLocks noChangeArrowheads="1"/>
          </p:cNvSpPr>
          <p:nvPr/>
        </p:nvSpPr>
        <p:spPr bwMode="auto">
          <a:xfrm>
            <a:off x="714348" y="3560979"/>
            <a:ext cx="7715304" cy="461665"/>
          </a:xfrm>
          <a:prstGeom prst="rect">
            <a:avLst/>
          </a:prstGeom>
          <a:noFill/>
          <a:ln w="9525">
            <a:noFill/>
            <a:miter lim="800000"/>
            <a:headEnd/>
            <a:tailEnd/>
          </a:ln>
          <a:effectLst/>
        </p:spPr>
        <p:txBody>
          <a:bodyPr anchor="ctr">
            <a:spAutoFit/>
          </a:bodyPr>
          <a:lstStyle/>
          <a:p>
            <a:pPr algn="just" fontAlgn="auto">
              <a:spcBef>
                <a:spcPts val="0"/>
              </a:spcBef>
              <a:spcAft>
                <a:spcPts val="0"/>
              </a:spcAft>
              <a:tabLst>
                <a:tab pos="576263" algn="l"/>
              </a:tabLst>
              <a:defRPr/>
            </a:pPr>
            <a:r>
              <a:rPr lang="fa-IR"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a:ea typeface="Times New Roman" pitchFamily="18" charset="0"/>
                <a:cs typeface="B Lotus" pitchFamily="2" charset="-78"/>
              </a:rPr>
              <a:t>	</a:t>
            </a:r>
            <a:endParaRPr lang="fa-IR"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cs typeface="B Lotus"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E3BA92CF-150E-457B-A15F-184E8B8DCFBF}" type="datetime12">
              <a:rPr lang="en-US" smtClean="0">
                <a:solidFill>
                  <a:schemeClr val="tx1"/>
                </a:solidFill>
                <a:latin typeface="Arial" pitchFamily="34" charset="0"/>
                <a:cs typeface="Times New Roman" pitchFamily="18" charset="0"/>
              </a:rPr>
              <a:pPr algn="ctr"/>
              <a:t>9:58 PM</a:t>
            </a:fld>
            <a:endParaRPr lang="en-US"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F310415D-FF9C-43AA-9AA7-B5DC4FFF1A90}" type="slidenum">
              <a:rPr lang="ar-SA" sz="2000" b="1">
                <a:solidFill>
                  <a:schemeClr val="bg1"/>
                </a:solidFill>
                <a:effectLst>
                  <a:outerShdw blurRad="38100" dist="38100" dir="2700000" algn="tl">
                    <a:srgbClr val="C0C0C0"/>
                  </a:outerShdw>
                </a:effectLst>
                <a:cs typeface="B Nazanin" pitchFamily="2" charset="-78"/>
              </a:rPr>
              <a:pPr>
                <a:defRPr/>
              </a:pPr>
              <a:t>109</a:t>
            </a:fld>
            <a:endParaRPr lang="en-US" sz="2000" b="1">
              <a:solidFill>
                <a:schemeClr val="bg1"/>
              </a:solidFill>
              <a:effectLst>
                <a:outerShdw blurRad="38100" dist="38100" dir="2700000" algn="tl">
                  <a:srgbClr val="C0C0C0"/>
                </a:outerShdw>
              </a:effectLst>
              <a:cs typeface="B Nazanin" pitchFamily="2" charset="-78"/>
            </a:endParaRPr>
          </a:p>
        </p:txBody>
      </p:sp>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fld id="{7D17073B-95C7-4C93-A30B-CF9709866B1C}" type="datetime12">
              <a:rPr lang="en-US" sz="1200" b="1">
                <a:solidFill>
                  <a:schemeClr val="tx1"/>
                </a:solidFill>
                <a:latin typeface="Arial" pitchFamily="34" charset="0"/>
                <a:cs typeface="Arial" pitchFamily="34" charset="0"/>
              </a:rPr>
              <a:pPr algn="ctr" rtl="0" fontAlgn="auto">
                <a:spcBef>
                  <a:spcPts val="0"/>
                </a:spcBef>
                <a:spcAft>
                  <a:spcPts val="0"/>
                </a:spcAft>
                <a:defRPr/>
              </a:pPr>
              <a:t>9:58 PM</a:t>
            </a:fld>
            <a:endParaRPr lang="en-US" sz="1200" b="1" dirty="0">
              <a:solidFill>
                <a:schemeClr val="tx1"/>
              </a:solidFill>
              <a:latin typeface="Arial" pitchFamily="34" charset="0"/>
              <a:cs typeface="Arial" pitchFamily="34" charset="0"/>
            </a:endParaRPr>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35" name="TextBox 34"/>
          <p:cNvSpPr txBox="1"/>
          <p:nvPr/>
        </p:nvSpPr>
        <p:spPr>
          <a:xfrm rot="5400000">
            <a:off x="4568611" y="-2425527"/>
            <a:ext cx="1292662" cy="7429552"/>
          </a:xfrm>
          <a:prstGeom prst="rect">
            <a:avLst/>
          </a:prstGeom>
          <a:noFill/>
        </p:spPr>
        <p:txBody>
          <a:bodyPr vert="vert270">
            <a:spAutoFit/>
          </a:bodyPr>
          <a:lstStyle/>
          <a:p>
            <a:pPr algn="ctr" fontAlgn="auto">
              <a:spcBef>
                <a:spcPts val="0"/>
              </a:spcBef>
              <a:spcAft>
                <a:spcPts val="0"/>
              </a:spcAft>
              <a:defRPr/>
            </a:pPr>
            <a:r>
              <a:rPr lang="fa-IR" sz="36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rPr>
              <a:t>استفاده کنندگان اصلی گزارش های مالی بخش عمومی</a:t>
            </a:r>
            <a:endParaRPr lang="en-US" sz="36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endParaRPr>
          </a:p>
        </p:txBody>
      </p:sp>
      <p:graphicFrame>
        <p:nvGraphicFramePr>
          <p:cNvPr id="41" name="Diagram 40"/>
          <p:cNvGraphicFramePr/>
          <p:nvPr/>
        </p:nvGraphicFramePr>
        <p:xfrm>
          <a:off x="500034" y="1643050"/>
          <a:ext cx="8429684"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3" name="Action Button: Custom 42">
            <a:hlinkClick r:id="rId8" action="ppaction://hlinksldjump" highlightClick="1"/>
          </p:cNvPr>
          <p:cNvSpPr/>
          <p:nvPr/>
        </p:nvSpPr>
        <p:spPr>
          <a:xfrm>
            <a:off x="7643813" y="4429125"/>
            <a:ext cx="285750" cy="142875"/>
          </a:xfrm>
          <a:prstGeom prst="actionButtonBlank">
            <a:avLst/>
          </a:prstGeom>
        </p:spPr>
        <p:style>
          <a:lnRef idx="3">
            <a:schemeClr val="lt1"/>
          </a:lnRef>
          <a:fillRef idx="1">
            <a:schemeClr val="accent6"/>
          </a:fillRef>
          <a:effectRef idx="1">
            <a:schemeClr val="accent6"/>
          </a:effectRef>
          <a:fontRef idx="minor">
            <a:schemeClr val="lt1"/>
          </a:fontRef>
        </p:style>
        <p:txBody>
          <a:bodyPr rtlCol="1" anchor="ctr"/>
          <a:lstStyle/>
          <a:p>
            <a:pPr algn="ctr" rtl="0" fontAlgn="auto">
              <a:spcBef>
                <a:spcPts val="0"/>
              </a:spcBef>
              <a:spcAft>
                <a:spcPts val="0"/>
              </a:spcAft>
              <a:defRPr/>
            </a:pPr>
            <a:endParaRPr lang="fa-IR"/>
          </a:p>
        </p:txBody>
      </p:sp>
      <p:sp>
        <p:nvSpPr>
          <p:cNvPr id="44" name="Action Button: Custom 43">
            <a:hlinkClick r:id="rId9" action="ppaction://hlinksldjump" highlightClick="1"/>
          </p:cNvPr>
          <p:cNvSpPr/>
          <p:nvPr/>
        </p:nvSpPr>
        <p:spPr>
          <a:xfrm>
            <a:off x="6000750" y="4357688"/>
            <a:ext cx="285750" cy="142875"/>
          </a:xfrm>
          <a:prstGeom prst="actionButtonBlank">
            <a:avLst/>
          </a:prstGeom>
        </p:spPr>
        <p:style>
          <a:lnRef idx="3">
            <a:schemeClr val="lt1"/>
          </a:lnRef>
          <a:fillRef idx="1">
            <a:schemeClr val="accent6"/>
          </a:fillRef>
          <a:effectRef idx="1">
            <a:schemeClr val="accent6"/>
          </a:effectRef>
          <a:fontRef idx="minor">
            <a:schemeClr val="lt1"/>
          </a:fontRef>
        </p:style>
        <p:txBody>
          <a:bodyPr rtlCol="1" anchor="ctr"/>
          <a:lstStyle/>
          <a:p>
            <a:pPr algn="ctr" rtl="0" fontAlgn="auto">
              <a:spcBef>
                <a:spcPts val="0"/>
              </a:spcBef>
              <a:spcAft>
                <a:spcPts val="0"/>
              </a:spcAft>
              <a:defRPr/>
            </a:pPr>
            <a:endParaRPr lang="fa-IR"/>
          </a:p>
        </p:txBody>
      </p:sp>
      <p:sp>
        <p:nvSpPr>
          <p:cNvPr id="46" name="Action Button: Custom 45">
            <a:hlinkClick r:id="rId10" action="ppaction://hlinksldjump" highlightClick="1"/>
          </p:cNvPr>
          <p:cNvSpPr/>
          <p:nvPr/>
        </p:nvSpPr>
        <p:spPr>
          <a:xfrm>
            <a:off x="4214813" y="4429125"/>
            <a:ext cx="285750" cy="142875"/>
          </a:xfrm>
          <a:prstGeom prst="actionButtonBlank">
            <a:avLst/>
          </a:prstGeom>
        </p:spPr>
        <p:style>
          <a:lnRef idx="3">
            <a:schemeClr val="lt1"/>
          </a:lnRef>
          <a:fillRef idx="1">
            <a:schemeClr val="accent6"/>
          </a:fillRef>
          <a:effectRef idx="1">
            <a:schemeClr val="accent6"/>
          </a:effectRef>
          <a:fontRef idx="minor">
            <a:schemeClr val="lt1"/>
          </a:fontRef>
        </p:style>
        <p:txBody>
          <a:bodyPr rtlCol="1" anchor="ctr"/>
          <a:lstStyle/>
          <a:p>
            <a:pPr algn="ctr" rtl="0" fontAlgn="auto">
              <a:spcBef>
                <a:spcPts val="0"/>
              </a:spcBef>
              <a:spcAft>
                <a:spcPts val="0"/>
              </a:spcAft>
              <a:defRPr/>
            </a:pPr>
            <a:endParaRPr lang="fa-IR"/>
          </a:p>
        </p:txBody>
      </p:sp>
      <p:sp>
        <p:nvSpPr>
          <p:cNvPr id="47" name="Action Button: Custom 46">
            <a:hlinkClick r:id="rId11" action="ppaction://hlinksldjump" highlightClick="1"/>
          </p:cNvPr>
          <p:cNvSpPr/>
          <p:nvPr/>
        </p:nvSpPr>
        <p:spPr>
          <a:xfrm>
            <a:off x="2786063" y="4357688"/>
            <a:ext cx="285750" cy="142875"/>
          </a:xfrm>
          <a:prstGeom prst="actionButtonBlank">
            <a:avLst/>
          </a:prstGeom>
        </p:spPr>
        <p:style>
          <a:lnRef idx="3">
            <a:schemeClr val="lt1"/>
          </a:lnRef>
          <a:fillRef idx="1">
            <a:schemeClr val="accent6"/>
          </a:fillRef>
          <a:effectRef idx="1">
            <a:schemeClr val="accent6"/>
          </a:effectRef>
          <a:fontRef idx="minor">
            <a:schemeClr val="lt1"/>
          </a:fontRef>
        </p:style>
        <p:txBody>
          <a:bodyPr rtlCol="1" anchor="ctr"/>
          <a:lstStyle/>
          <a:p>
            <a:pPr algn="ctr" rtl="0" fontAlgn="auto">
              <a:spcBef>
                <a:spcPts val="0"/>
              </a:spcBef>
              <a:spcAft>
                <a:spcPts val="0"/>
              </a:spcAft>
              <a:defRPr/>
            </a:pPr>
            <a:endParaRPr lang="fa-IR"/>
          </a:p>
        </p:txBody>
      </p:sp>
      <p:sp>
        <p:nvSpPr>
          <p:cNvPr id="48" name="Action Button: Custom 47">
            <a:hlinkClick r:id="rId12" action="ppaction://hlinksldjump" highlightClick="1"/>
          </p:cNvPr>
          <p:cNvSpPr/>
          <p:nvPr/>
        </p:nvSpPr>
        <p:spPr>
          <a:xfrm>
            <a:off x="1357313" y="4429125"/>
            <a:ext cx="214312" cy="142875"/>
          </a:xfrm>
          <a:prstGeom prst="actionButtonBlank">
            <a:avLst/>
          </a:prstGeom>
        </p:spPr>
        <p:style>
          <a:lnRef idx="3">
            <a:schemeClr val="lt1"/>
          </a:lnRef>
          <a:fillRef idx="1">
            <a:schemeClr val="accent6"/>
          </a:fillRef>
          <a:effectRef idx="1">
            <a:schemeClr val="accent6"/>
          </a:effectRef>
          <a:fontRef idx="minor">
            <a:schemeClr val="lt1"/>
          </a:fontRef>
        </p:style>
        <p:txBody>
          <a:bodyPr rtlCol="1" anchor="ctr"/>
          <a:lstStyle/>
          <a:p>
            <a:pPr algn="ctr" rtl="0" fontAlgn="auto">
              <a:spcBef>
                <a:spcPts val="0"/>
              </a:spcBef>
              <a:spcAft>
                <a:spcPts val="0"/>
              </a:spcAft>
              <a:defRPr/>
            </a:pPr>
            <a:endParaRPr lang="fa-I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20855"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CD5D378A-6590-48F7-9552-D3CCC164D7CB}"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2B32BF53-FB24-4AD4-B0A7-A610A9A49160}" type="slidenum">
              <a:rPr lang="ar-SA" sz="2000" b="1">
                <a:solidFill>
                  <a:schemeClr val="bg1"/>
                </a:solidFill>
                <a:effectLst>
                  <a:outerShdw blurRad="38100" dist="38100" dir="2700000" algn="tl">
                    <a:srgbClr val="C0C0C0"/>
                  </a:outerShdw>
                </a:effectLst>
                <a:cs typeface="B Nazanin" pitchFamily="2" charset="-78"/>
              </a:rPr>
              <a:pPr>
                <a:defRPr/>
              </a:pPr>
              <a:t>110</a:t>
            </a:fld>
            <a:endParaRPr lang="en-US" sz="2000" b="1">
              <a:solidFill>
                <a:schemeClr val="bg1"/>
              </a:solidFill>
              <a:effectLst>
                <a:outerShdw blurRad="38100" dist="38100" dir="2700000" algn="tl">
                  <a:srgbClr val="C0C0C0"/>
                </a:outerShdw>
              </a:effectLst>
              <a:cs typeface="B Nazanin" pitchFamily="2" charset="-78"/>
            </a:endParaRPr>
          </a:p>
        </p:txBody>
      </p:sp>
      <p:sp>
        <p:nvSpPr>
          <p:cNvPr id="35" name="TextBox 34"/>
          <p:cNvSpPr txBox="1"/>
          <p:nvPr/>
        </p:nvSpPr>
        <p:spPr>
          <a:xfrm rot="5400000">
            <a:off x="4745760" y="-2316923"/>
            <a:ext cx="800219" cy="6148398"/>
          </a:xfrm>
          <a:prstGeom prst="rect">
            <a:avLst/>
          </a:prstGeom>
          <a:noFill/>
        </p:spPr>
        <p:txBody>
          <a:bodyPr vert="vert270">
            <a:spAutoFit/>
          </a:bodyPr>
          <a:lstStyle/>
          <a:p>
            <a:pPr algn="ctr" fontAlgn="auto">
              <a:spcBef>
                <a:spcPts val="0"/>
              </a:spcBef>
              <a:spcAft>
                <a:spcPts val="0"/>
              </a:spcAft>
              <a:defRPr/>
            </a:pPr>
            <a:r>
              <a:rPr lang="fa-IR"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rPr>
              <a:t>شهروندان</a:t>
            </a:r>
            <a:endParaRPr lang="en-US"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120858" name="Rectangle 2"/>
          <p:cNvSpPr>
            <a:spLocks noChangeArrowheads="1"/>
          </p:cNvSpPr>
          <p:nvPr/>
        </p:nvSpPr>
        <p:spPr bwMode="auto">
          <a:xfrm>
            <a:off x="785813" y="1285875"/>
            <a:ext cx="8001000" cy="5078413"/>
          </a:xfrm>
          <a:prstGeom prst="rect">
            <a:avLst/>
          </a:prstGeom>
          <a:noFill/>
          <a:ln w="9525">
            <a:noFill/>
            <a:miter lim="800000"/>
            <a:headEnd/>
            <a:tailEnd/>
          </a:ln>
        </p:spPr>
        <p:txBody>
          <a:bodyPr anchor="ctr">
            <a:spAutoFit/>
          </a:bodyPr>
          <a:lstStyle/>
          <a:p>
            <a:pPr algn="just">
              <a:lnSpc>
                <a:spcPct val="150000"/>
              </a:lnSpc>
            </a:pPr>
            <a:r>
              <a:rPr lang="fa-IR" sz="3000" b="1">
                <a:cs typeface="B Lotus" pitchFamily="2" charset="-78"/>
              </a:rPr>
              <a:t>طبق اصل</a:t>
            </a:r>
            <a:r>
              <a:rPr lang="en-US" sz="3000" b="1">
                <a:cs typeface="B Lotus" pitchFamily="2" charset="-78"/>
              </a:rPr>
              <a:t> 6 </a:t>
            </a:r>
            <a:r>
              <a:rPr lang="fa-IR" sz="3000" b="1">
                <a:cs typeface="B Lotus" pitchFamily="2" charset="-78"/>
              </a:rPr>
              <a:t>قانون اساسي</a:t>
            </a:r>
            <a:r>
              <a:rPr lang="en-US" sz="3000" b="1">
                <a:cs typeface="B Lotus" pitchFamily="2" charset="-78"/>
              </a:rPr>
              <a:t> </a:t>
            </a:r>
            <a:r>
              <a:rPr lang="fa-IR" sz="3000" b="1">
                <a:cs typeface="B Lotus" pitchFamily="2" charset="-78"/>
              </a:rPr>
              <a:t>در جمهوري اسلامي ايران امور كشور بايد به اتكاي آراي عمومي اداره شود</a:t>
            </a:r>
            <a:r>
              <a:rPr lang="en-US" sz="3000" b="1">
                <a:cs typeface="B Lotus" pitchFamily="2" charset="-78"/>
              </a:rPr>
              <a:t> </a:t>
            </a:r>
            <a:r>
              <a:rPr lang="fa-IR" sz="3000" b="1">
                <a:cs typeface="B Lotus" pitchFamily="2" charset="-78"/>
              </a:rPr>
              <a:t>بنابراين شهروندان به منظور ارزيابي عملكرد مسئوليني كه به اتكاي اين آرا اداره امور كشور را به عهده مي گيرند نيازمند اطلاعات مي باشند</a:t>
            </a:r>
            <a:r>
              <a:rPr lang="en-US" sz="3000" b="1">
                <a:cs typeface="B Lotus" pitchFamily="2" charset="-78"/>
              </a:rPr>
              <a:t> .</a:t>
            </a:r>
            <a:r>
              <a:rPr lang="fa-IR" sz="3000" b="1">
                <a:cs typeface="B Lotus" pitchFamily="2" charset="-78"/>
              </a:rPr>
              <a:t>رسانه هاي عمومي، سازمانهاي مردم نهاد و مراكز پژوهشي جزء اين گروه از استفاده كنندگان محسوب مي شوند</a:t>
            </a:r>
            <a:r>
              <a:rPr lang="en-US" sz="3000" b="1">
                <a:cs typeface="B Lotus" pitchFamily="2" charset="-78"/>
              </a:rPr>
              <a:t>.</a:t>
            </a:r>
            <a:endParaRPr lang="en-US" sz="3000">
              <a:cs typeface="B Lotus" pitchFamily="2" charset="-78"/>
            </a:endParaRPr>
          </a:p>
          <a:p>
            <a:pPr algn="just">
              <a:lnSpc>
                <a:spcPct val="150000"/>
              </a:lnSpc>
            </a:pPr>
            <a:endParaRPr lang="en-US" sz="3600">
              <a:cs typeface="B Lotus" pitchFamily="2" charset="-78"/>
            </a:endParaRPr>
          </a:p>
        </p:txBody>
      </p:sp>
      <p:sp>
        <p:nvSpPr>
          <p:cNvPr id="33" name="Action Button: Return 32">
            <a:hlinkClick r:id="rId3" action="ppaction://hlinksldjump" highlightClick="1"/>
          </p:cNvPr>
          <p:cNvSpPr/>
          <p:nvPr/>
        </p:nvSpPr>
        <p:spPr>
          <a:xfrm>
            <a:off x="3143250" y="5072063"/>
            <a:ext cx="214313" cy="214312"/>
          </a:xfrm>
          <a:prstGeom prst="actionButtonReturn">
            <a:avLst/>
          </a:prstGeom>
        </p:spPr>
        <p:style>
          <a:lnRef idx="1">
            <a:schemeClr val="dk1"/>
          </a:lnRef>
          <a:fillRef idx="2">
            <a:schemeClr val="dk1"/>
          </a:fillRef>
          <a:effectRef idx="1">
            <a:schemeClr val="dk1"/>
          </a:effectRef>
          <a:fontRef idx="minor">
            <a:schemeClr val="dk1"/>
          </a:fontRef>
        </p:style>
        <p:txBody>
          <a:bodyPr rtlCol="1" anchor="ctr"/>
          <a:lstStyle/>
          <a:p>
            <a:pPr algn="ctr" rtl="0" fontAlgn="auto">
              <a:spcBef>
                <a:spcPts val="0"/>
              </a:spcBef>
              <a:spcAft>
                <a:spcPts val="0"/>
              </a:spcAft>
              <a:defRPr/>
            </a:pPr>
            <a:endParaRPr lang="fa-I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21879"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425C9979-A8AB-4313-83F4-E3D7781F320A}"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C89A1BA2-0262-4121-921C-DF18E4910832}" type="slidenum">
              <a:rPr lang="ar-SA" sz="2000" b="1">
                <a:solidFill>
                  <a:schemeClr val="bg1"/>
                </a:solidFill>
                <a:effectLst>
                  <a:outerShdw blurRad="38100" dist="38100" dir="2700000" algn="tl">
                    <a:srgbClr val="C0C0C0"/>
                  </a:outerShdw>
                </a:effectLst>
                <a:cs typeface="B Nazanin" pitchFamily="2" charset="-78"/>
              </a:rPr>
              <a:pPr>
                <a:defRPr/>
              </a:pPr>
              <a:t>111</a:t>
            </a:fld>
            <a:endParaRPr lang="en-US" sz="2000" b="1">
              <a:solidFill>
                <a:schemeClr val="bg1"/>
              </a:solidFill>
              <a:effectLst>
                <a:outerShdw blurRad="38100" dist="38100" dir="2700000" algn="tl">
                  <a:srgbClr val="C0C0C0"/>
                </a:outerShdw>
              </a:effectLst>
              <a:cs typeface="B Nazanin" pitchFamily="2" charset="-78"/>
            </a:endParaRPr>
          </a:p>
        </p:txBody>
      </p:sp>
      <p:sp>
        <p:nvSpPr>
          <p:cNvPr id="35" name="TextBox 34"/>
          <p:cNvSpPr txBox="1"/>
          <p:nvPr/>
        </p:nvSpPr>
        <p:spPr>
          <a:xfrm rot="5400000">
            <a:off x="4531446" y="-2341433"/>
            <a:ext cx="800219" cy="6148398"/>
          </a:xfrm>
          <a:prstGeom prst="rect">
            <a:avLst/>
          </a:prstGeom>
          <a:noFill/>
        </p:spPr>
        <p:txBody>
          <a:bodyPr vert="vert270">
            <a:spAutoFit/>
          </a:bodyPr>
          <a:lstStyle/>
          <a:p>
            <a:pPr algn="ctr" fontAlgn="auto">
              <a:spcBef>
                <a:spcPts val="0"/>
              </a:spcBef>
              <a:spcAft>
                <a:spcPts val="0"/>
              </a:spcAft>
              <a:defRPr/>
            </a:pPr>
            <a:r>
              <a:rPr lang="fa-IR"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rPr>
              <a:t>شوراها</a:t>
            </a:r>
            <a:endParaRPr lang="en-US"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121882" name="Rectangle 30"/>
          <p:cNvSpPr>
            <a:spLocks noChangeArrowheads="1"/>
          </p:cNvSpPr>
          <p:nvPr/>
        </p:nvSpPr>
        <p:spPr bwMode="auto">
          <a:xfrm>
            <a:off x="714375" y="1500188"/>
            <a:ext cx="8072438" cy="2308225"/>
          </a:xfrm>
          <a:prstGeom prst="rect">
            <a:avLst/>
          </a:prstGeom>
          <a:noFill/>
          <a:ln w="9525">
            <a:noFill/>
            <a:miter lim="800000"/>
            <a:headEnd/>
            <a:tailEnd/>
          </a:ln>
        </p:spPr>
        <p:txBody>
          <a:bodyPr>
            <a:spAutoFit/>
          </a:bodyPr>
          <a:lstStyle/>
          <a:p>
            <a:pPr algn="just">
              <a:lnSpc>
                <a:spcPct val="150000"/>
              </a:lnSpc>
            </a:pPr>
            <a:r>
              <a:rPr lang="fa-IR" sz="3200" b="1">
                <a:cs typeface="B Lotus" pitchFamily="2" charset="-78"/>
              </a:rPr>
              <a:t>شوراهاي شهرستان و استان (موضوع اصل</a:t>
            </a:r>
            <a:r>
              <a:rPr lang="en-US" sz="3200" b="1">
                <a:cs typeface="B Lotus" pitchFamily="2" charset="-78"/>
              </a:rPr>
              <a:t> 100 </a:t>
            </a:r>
            <a:r>
              <a:rPr lang="fa-IR" sz="3200" b="1">
                <a:cs typeface="B Lotus" pitchFamily="2" charset="-78"/>
              </a:rPr>
              <a:t>قانون اساسي)</a:t>
            </a:r>
            <a:r>
              <a:rPr lang="en-US" sz="3200" b="1">
                <a:cs typeface="B Lotus" pitchFamily="2" charset="-78"/>
              </a:rPr>
              <a:t> </a:t>
            </a:r>
            <a:r>
              <a:rPr lang="fa-IR" sz="3200" b="1">
                <a:cs typeface="B Lotus" pitchFamily="2" charset="-78"/>
              </a:rPr>
              <a:t>از اركان مهم پاسخگويي هستند و بايد به عنوان استفاده كننده به نيازهاي اطلاعاتي آنان توجه شود</a:t>
            </a:r>
            <a:r>
              <a:rPr lang="en-US" sz="3200" b="1">
                <a:cs typeface="B Lotus" pitchFamily="2" charset="-78"/>
              </a:rPr>
              <a:t>.</a:t>
            </a:r>
            <a:endParaRPr lang="fa-IR" sz="3200">
              <a:cs typeface="B Lotus" pitchFamily="2" charset="-78"/>
            </a:endParaRPr>
          </a:p>
        </p:txBody>
      </p:sp>
      <p:sp>
        <p:nvSpPr>
          <p:cNvPr id="34" name="Action Button: Return 33">
            <a:hlinkClick r:id="rId3" action="ppaction://hlinksldjump" highlightClick="1"/>
          </p:cNvPr>
          <p:cNvSpPr/>
          <p:nvPr/>
        </p:nvSpPr>
        <p:spPr>
          <a:xfrm>
            <a:off x="1928813" y="3286125"/>
            <a:ext cx="214312" cy="285750"/>
          </a:xfrm>
          <a:prstGeom prst="actionButtonReturn">
            <a:avLst/>
          </a:prstGeom>
        </p:spPr>
        <p:style>
          <a:lnRef idx="1">
            <a:schemeClr val="dk1"/>
          </a:lnRef>
          <a:fillRef idx="2">
            <a:schemeClr val="dk1"/>
          </a:fillRef>
          <a:effectRef idx="1">
            <a:schemeClr val="dk1"/>
          </a:effectRef>
          <a:fontRef idx="minor">
            <a:schemeClr val="dk1"/>
          </a:fontRef>
        </p:style>
        <p:txBody>
          <a:bodyPr rtlCol="1" anchor="ctr"/>
          <a:lstStyle/>
          <a:p>
            <a:pPr algn="ctr" rtl="0" fontAlgn="auto">
              <a:spcBef>
                <a:spcPts val="0"/>
              </a:spcBef>
              <a:spcAft>
                <a:spcPts val="0"/>
              </a:spcAft>
              <a:defRPr/>
            </a:pPr>
            <a:endParaRPr lang="fa-I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22903"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0FABE7EA-0D76-44A7-B744-A17666B65B52}"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DD3DC157-B930-4874-97D3-702BF26E3553}" type="slidenum">
              <a:rPr lang="ar-SA" sz="2000" b="1">
                <a:solidFill>
                  <a:schemeClr val="bg1"/>
                </a:solidFill>
                <a:effectLst>
                  <a:outerShdw blurRad="38100" dist="38100" dir="2700000" algn="tl">
                    <a:srgbClr val="C0C0C0"/>
                  </a:outerShdw>
                </a:effectLst>
                <a:cs typeface="B Nazanin" pitchFamily="2" charset="-78"/>
              </a:rPr>
              <a:pPr>
                <a:defRPr/>
              </a:pPr>
              <a:t>112</a:t>
            </a:fld>
            <a:endParaRPr lang="en-US" sz="2000" b="1">
              <a:solidFill>
                <a:schemeClr val="bg1"/>
              </a:solidFill>
              <a:effectLst>
                <a:outerShdw blurRad="38100" dist="38100" dir="2700000" algn="tl">
                  <a:srgbClr val="C0C0C0"/>
                </a:outerShdw>
              </a:effectLst>
              <a:cs typeface="B Nazanin" pitchFamily="2" charset="-78"/>
            </a:endParaRPr>
          </a:p>
        </p:txBody>
      </p:sp>
      <p:sp>
        <p:nvSpPr>
          <p:cNvPr id="35" name="TextBox 34"/>
          <p:cNvSpPr txBox="1"/>
          <p:nvPr/>
        </p:nvSpPr>
        <p:spPr>
          <a:xfrm rot="5400000">
            <a:off x="4531446" y="-2245485"/>
            <a:ext cx="800219" cy="6148398"/>
          </a:xfrm>
          <a:prstGeom prst="rect">
            <a:avLst/>
          </a:prstGeom>
          <a:noFill/>
        </p:spPr>
        <p:txBody>
          <a:bodyPr vert="vert270">
            <a:spAutoFit/>
          </a:bodyPr>
          <a:lstStyle/>
          <a:p>
            <a:pPr algn="ctr" fontAlgn="auto">
              <a:spcBef>
                <a:spcPts val="0"/>
              </a:spcBef>
              <a:spcAft>
                <a:spcPts val="0"/>
              </a:spcAft>
              <a:defRPr/>
            </a:pPr>
            <a:r>
              <a:rPr lang="fa-IR"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rPr>
              <a:t>مجلس شورای اسلامی</a:t>
            </a:r>
            <a:endParaRPr lang="en-US"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122906" name="Rectangle 30"/>
          <p:cNvSpPr>
            <a:spLocks noChangeArrowheads="1"/>
          </p:cNvSpPr>
          <p:nvPr/>
        </p:nvSpPr>
        <p:spPr bwMode="auto">
          <a:xfrm>
            <a:off x="714375" y="1714500"/>
            <a:ext cx="8072438" cy="3724275"/>
          </a:xfrm>
          <a:prstGeom prst="rect">
            <a:avLst/>
          </a:prstGeom>
          <a:noFill/>
          <a:ln w="9525">
            <a:noFill/>
            <a:miter lim="800000"/>
            <a:headEnd/>
            <a:tailEnd/>
          </a:ln>
        </p:spPr>
        <p:txBody>
          <a:bodyPr>
            <a:spAutoFit/>
          </a:bodyPr>
          <a:lstStyle/>
          <a:p>
            <a:pPr algn="just">
              <a:lnSpc>
                <a:spcPct val="150000"/>
              </a:lnSpc>
            </a:pPr>
            <a:r>
              <a:rPr lang="fa-IR" sz="3200" b="1">
                <a:cs typeface="B Lotus" pitchFamily="2" charset="-78"/>
              </a:rPr>
              <a:t>به موجب اصل</a:t>
            </a:r>
            <a:r>
              <a:rPr lang="en-US" sz="3200" b="1">
                <a:cs typeface="B Lotus" pitchFamily="2" charset="-78"/>
              </a:rPr>
              <a:t> 76 </a:t>
            </a:r>
            <a:r>
              <a:rPr lang="fa-IR" sz="3200" b="1">
                <a:cs typeface="B Lotus" pitchFamily="2" charset="-78"/>
              </a:rPr>
              <a:t>قانون اساسي حق تحقيق و تفحص در تمام امور كشور را دارند. قوانين برنامه</a:t>
            </a:r>
            <a:r>
              <a:rPr lang="en-US" sz="3200" b="1">
                <a:cs typeface="B Lotus" pitchFamily="2" charset="-78"/>
              </a:rPr>
              <a:t> 5 </a:t>
            </a:r>
            <a:r>
              <a:rPr lang="fa-IR" sz="3200" b="1">
                <a:cs typeface="B Lotus" pitchFamily="2" charset="-78"/>
              </a:rPr>
              <a:t>ساله و بودجه سالانه كل كشور اجراي آن توسط مجلس تصويب مي شود و به عنوان مهم ترين اسناد مالي كشور توسط مجلس تحت نظارت قرار مي گيرد</a:t>
            </a:r>
            <a:r>
              <a:rPr lang="en-US" sz="3200" b="1">
                <a:cs typeface="B Lotus" pitchFamily="2" charset="-78"/>
              </a:rPr>
              <a:t> .</a:t>
            </a:r>
            <a:endParaRPr lang="en-US" sz="3200">
              <a:cs typeface="B Lotus" pitchFamily="2" charset="-78"/>
            </a:endParaRPr>
          </a:p>
        </p:txBody>
      </p:sp>
      <p:sp>
        <p:nvSpPr>
          <p:cNvPr id="33" name="Action Button: Return 32">
            <a:hlinkClick r:id="rId3" action="ppaction://hlinksldjump" highlightClick="1"/>
          </p:cNvPr>
          <p:cNvSpPr/>
          <p:nvPr/>
        </p:nvSpPr>
        <p:spPr>
          <a:xfrm>
            <a:off x="5572125" y="5000625"/>
            <a:ext cx="285750" cy="214313"/>
          </a:xfrm>
          <a:prstGeom prst="actionButtonReturn">
            <a:avLst/>
          </a:prstGeom>
        </p:spPr>
        <p:style>
          <a:lnRef idx="1">
            <a:schemeClr val="dk1"/>
          </a:lnRef>
          <a:fillRef idx="2">
            <a:schemeClr val="dk1"/>
          </a:fillRef>
          <a:effectRef idx="1">
            <a:schemeClr val="dk1"/>
          </a:effectRef>
          <a:fontRef idx="minor">
            <a:schemeClr val="dk1"/>
          </a:fontRef>
        </p:style>
        <p:txBody>
          <a:bodyPr rtlCol="1" anchor="ctr"/>
          <a:lstStyle/>
          <a:p>
            <a:pPr algn="ctr" rtl="0" fontAlgn="auto">
              <a:spcBef>
                <a:spcPts val="0"/>
              </a:spcBef>
              <a:spcAft>
                <a:spcPts val="0"/>
              </a:spcAft>
              <a:defRPr/>
            </a:pPr>
            <a:endParaRPr lang="fa-I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23927"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1BE2A6B9-CF7D-4041-B05A-8B83E0B35B46}"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1EF8D1AB-B86A-441F-9878-97FAB69AA66C}" type="slidenum">
              <a:rPr lang="ar-SA" sz="2000" b="1">
                <a:solidFill>
                  <a:schemeClr val="bg1"/>
                </a:solidFill>
                <a:effectLst>
                  <a:outerShdw blurRad="38100" dist="38100" dir="2700000" algn="tl">
                    <a:srgbClr val="C0C0C0"/>
                  </a:outerShdw>
                </a:effectLst>
                <a:cs typeface="B Nazanin" pitchFamily="2" charset="-78"/>
              </a:rPr>
              <a:pPr>
                <a:defRPr/>
              </a:pPr>
              <a:t>113</a:t>
            </a:fld>
            <a:endParaRPr lang="en-US" sz="2000" b="1">
              <a:solidFill>
                <a:schemeClr val="bg1"/>
              </a:solidFill>
              <a:effectLst>
                <a:outerShdw blurRad="38100" dist="38100" dir="2700000" algn="tl">
                  <a:srgbClr val="C0C0C0"/>
                </a:outerShdw>
              </a:effectLst>
              <a:cs typeface="B Nazanin" pitchFamily="2" charset="-78"/>
            </a:endParaRPr>
          </a:p>
        </p:txBody>
      </p:sp>
      <p:sp>
        <p:nvSpPr>
          <p:cNvPr id="35" name="TextBox 34"/>
          <p:cNvSpPr txBox="1"/>
          <p:nvPr/>
        </p:nvSpPr>
        <p:spPr>
          <a:xfrm rot="5400000">
            <a:off x="4531446" y="-2245485"/>
            <a:ext cx="800219" cy="6148398"/>
          </a:xfrm>
          <a:prstGeom prst="rect">
            <a:avLst/>
          </a:prstGeom>
          <a:noFill/>
        </p:spPr>
        <p:txBody>
          <a:bodyPr vert="vert270">
            <a:spAutoFit/>
          </a:bodyPr>
          <a:lstStyle/>
          <a:p>
            <a:pPr algn="ctr" fontAlgn="auto">
              <a:spcBef>
                <a:spcPts val="0"/>
              </a:spcBef>
              <a:spcAft>
                <a:spcPts val="0"/>
              </a:spcAft>
              <a:defRPr/>
            </a:pPr>
            <a:r>
              <a:rPr lang="fa-IR"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rPr>
              <a:t>رهبر</a:t>
            </a:r>
            <a:endParaRPr lang="en-US" sz="40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123930" name="Rectangle 30"/>
          <p:cNvSpPr>
            <a:spLocks noChangeArrowheads="1"/>
          </p:cNvSpPr>
          <p:nvPr/>
        </p:nvSpPr>
        <p:spPr bwMode="auto">
          <a:xfrm>
            <a:off x="714375" y="2071688"/>
            <a:ext cx="8072438" cy="1816100"/>
          </a:xfrm>
          <a:prstGeom prst="rect">
            <a:avLst/>
          </a:prstGeom>
          <a:noFill/>
          <a:ln w="9525">
            <a:noFill/>
            <a:miter lim="800000"/>
            <a:headEnd/>
            <a:tailEnd/>
          </a:ln>
        </p:spPr>
        <p:txBody>
          <a:bodyPr>
            <a:spAutoFit/>
          </a:bodyPr>
          <a:lstStyle/>
          <a:p>
            <a:pPr algn="just"/>
            <a:r>
              <a:rPr lang="fa-IR" sz="3200" b="1">
                <a:cs typeface="B Lotus" pitchFamily="2" charset="-78"/>
              </a:rPr>
              <a:t>رهبرطبق بند</a:t>
            </a:r>
            <a:r>
              <a:rPr lang="en-US" sz="3200" b="1">
                <a:cs typeface="B Lotus" pitchFamily="2" charset="-78"/>
              </a:rPr>
              <a:t> 2 </a:t>
            </a:r>
            <a:r>
              <a:rPr lang="fa-IR" sz="3200" b="1">
                <a:cs typeface="B Lotus" pitchFamily="2" charset="-78"/>
              </a:rPr>
              <a:t>اصل</a:t>
            </a:r>
            <a:r>
              <a:rPr lang="en-US" sz="3200" b="1">
                <a:cs typeface="B Lotus" pitchFamily="2" charset="-78"/>
              </a:rPr>
              <a:t> 110 </a:t>
            </a:r>
            <a:r>
              <a:rPr lang="fa-IR" sz="3200" b="1">
                <a:cs typeface="B Lotus" pitchFamily="2" charset="-78"/>
              </a:rPr>
              <a:t>قانون اساسي، مسئول نظارت بر حسن اجراي سياستهاي كلي نظام است</a:t>
            </a:r>
            <a:r>
              <a:rPr lang="en-US" sz="3200" b="1">
                <a:cs typeface="B Lotus" pitchFamily="2" charset="-78"/>
              </a:rPr>
              <a:t> .</a:t>
            </a:r>
            <a:endParaRPr lang="fa-IR" sz="3200">
              <a:cs typeface="B Lotus" pitchFamily="2" charset="-78"/>
            </a:endParaRPr>
          </a:p>
          <a:p>
            <a:pPr algn="just">
              <a:lnSpc>
                <a:spcPct val="150000"/>
              </a:lnSpc>
            </a:pPr>
            <a:endParaRPr lang="fa-IR" sz="3200">
              <a:cs typeface="B Lotus" pitchFamily="2" charset="-78"/>
            </a:endParaRPr>
          </a:p>
        </p:txBody>
      </p:sp>
      <p:sp>
        <p:nvSpPr>
          <p:cNvPr id="33" name="Action Button: Return 32">
            <a:hlinkClick r:id="rId3" action="ppaction://hlinksldjump" highlightClick="1"/>
          </p:cNvPr>
          <p:cNvSpPr/>
          <p:nvPr/>
        </p:nvSpPr>
        <p:spPr>
          <a:xfrm>
            <a:off x="2928938" y="2786063"/>
            <a:ext cx="214312" cy="214312"/>
          </a:xfrm>
          <a:prstGeom prst="actionButtonReturn">
            <a:avLst/>
          </a:prstGeom>
        </p:spPr>
        <p:style>
          <a:lnRef idx="1">
            <a:schemeClr val="dk1"/>
          </a:lnRef>
          <a:fillRef idx="2">
            <a:schemeClr val="dk1"/>
          </a:fillRef>
          <a:effectRef idx="1">
            <a:schemeClr val="dk1"/>
          </a:effectRef>
          <a:fontRef idx="minor">
            <a:schemeClr val="dk1"/>
          </a:fontRef>
        </p:style>
        <p:txBody>
          <a:bodyPr rtlCol="1" anchor="ctr"/>
          <a:lstStyle/>
          <a:p>
            <a:pPr algn="ctr" rtl="0" fontAlgn="auto">
              <a:spcBef>
                <a:spcPts val="0"/>
              </a:spcBef>
              <a:spcAft>
                <a:spcPts val="0"/>
              </a:spcAft>
              <a:defRPr/>
            </a:pPr>
            <a:endParaRPr lang="fa-I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24951"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2905A6E9-71BC-4166-8856-F74E959FA9BE}"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C35D9A77-1DC1-4E03-8A8C-62DFB6C4D14A}" type="slidenum">
              <a:rPr lang="ar-SA" sz="2000" b="1">
                <a:solidFill>
                  <a:schemeClr val="bg1"/>
                </a:solidFill>
                <a:effectLst>
                  <a:outerShdw blurRad="38100" dist="38100" dir="2700000" algn="tl">
                    <a:srgbClr val="C0C0C0"/>
                  </a:outerShdw>
                </a:effectLst>
                <a:cs typeface="B Nazanin" pitchFamily="2" charset="-78"/>
              </a:rPr>
              <a:pPr>
                <a:defRPr/>
              </a:pPr>
              <a:t>114</a:t>
            </a:fld>
            <a:endParaRPr lang="en-US" sz="2000" b="1">
              <a:solidFill>
                <a:schemeClr val="bg1"/>
              </a:solidFill>
              <a:effectLst>
                <a:outerShdw blurRad="38100" dist="38100" dir="2700000" algn="tl">
                  <a:srgbClr val="C0C0C0"/>
                </a:outerShdw>
              </a:effectLst>
              <a:cs typeface="B Nazanin" pitchFamily="2" charset="-78"/>
            </a:endParaRPr>
          </a:p>
        </p:txBody>
      </p:sp>
      <p:sp>
        <p:nvSpPr>
          <p:cNvPr id="35" name="TextBox 34"/>
          <p:cNvSpPr txBox="1"/>
          <p:nvPr/>
        </p:nvSpPr>
        <p:spPr>
          <a:xfrm rot="5400000">
            <a:off x="4572107" y="-1959733"/>
            <a:ext cx="861774" cy="6148398"/>
          </a:xfrm>
          <a:prstGeom prst="rect">
            <a:avLst/>
          </a:prstGeom>
          <a:noFill/>
        </p:spPr>
        <p:txBody>
          <a:bodyPr vert="vert270">
            <a:spAutoFit/>
          </a:bodyPr>
          <a:lstStyle/>
          <a:p>
            <a:pPr algn="ctr" fontAlgn="auto">
              <a:spcBef>
                <a:spcPts val="0"/>
              </a:spcBef>
              <a:spcAft>
                <a:spcPts val="0"/>
              </a:spcAft>
              <a:defRPr/>
            </a:pPr>
            <a:r>
              <a:rPr lang="fa-IR" sz="44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B Titr" pitchFamily="2" charset="-78"/>
              </a:rPr>
              <a:t>مقامات اجرایی</a:t>
            </a:r>
            <a:endParaRPr lang="en-US" sz="44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B Titr" pitchFamily="2" charset="-78"/>
            </a:endParaRPr>
          </a:p>
        </p:txBody>
      </p:sp>
      <p:sp>
        <p:nvSpPr>
          <p:cNvPr id="124954" name="Rectangle 30"/>
          <p:cNvSpPr>
            <a:spLocks noChangeArrowheads="1"/>
          </p:cNvSpPr>
          <p:nvPr/>
        </p:nvSpPr>
        <p:spPr bwMode="auto">
          <a:xfrm>
            <a:off x="714375" y="2071688"/>
            <a:ext cx="8072438" cy="2954337"/>
          </a:xfrm>
          <a:prstGeom prst="rect">
            <a:avLst/>
          </a:prstGeom>
          <a:noFill/>
          <a:ln w="9525">
            <a:noFill/>
            <a:miter lim="800000"/>
            <a:headEnd/>
            <a:tailEnd/>
          </a:ln>
        </p:spPr>
        <p:txBody>
          <a:bodyPr>
            <a:spAutoFit/>
          </a:bodyPr>
          <a:lstStyle/>
          <a:p>
            <a:pPr algn="just">
              <a:lnSpc>
                <a:spcPct val="150000"/>
              </a:lnSpc>
            </a:pPr>
            <a:r>
              <a:rPr lang="fa-IR" sz="3200" b="1">
                <a:cs typeface="B Lotus" pitchFamily="2" charset="-78"/>
              </a:rPr>
              <a:t>اين گروه متشكل از رئيس جمهور و ساير مقامات مسئول، به خصوص وزير امور اقتصادي و دارايي و معاون برنامه ريزي و نظارت راهبردي رئيس جمهوري است</a:t>
            </a:r>
            <a:r>
              <a:rPr lang="en-US" sz="3200" b="1">
                <a:cs typeface="B Lotus" pitchFamily="2" charset="-78"/>
              </a:rPr>
              <a:t>.</a:t>
            </a:r>
            <a:endParaRPr lang="en-US" sz="3200">
              <a:cs typeface="B Lotus" pitchFamily="2" charset="-78"/>
            </a:endParaRPr>
          </a:p>
          <a:p>
            <a:pPr algn="just">
              <a:lnSpc>
                <a:spcPct val="150000"/>
              </a:lnSpc>
            </a:pPr>
            <a:endParaRPr lang="fa-IR" sz="2800">
              <a:cs typeface="B Lotus" pitchFamily="2" charset="-78"/>
            </a:endParaRPr>
          </a:p>
        </p:txBody>
      </p:sp>
      <p:sp>
        <p:nvSpPr>
          <p:cNvPr id="33" name="Action Button: Return 32">
            <a:hlinkClick r:id="rId3" action="ppaction://hlinksldjump" highlightClick="1"/>
          </p:cNvPr>
          <p:cNvSpPr/>
          <p:nvPr/>
        </p:nvSpPr>
        <p:spPr>
          <a:xfrm>
            <a:off x="3143250" y="3929063"/>
            <a:ext cx="285750" cy="214312"/>
          </a:xfrm>
          <a:prstGeom prst="actionButtonReturn">
            <a:avLst/>
          </a:prstGeom>
        </p:spPr>
        <p:style>
          <a:lnRef idx="1">
            <a:schemeClr val="dk1"/>
          </a:lnRef>
          <a:fillRef idx="2">
            <a:schemeClr val="dk1"/>
          </a:fillRef>
          <a:effectRef idx="1">
            <a:schemeClr val="dk1"/>
          </a:effectRef>
          <a:fontRef idx="minor">
            <a:schemeClr val="dk1"/>
          </a:fontRef>
        </p:style>
        <p:txBody>
          <a:bodyPr rtlCol="1" anchor="ctr"/>
          <a:lstStyle/>
          <a:p>
            <a:pPr algn="ctr" rtl="0" fontAlgn="auto">
              <a:spcBef>
                <a:spcPts val="0"/>
              </a:spcBef>
              <a:spcAft>
                <a:spcPts val="0"/>
              </a:spcAft>
              <a:defRPr/>
            </a:pPr>
            <a:endParaRPr lang="fa-I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25975"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870F5577-FF7A-472D-A9A6-BBFFDBC6DCFB}"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30534B5F-7B9A-4891-AA92-93BF7644F898}" type="slidenum">
              <a:rPr lang="ar-SA" sz="2000" b="1">
                <a:solidFill>
                  <a:schemeClr val="bg1"/>
                </a:solidFill>
                <a:effectLst>
                  <a:outerShdw blurRad="38100" dist="38100" dir="2700000" algn="tl">
                    <a:srgbClr val="C0C0C0"/>
                  </a:outerShdw>
                </a:effectLst>
                <a:cs typeface="B Nazanin" pitchFamily="2" charset="-78"/>
              </a:rPr>
              <a:pPr>
                <a:defRPr/>
              </a:pPr>
              <a:t>115</a:t>
            </a:fld>
            <a:endParaRPr lang="en-US" sz="2000" b="1">
              <a:solidFill>
                <a:schemeClr val="bg1"/>
              </a:solidFill>
              <a:effectLst>
                <a:outerShdw blurRad="38100" dist="38100" dir="2700000" algn="tl">
                  <a:srgbClr val="C0C0C0"/>
                </a:outerShdw>
              </a:effectLst>
              <a:cs typeface="B Nazanin" pitchFamily="2" charset="-78"/>
            </a:endParaRPr>
          </a:p>
        </p:txBody>
      </p:sp>
      <p:sp>
        <p:nvSpPr>
          <p:cNvPr id="35" name="TextBox 34"/>
          <p:cNvSpPr txBox="1"/>
          <p:nvPr/>
        </p:nvSpPr>
        <p:spPr>
          <a:xfrm rot="5400000">
            <a:off x="4572107" y="-1959733"/>
            <a:ext cx="861774" cy="6148398"/>
          </a:xfrm>
          <a:prstGeom prst="rect">
            <a:avLst/>
          </a:prstGeom>
          <a:noFill/>
        </p:spPr>
        <p:txBody>
          <a:bodyPr vert="vert270">
            <a:spAutoFit/>
          </a:bodyPr>
          <a:lstStyle/>
          <a:p>
            <a:pPr algn="ctr" fontAlgn="auto">
              <a:spcBef>
                <a:spcPts val="0"/>
              </a:spcBef>
              <a:spcAft>
                <a:spcPts val="0"/>
              </a:spcAft>
              <a:defRPr/>
            </a:pPr>
            <a:r>
              <a:rPr lang="fa-IR" sz="44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B Titr" pitchFamily="2" charset="-78"/>
              </a:rPr>
              <a:t>مقامات اجرایی</a:t>
            </a:r>
            <a:endParaRPr lang="en-US" sz="4400" b="1" dirty="0">
              <a:ln w="12700">
                <a:solidFill>
                  <a:schemeClr val="tx2"/>
                </a:solidFill>
                <a:prstDash val="solid"/>
              </a:ln>
              <a:solidFill>
                <a:srgbClr val="FF0000"/>
              </a:solidFill>
              <a:effectLst>
                <a:outerShdw blurRad="38100" dist="38100" dir="2700000" algn="tl">
                  <a:srgbClr val="000000">
                    <a:alpha val="43137"/>
                  </a:srgbClr>
                </a:outerShdw>
              </a:effectLst>
              <a:latin typeface="Times New Roman" pitchFamily="18" charset="0"/>
              <a:cs typeface="B Titr" pitchFamily="2" charset="-78"/>
            </a:endParaRPr>
          </a:p>
        </p:txBody>
      </p:sp>
      <p:sp>
        <p:nvSpPr>
          <p:cNvPr id="125978" name="Rectangle 30"/>
          <p:cNvSpPr>
            <a:spLocks noChangeArrowheads="1"/>
          </p:cNvSpPr>
          <p:nvPr/>
        </p:nvSpPr>
        <p:spPr bwMode="auto">
          <a:xfrm>
            <a:off x="714375" y="2071688"/>
            <a:ext cx="8072438" cy="3694112"/>
          </a:xfrm>
          <a:prstGeom prst="rect">
            <a:avLst/>
          </a:prstGeom>
          <a:noFill/>
          <a:ln w="9525">
            <a:noFill/>
            <a:miter lim="800000"/>
            <a:headEnd/>
            <a:tailEnd/>
          </a:ln>
        </p:spPr>
        <p:txBody>
          <a:bodyPr>
            <a:spAutoFit/>
          </a:bodyPr>
          <a:lstStyle/>
          <a:p>
            <a:pPr algn="just">
              <a:lnSpc>
                <a:spcPct val="150000"/>
              </a:lnSpc>
            </a:pPr>
            <a:r>
              <a:rPr lang="fa-IR" sz="3200" b="1">
                <a:solidFill>
                  <a:srgbClr val="FF0000"/>
                </a:solidFill>
                <a:cs typeface="B Titr" pitchFamily="2" charset="-78"/>
              </a:rPr>
              <a:t>تاریخ اجرا</a:t>
            </a:r>
            <a:endParaRPr lang="en-US" sz="3200" b="1">
              <a:solidFill>
                <a:srgbClr val="FF0000"/>
              </a:solidFill>
              <a:cs typeface="B Titr" pitchFamily="2" charset="-78"/>
            </a:endParaRPr>
          </a:p>
          <a:p>
            <a:pPr algn="just">
              <a:lnSpc>
                <a:spcPct val="150000"/>
              </a:lnSpc>
            </a:pPr>
            <a:r>
              <a:rPr lang="fa-IR" sz="3200" b="1">
                <a:cs typeface="B Lotus" pitchFamily="2" charset="-78"/>
              </a:rPr>
              <a:t>الزامات این استاندارد در مورد کلیه صورتهای مالی که دوره مالی آنها از تاریخ اول فروردین 1394 و بعد از آن شروع می‌شود، لازم‌الاجراست.</a:t>
            </a:r>
            <a:endParaRPr lang="en-US" sz="3200">
              <a:cs typeface="B Lotus" pitchFamily="2" charset="-78"/>
            </a:endParaRPr>
          </a:p>
          <a:p>
            <a:pPr algn="just">
              <a:lnSpc>
                <a:spcPct val="150000"/>
              </a:lnSpc>
            </a:pPr>
            <a:endParaRPr lang="fa-IR" sz="2800">
              <a:cs typeface="B Lotus"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dirty="0">
              <a:cs typeface="B Lotus" pitchFamily="2" charset="-78"/>
            </a:endParaRPr>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26999"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B92E5300-C7E8-4B41-A56F-912003207621}" type="datetime12">
              <a:rPr lang="en-US" b="1" smtClean="0">
                <a:solidFill>
                  <a:schemeClr val="tx1"/>
                </a:solidFill>
                <a:latin typeface="Arial" pitchFamily="34" charset="0"/>
                <a:cs typeface="B Lotus" pitchFamily="2" charset="-78"/>
              </a:rPr>
              <a:pPr algn="ctr"/>
              <a:t>9:58 PM</a:t>
            </a:fld>
            <a:endParaRPr lang="en-US" b="1" smtClean="0">
              <a:solidFill>
                <a:schemeClr val="tx1"/>
              </a:solidFill>
              <a:latin typeface="Arial" pitchFamily="34" charset="0"/>
              <a:cs typeface="B Lotus" pitchFamily="2" charset="-78"/>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8E67501F-38E7-468B-98F9-4A9EE61D0773}" type="slidenum">
              <a:rPr lang="ar-SA" sz="2000" b="1">
                <a:solidFill>
                  <a:schemeClr val="bg1"/>
                </a:solidFill>
                <a:effectLst>
                  <a:outerShdw blurRad="38100" dist="38100" dir="2700000" algn="tl">
                    <a:srgbClr val="C0C0C0"/>
                  </a:outerShdw>
                </a:effectLst>
                <a:cs typeface="B Nazanin" pitchFamily="2" charset="-78"/>
              </a:rPr>
              <a:pPr>
                <a:defRPr/>
              </a:pPr>
              <a:t>116</a:t>
            </a:fld>
            <a:endParaRPr lang="en-US" sz="2000" b="1">
              <a:solidFill>
                <a:schemeClr val="bg1"/>
              </a:solidFill>
              <a:effectLst>
                <a:outerShdw blurRad="38100" dist="38100" dir="2700000" algn="tl">
                  <a:srgbClr val="C0C0C0"/>
                </a:outerShdw>
              </a:effectLst>
              <a:cs typeface="B Nazanin" pitchFamily="2" charset="-78"/>
            </a:endParaRPr>
          </a:p>
        </p:txBody>
      </p:sp>
      <p:sp>
        <p:nvSpPr>
          <p:cNvPr id="35" name="Flowchart: Sequential Access Storage 34"/>
          <p:cNvSpPr/>
          <p:nvPr/>
        </p:nvSpPr>
        <p:spPr>
          <a:xfrm>
            <a:off x="571472" y="1000108"/>
            <a:ext cx="7929618" cy="4786346"/>
          </a:xfrm>
          <a:prstGeom prst="flowChartMagneticTape">
            <a:avLst/>
          </a:prstGeom>
        </p:spPr>
        <p:style>
          <a:lnRef idx="1">
            <a:schemeClr val="accent6"/>
          </a:lnRef>
          <a:fillRef idx="2">
            <a:schemeClr val="accent6"/>
          </a:fillRef>
          <a:effectRef idx="1">
            <a:schemeClr val="accent6"/>
          </a:effectRef>
          <a:fontRef idx="minor">
            <a:schemeClr val="dk1"/>
          </a:fontRef>
        </p:style>
        <p:txBody>
          <a:bodyPr rtlCol="1" anchor="ctr"/>
          <a:lstStyle/>
          <a:p>
            <a:pPr algn="ctr" fontAlgn="auto">
              <a:spcBef>
                <a:spcPts val="0"/>
              </a:spcBef>
              <a:spcAft>
                <a:spcPts val="0"/>
              </a:spcAft>
              <a:defRPr/>
            </a:pPr>
            <a:r>
              <a:rPr lang="fa-IR" sz="4000" b="1" dirty="0">
                <a:cs typeface="B Lotus" pitchFamily="2" charset="-78"/>
              </a:rPr>
              <a:t>استاندارد حسابداري‌ بخش عمومی شماره‌ 2</a:t>
            </a:r>
            <a:endParaRPr lang="en-US" sz="4000" b="1" dirty="0">
              <a:cs typeface="B Lotus" pitchFamily="2" charset="-78"/>
            </a:endParaRPr>
          </a:p>
          <a:p>
            <a:pPr algn="ctr" fontAlgn="auto">
              <a:spcBef>
                <a:spcPts val="0"/>
              </a:spcBef>
              <a:spcAft>
                <a:spcPts val="0"/>
              </a:spcAft>
              <a:defRPr/>
            </a:pPr>
            <a:r>
              <a:rPr lang="fa-IR" sz="4000" b="1" dirty="0">
                <a:cs typeface="B Lotus" pitchFamily="2" charset="-78"/>
              </a:rPr>
              <a:t>نحوه ارايه اطلاعات بودجه‌ای در صورتهای مالی</a:t>
            </a:r>
            <a:endParaRPr lang="en-US" sz="4000" b="1" dirty="0">
              <a:cs typeface="B Lotus" pitchFamily="2" charset="-78"/>
            </a:endParaRPr>
          </a:p>
          <a:p>
            <a:pPr algn="ctr" rtl="0" fontAlgn="auto">
              <a:spcBef>
                <a:spcPts val="0"/>
              </a:spcBef>
              <a:spcAft>
                <a:spcPts val="0"/>
              </a:spcAft>
              <a:defRPr/>
            </a:pPr>
            <a:endParaRPr lang="fa-IR"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28023"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EB982488-E0CD-45C1-B897-B6543E850E4E}"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813B37F1-4E03-4468-8981-C71E81484320}" type="slidenum">
              <a:rPr lang="ar-SA" sz="2000" b="1">
                <a:solidFill>
                  <a:schemeClr val="bg1"/>
                </a:solidFill>
                <a:effectLst>
                  <a:outerShdw blurRad="38100" dist="38100" dir="2700000" algn="tl">
                    <a:srgbClr val="C0C0C0"/>
                  </a:outerShdw>
                </a:effectLst>
                <a:cs typeface="B Nazanin" pitchFamily="2" charset="-78"/>
              </a:rPr>
              <a:pPr>
                <a:defRPr/>
              </a:pPr>
              <a:t>117</a:t>
            </a:fld>
            <a:endParaRPr lang="en-US" sz="2000" b="1">
              <a:solidFill>
                <a:schemeClr val="bg1"/>
              </a:solidFill>
              <a:effectLst>
                <a:outerShdw blurRad="38100" dist="38100" dir="2700000" algn="tl">
                  <a:srgbClr val="C0C0C0"/>
                </a:outerShdw>
              </a:effectLst>
              <a:cs typeface="B Nazanin" pitchFamily="2" charset="-78"/>
            </a:endParaRPr>
          </a:p>
        </p:txBody>
      </p:sp>
      <p:sp>
        <p:nvSpPr>
          <p:cNvPr id="38" name="TextBox 37"/>
          <p:cNvSpPr txBox="1"/>
          <p:nvPr/>
        </p:nvSpPr>
        <p:spPr>
          <a:xfrm rot="5400000">
            <a:off x="4531446" y="-2459799"/>
            <a:ext cx="800219" cy="6148398"/>
          </a:xfrm>
          <a:prstGeom prst="rect">
            <a:avLst/>
          </a:prstGeom>
          <a:noFill/>
        </p:spPr>
        <p:txBody>
          <a:bodyPr vert="vert270">
            <a:spAutoFit/>
          </a:bodyPr>
          <a:lstStyle/>
          <a:p>
            <a:pPr algn="ctr" fontAlgn="auto">
              <a:spcBef>
                <a:spcPts val="0"/>
              </a:spcBef>
              <a:spcAft>
                <a:spcPts val="0"/>
              </a:spcAft>
              <a:defRPr/>
            </a:pPr>
            <a:r>
              <a:rPr lang="fa-IR" sz="40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rPr>
              <a:t>هدف استاندارد</a:t>
            </a:r>
            <a:endParaRPr lang="en-US" sz="40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128026" name="Rectangle 34"/>
          <p:cNvSpPr>
            <a:spLocks noChangeArrowheads="1"/>
          </p:cNvSpPr>
          <p:nvPr/>
        </p:nvSpPr>
        <p:spPr bwMode="auto">
          <a:xfrm>
            <a:off x="2286000" y="1571625"/>
            <a:ext cx="4572000" cy="369888"/>
          </a:xfrm>
          <a:prstGeom prst="rect">
            <a:avLst/>
          </a:prstGeom>
          <a:noFill/>
          <a:ln w="9525">
            <a:noFill/>
            <a:miter lim="800000"/>
            <a:headEnd/>
            <a:tailEnd/>
          </a:ln>
        </p:spPr>
        <p:txBody>
          <a:bodyPr>
            <a:spAutoFit/>
          </a:bodyPr>
          <a:lstStyle/>
          <a:p>
            <a:pPr algn="just"/>
            <a:endParaRPr lang="fa-IR">
              <a:cs typeface="B Lotus" pitchFamily="2" charset="-78"/>
            </a:endParaRPr>
          </a:p>
        </p:txBody>
      </p:sp>
      <p:sp>
        <p:nvSpPr>
          <p:cNvPr id="128027" name="Rectangle 30"/>
          <p:cNvSpPr>
            <a:spLocks noChangeArrowheads="1"/>
          </p:cNvSpPr>
          <p:nvPr/>
        </p:nvSpPr>
        <p:spPr bwMode="auto">
          <a:xfrm>
            <a:off x="785813" y="1500188"/>
            <a:ext cx="7929562" cy="3970337"/>
          </a:xfrm>
          <a:prstGeom prst="rect">
            <a:avLst/>
          </a:prstGeom>
          <a:noFill/>
          <a:ln w="9525">
            <a:noFill/>
            <a:miter lim="800000"/>
            <a:headEnd/>
            <a:tailEnd/>
          </a:ln>
        </p:spPr>
        <p:txBody>
          <a:bodyPr>
            <a:spAutoFit/>
          </a:bodyPr>
          <a:lstStyle/>
          <a:p>
            <a:pPr algn="just"/>
            <a:r>
              <a:rPr lang="fa-IR" sz="2800" b="1">
                <a:cs typeface="B Lotus" pitchFamily="2" charset="-78"/>
              </a:rPr>
              <a:t>این استاندارد مقایسه بودجه و عملکرد ناشی از اجرای بودجه را در صورتهای مالی واحدهای گزارشگر الزامی می‌کند. همچنین طبق این استاندارد، واحدهای گزارشگر ملزم به افشای دلایل تفاوتهای با اهمیت بین بودجه و عملکرد می‌باشند. با رعایت الزامات این استاندارد، بخشی از وظیفه پاسخگویی واحدهای بخش عمومی ایفا می‌گردد و شفافیت صورتهای مالی آنها از طریق ارايه موارد زیر بهبود می‌یابد:</a:t>
            </a:r>
            <a:endParaRPr lang="en-US" sz="2800">
              <a:cs typeface="B Lotus" pitchFamily="2" charset="-78"/>
            </a:endParaRPr>
          </a:p>
          <a:p>
            <a:pPr algn="just"/>
            <a:r>
              <a:rPr lang="fa-IR" sz="2800" b="1">
                <a:solidFill>
                  <a:srgbClr val="C00000"/>
                </a:solidFill>
                <a:cs typeface="B Lotus" pitchFamily="2" charset="-78"/>
              </a:rPr>
              <a:t>الف.	رعایت بودجه‌های مصوب؛ و</a:t>
            </a:r>
            <a:endParaRPr lang="en-US" sz="2800" b="1">
              <a:solidFill>
                <a:srgbClr val="C00000"/>
              </a:solidFill>
              <a:cs typeface="B Lotus" pitchFamily="2" charset="-78"/>
            </a:endParaRPr>
          </a:p>
          <a:p>
            <a:pPr algn="just"/>
            <a:r>
              <a:rPr lang="fa-IR" sz="2800" b="1">
                <a:solidFill>
                  <a:srgbClr val="C00000"/>
                </a:solidFill>
                <a:cs typeface="B Lotus" pitchFamily="2" charset="-78"/>
              </a:rPr>
              <a:t>ب .    میزان دستیابی به اهداف بودجه</a:t>
            </a:r>
            <a:endParaRPr lang="en-US" sz="2800">
              <a:solidFill>
                <a:srgbClr val="C00000"/>
              </a:solidFill>
              <a:cs typeface="B Lotus"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29047"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6F18DFE8-9B43-496A-8BB9-E731F9C82758}"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E0E0D124-B91F-4AE5-AE0E-1EB182C7C621}" type="slidenum">
              <a:rPr lang="ar-SA" sz="2000" b="1">
                <a:solidFill>
                  <a:schemeClr val="bg1"/>
                </a:solidFill>
                <a:effectLst>
                  <a:outerShdw blurRad="38100" dist="38100" dir="2700000" algn="tl">
                    <a:srgbClr val="C0C0C0"/>
                  </a:outerShdw>
                </a:effectLst>
                <a:cs typeface="B Nazanin" pitchFamily="2" charset="-78"/>
              </a:rPr>
              <a:pPr>
                <a:defRPr/>
              </a:pPr>
              <a:t>118</a:t>
            </a:fld>
            <a:endParaRPr lang="en-US" sz="2000" b="1">
              <a:solidFill>
                <a:schemeClr val="bg1"/>
              </a:solidFill>
              <a:effectLst>
                <a:outerShdw blurRad="38100" dist="38100" dir="2700000" algn="tl">
                  <a:srgbClr val="C0C0C0"/>
                </a:outerShdw>
              </a:effectLst>
              <a:cs typeface="B Nazanin" pitchFamily="2" charset="-78"/>
            </a:endParaRPr>
          </a:p>
        </p:txBody>
      </p:sp>
      <p:sp>
        <p:nvSpPr>
          <p:cNvPr id="38" name="TextBox 37"/>
          <p:cNvSpPr txBox="1"/>
          <p:nvPr/>
        </p:nvSpPr>
        <p:spPr>
          <a:xfrm rot="5400000">
            <a:off x="4245694" y="-2245485"/>
            <a:ext cx="800219" cy="6148398"/>
          </a:xfrm>
          <a:prstGeom prst="rect">
            <a:avLst/>
          </a:prstGeom>
          <a:noFill/>
        </p:spPr>
        <p:txBody>
          <a:bodyPr vert="vert270">
            <a:spAutoFit/>
          </a:bodyPr>
          <a:lstStyle/>
          <a:p>
            <a:pPr algn="ctr" fontAlgn="auto">
              <a:spcBef>
                <a:spcPts val="0"/>
              </a:spcBef>
              <a:spcAft>
                <a:spcPts val="0"/>
              </a:spcAft>
              <a:defRPr/>
            </a:pPr>
            <a:r>
              <a:rPr lang="fa-IR" sz="40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rPr>
              <a:t>تعاريف</a:t>
            </a:r>
            <a:endParaRPr lang="en-US" sz="40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129050" name="Rectangle 34"/>
          <p:cNvSpPr>
            <a:spLocks noChangeArrowheads="1"/>
          </p:cNvSpPr>
          <p:nvPr/>
        </p:nvSpPr>
        <p:spPr bwMode="auto">
          <a:xfrm>
            <a:off x="2286000" y="1571625"/>
            <a:ext cx="4572000" cy="369888"/>
          </a:xfrm>
          <a:prstGeom prst="rect">
            <a:avLst/>
          </a:prstGeom>
          <a:noFill/>
          <a:ln w="9525">
            <a:noFill/>
            <a:miter lim="800000"/>
            <a:headEnd/>
            <a:tailEnd/>
          </a:ln>
        </p:spPr>
        <p:txBody>
          <a:bodyPr>
            <a:spAutoFit/>
          </a:bodyPr>
          <a:lstStyle/>
          <a:p>
            <a:pPr algn="just"/>
            <a:endParaRPr lang="fa-IR">
              <a:cs typeface="B Lotus" pitchFamily="2" charset="-78"/>
            </a:endParaRPr>
          </a:p>
        </p:txBody>
      </p:sp>
      <p:sp>
        <p:nvSpPr>
          <p:cNvPr id="33" name="Flowchart: Punched Tape 32"/>
          <p:cNvSpPr/>
          <p:nvPr/>
        </p:nvSpPr>
        <p:spPr>
          <a:xfrm>
            <a:off x="5357813" y="2000250"/>
            <a:ext cx="2786062" cy="785813"/>
          </a:xfrm>
          <a:prstGeom prst="flowChartPunchedTape">
            <a:avLst/>
          </a:prstGeom>
          <a:solidFill>
            <a:srgbClr val="009E47"/>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r>
              <a:rPr lang="fa-IR" sz="3600" dirty="0">
                <a:cs typeface="Titr" pitchFamily="2" charset="-78"/>
              </a:rPr>
              <a:t>بودجه</a:t>
            </a:r>
            <a:endParaRPr lang="en-US" sz="3600" dirty="0">
              <a:cs typeface="Titr" pitchFamily="2" charset="-78"/>
            </a:endParaRPr>
          </a:p>
        </p:txBody>
      </p:sp>
      <p:sp>
        <p:nvSpPr>
          <p:cNvPr id="34" name="Flowchart: Punched Tape 33"/>
          <p:cNvSpPr/>
          <p:nvPr/>
        </p:nvSpPr>
        <p:spPr>
          <a:xfrm>
            <a:off x="3071813" y="1214438"/>
            <a:ext cx="3429000" cy="785812"/>
          </a:xfrm>
          <a:prstGeom prst="flowChartPunchedTape">
            <a:avLst/>
          </a:prstGeom>
          <a:solidFill>
            <a:srgbClr val="009E47"/>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r>
              <a:rPr lang="fa-IR" sz="3600" b="1" dirty="0">
                <a:cs typeface="Titr" pitchFamily="2" charset="-78"/>
              </a:rPr>
              <a:t>اعتبار</a:t>
            </a:r>
            <a:endParaRPr lang="en-US" sz="3600" b="1" dirty="0">
              <a:cs typeface="Titr" pitchFamily="2" charset="-78"/>
            </a:endParaRPr>
          </a:p>
        </p:txBody>
      </p:sp>
      <p:sp>
        <p:nvSpPr>
          <p:cNvPr id="36" name="Flowchart: Punched Tape 35"/>
          <p:cNvSpPr/>
          <p:nvPr/>
        </p:nvSpPr>
        <p:spPr>
          <a:xfrm>
            <a:off x="5357813" y="2714625"/>
            <a:ext cx="2786062" cy="857250"/>
          </a:xfrm>
          <a:prstGeom prst="flowChartPunchedTape">
            <a:avLst/>
          </a:prstGeom>
          <a:solidFill>
            <a:srgbClr val="009E47"/>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r>
              <a:rPr lang="fa-IR" sz="3600" dirty="0">
                <a:cs typeface="Titr" pitchFamily="2" charset="-78"/>
              </a:rPr>
              <a:t>بودجه اوليه</a:t>
            </a:r>
            <a:endParaRPr lang="en-US" sz="3600" dirty="0"/>
          </a:p>
        </p:txBody>
      </p:sp>
      <p:sp>
        <p:nvSpPr>
          <p:cNvPr id="37" name="Flowchart: Punched Tape 36"/>
          <p:cNvSpPr/>
          <p:nvPr/>
        </p:nvSpPr>
        <p:spPr>
          <a:xfrm>
            <a:off x="5357813" y="3500438"/>
            <a:ext cx="2786062" cy="1071562"/>
          </a:xfrm>
          <a:prstGeom prst="flowChartPunchedTape">
            <a:avLst/>
          </a:prstGeom>
          <a:solidFill>
            <a:srgbClr val="009E47"/>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r>
              <a:rPr lang="fa-IR" sz="3600" dirty="0">
                <a:cs typeface="Titr" pitchFamily="2" charset="-78"/>
              </a:rPr>
              <a:t>بودجه نهايی</a:t>
            </a:r>
            <a:endParaRPr lang="en-US" sz="3600" dirty="0">
              <a:cs typeface="Titr" pitchFamily="2" charset="-78"/>
            </a:endParaRPr>
          </a:p>
        </p:txBody>
      </p:sp>
      <p:sp>
        <p:nvSpPr>
          <p:cNvPr id="39" name="Flowchart: Punched Tape 38"/>
          <p:cNvSpPr/>
          <p:nvPr/>
        </p:nvSpPr>
        <p:spPr>
          <a:xfrm>
            <a:off x="5357813" y="4429125"/>
            <a:ext cx="2857500" cy="1000125"/>
          </a:xfrm>
          <a:prstGeom prst="flowChartPunchedTape">
            <a:avLst/>
          </a:prstGeom>
          <a:solidFill>
            <a:srgbClr val="009E47"/>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r>
              <a:rPr lang="fa-IR" sz="3600" dirty="0">
                <a:cs typeface="Titr" pitchFamily="2" charset="-78"/>
              </a:rPr>
              <a:t>تخصيص اعتبار</a:t>
            </a:r>
            <a:endParaRPr lang="en-US" sz="3600" dirty="0">
              <a:cs typeface="Titr" pitchFamily="2" charset="-78"/>
            </a:endParaRPr>
          </a:p>
        </p:txBody>
      </p:sp>
      <p:sp>
        <p:nvSpPr>
          <p:cNvPr id="40" name="Flowchart: Punched Tape 39"/>
          <p:cNvSpPr/>
          <p:nvPr/>
        </p:nvSpPr>
        <p:spPr>
          <a:xfrm>
            <a:off x="1785938" y="2143125"/>
            <a:ext cx="2928937" cy="714375"/>
          </a:xfrm>
          <a:prstGeom prst="flowChartPunchedTape">
            <a:avLst/>
          </a:prstGeom>
          <a:solidFill>
            <a:srgbClr val="009E47"/>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r>
              <a:rPr lang="fa-IR" sz="3600" dirty="0">
                <a:cs typeface="Titr" pitchFamily="2" charset="-78"/>
              </a:rPr>
              <a:t>عملکرد</a:t>
            </a:r>
            <a:endParaRPr lang="en-US" sz="3600" dirty="0">
              <a:cs typeface="Titr" pitchFamily="2" charset="-78"/>
            </a:endParaRPr>
          </a:p>
        </p:txBody>
      </p:sp>
      <p:sp>
        <p:nvSpPr>
          <p:cNvPr id="41" name="Flowchart: Punched Tape 40"/>
          <p:cNvSpPr/>
          <p:nvPr/>
        </p:nvSpPr>
        <p:spPr>
          <a:xfrm>
            <a:off x="1785938" y="2857500"/>
            <a:ext cx="2928937" cy="857250"/>
          </a:xfrm>
          <a:prstGeom prst="flowChartPunchedTape">
            <a:avLst/>
          </a:prstGeom>
          <a:solidFill>
            <a:srgbClr val="009E47"/>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r>
              <a:rPr lang="fa-IR" sz="3200" b="1" dirty="0">
                <a:cs typeface="Titr" pitchFamily="2" charset="-78"/>
              </a:rPr>
              <a:t>مبنای بودجه</a:t>
            </a:r>
            <a:endParaRPr lang="en-US" sz="3200" b="1" dirty="0">
              <a:cs typeface="Titr" pitchFamily="2" charset="-78"/>
            </a:endParaRPr>
          </a:p>
        </p:txBody>
      </p:sp>
      <p:sp>
        <p:nvSpPr>
          <p:cNvPr id="42" name="Action Button: Information 41">
            <a:hlinkClick r:id="" action="ppaction://hlinkshowjump?jump=nextslide" highlightClick="1"/>
          </p:cNvPr>
          <p:cNvSpPr/>
          <p:nvPr/>
        </p:nvSpPr>
        <p:spPr>
          <a:xfrm>
            <a:off x="3143250" y="1643063"/>
            <a:ext cx="428625" cy="285750"/>
          </a:xfrm>
          <a:prstGeom prst="actionButtonInformation">
            <a:avLst/>
          </a:prstGeom>
        </p:spPr>
        <p:style>
          <a:lnRef idx="1">
            <a:schemeClr val="accent1"/>
          </a:lnRef>
          <a:fillRef idx="3">
            <a:schemeClr val="accent1"/>
          </a:fillRef>
          <a:effectRef idx="2">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44" name="Action Button: Information 43">
            <a:hlinkClick r:id="rId3" action="ppaction://hlinksldjump" highlightClick="1"/>
          </p:cNvPr>
          <p:cNvSpPr/>
          <p:nvPr/>
        </p:nvSpPr>
        <p:spPr>
          <a:xfrm>
            <a:off x="5429250" y="2500313"/>
            <a:ext cx="428625" cy="214312"/>
          </a:xfrm>
          <a:prstGeom prst="actionButtonInformation">
            <a:avLst/>
          </a:prstGeom>
        </p:spPr>
        <p:style>
          <a:lnRef idx="1">
            <a:schemeClr val="accent1"/>
          </a:lnRef>
          <a:fillRef idx="3">
            <a:schemeClr val="accent1"/>
          </a:fillRef>
          <a:effectRef idx="2">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47" name="Action Button: Information 46">
            <a:hlinkClick r:id="rId4" action="ppaction://hlinksldjump" highlightClick="1"/>
          </p:cNvPr>
          <p:cNvSpPr/>
          <p:nvPr/>
        </p:nvSpPr>
        <p:spPr>
          <a:xfrm>
            <a:off x="5429250" y="3286125"/>
            <a:ext cx="428625" cy="214313"/>
          </a:xfrm>
          <a:prstGeom prst="actionButtonInformation">
            <a:avLst/>
          </a:prstGeom>
        </p:spPr>
        <p:style>
          <a:lnRef idx="1">
            <a:schemeClr val="accent1"/>
          </a:lnRef>
          <a:fillRef idx="3">
            <a:schemeClr val="accent1"/>
          </a:fillRef>
          <a:effectRef idx="2">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48" name="Action Button: Information 47">
            <a:hlinkClick r:id="rId5" action="ppaction://hlinksldjump" highlightClick="1"/>
          </p:cNvPr>
          <p:cNvSpPr/>
          <p:nvPr/>
        </p:nvSpPr>
        <p:spPr>
          <a:xfrm>
            <a:off x="5500688" y="4286250"/>
            <a:ext cx="357187" cy="214313"/>
          </a:xfrm>
          <a:prstGeom prst="actionButtonInformation">
            <a:avLst/>
          </a:prstGeom>
        </p:spPr>
        <p:style>
          <a:lnRef idx="1">
            <a:schemeClr val="accent1"/>
          </a:lnRef>
          <a:fillRef idx="3">
            <a:schemeClr val="accent1"/>
          </a:fillRef>
          <a:effectRef idx="2">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49" name="Action Button: Information 48">
            <a:hlinkClick r:id="rId6" action="ppaction://hlinksldjump" highlightClick="1"/>
          </p:cNvPr>
          <p:cNvSpPr/>
          <p:nvPr/>
        </p:nvSpPr>
        <p:spPr>
          <a:xfrm>
            <a:off x="5500688" y="5143500"/>
            <a:ext cx="357187" cy="214313"/>
          </a:xfrm>
          <a:prstGeom prst="actionButtonInformation">
            <a:avLst/>
          </a:prstGeom>
        </p:spPr>
        <p:style>
          <a:lnRef idx="1">
            <a:schemeClr val="accent1"/>
          </a:lnRef>
          <a:fillRef idx="3">
            <a:schemeClr val="accent1"/>
          </a:fillRef>
          <a:effectRef idx="2">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50" name="Action Button: Information 49">
            <a:hlinkClick r:id="rId7" action="ppaction://hlinksldjump" highlightClick="1"/>
          </p:cNvPr>
          <p:cNvSpPr/>
          <p:nvPr/>
        </p:nvSpPr>
        <p:spPr>
          <a:xfrm>
            <a:off x="1928813" y="2571750"/>
            <a:ext cx="357187" cy="214313"/>
          </a:xfrm>
          <a:prstGeom prst="actionButtonInformation">
            <a:avLst/>
          </a:prstGeom>
        </p:spPr>
        <p:style>
          <a:lnRef idx="1">
            <a:schemeClr val="accent1"/>
          </a:lnRef>
          <a:fillRef idx="3">
            <a:schemeClr val="accent1"/>
          </a:fillRef>
          <a:effectRef idx="2">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51" name="Action Button: Information 50">
            <a:hlinkClick r:id="rId8" action="ppaction://hlinksldjump" highlightClick="1"/>
          </p:cNvPr>
          <p:cNvSpPr/>
          <p:nvPr/>
        </p:nvSpPr>
        <p:spPr>
          <a:xfrm>
            <a:off x="1857375" y="3357563"/>
            <a:ext cx="428625" cy="214312"/>
          </a:xfrm>
          <a:prstGeom prst="actionButtonInformation">
            <a:avLst/>
          </a:prstGeom>
        </p:spPr>
        <p:style>
          <a:lnRef idx="1">
            <a:schemeClr val="accent1"/>
          </a:lnRef>
          <a:fillRef idx="3">
            <a:schemeClr val="accent1"/>
          </a:fillRef>
          <a:effectRef idx="2">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43" name="Flowchart: Punched Tape 42"/>
          <p:cNvSpPr/>
          <p:nvPr/>
        </p:nvSpPr>
        <p:spPr>
          <a:xfrm>
            <a:off x="1785938" y="3643313"/>
            <a:ext cx="2928937" cy="857250"/>
          </a:xfrm>
          <a:prstGeom prst="flowChartPunchedTape">
            <a:avLst/>
          </a:prstGeom>
          <a:solidFill>
            <a:srgbClr val="009E47"/>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r>
              <a:rPr lang="fa-IR" sz="3200" b="1" dirty="0">
                <a:cs typeface="Titr" pitchFamily="2" charset="-78"/>
              </a:rPr>
              <a:t>مبنای حسابداری</a:t>
            </a:r>
            <a:endParaRPr lang="en-US" sz="3200" b="1" dirty="0">
              <a:cs typeface="Titr" pitchFamily="2" charset="-78"/>
            </a:endParaRPr>
          </a:p>
        </p:txBody>
      </p:sp>
      <p:sp>
        <p:nvSpPr>
          <p:cNvPr id="52" name="Flowchart: Punched Tape 51"/>
          <p:cNvSpPr/>
          <p:nvPr/>
        </p:nvSpPr>
        <p:spPr>
          <a:xfrm>
            <a:off x="1785938" y="4500563"/>
            <a:ext cx="2928937" cy="857250"/>
          </a:xfrm>
          <a:prstGeom prst="flowChartPunchedTape">
            <a:avLst/>
          </a:prstGeom>
          <a:solidFill>
            <a:srgbClr val="009E47"/>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r>
              <a:rPr lang="fa-IR" sz="3200" b="1" dirty="0">
                <a:cs typeface="Titr" pitchFamily="2" charset="-78"/>
              </a:rPr>
              <a:t>مبنای قابل مقايسه</a:t>
            </a:r>
            <a:endParaRPr lang="en-US" sz="3200" b="1" dirty="0">
              <a:cs typeface="Titr" pitchFamily="2" charset="-78"/>
            </a:endParaRPr>
          </a:p>
        </p:txBody>
      </p:sp>
      <p:sp>
        <p:nvSpPr>
          <p:cNvPr id="53" name="Action Button: Information 52">
            <a:hlinkClick r:id="rId9" action="ppaction://hlinksldjump" highlightClick="1"/>
          </p:cNvPr>
          <p:cNvSpPr/>
          <p:nvPr/>
        </p:nvSpPr>
        <p:spPr>
          <a:xfrm>
            <a:off x="1785938" y="4286250"/>
            <a:ext cx="428625" cy="214313"/>
          </a:xfrm>
          <a:prstGeom prst="actionButtonInformation">
            <a:avLst/>
          </a:prstGeom>
        </p:spPr>
        <p:style>
          <a:lnRef idx="1">
            <a:schemeClr val="accent1"/>
          </a:lnRef>
          <a:fillRef idx="3">
            <a:schemeClr val="accent1"/>
          </a:fillRef>
          <a:effectRef idx="2">
            <a:schemeClr val="accent1"/>
          </a:effectRef>
          <a:fontRef idx="minor">
            <a:schemeClr val="lt1"/>
          </a:fontRef>
        </p:style>
        <p:txBody>
          <a:bodyPr rtlCol="1" anchor="ctr"/>
          <a:lstStyle/>
          <a:p>
            <a:pPr algn="ctr" rtl="0" fontAlgn="auto">
              <a:spcBef>
                <a:spcPts val="0"/>
              </a:spcBef>
              <a:spcAft>
                <a:spcPts val="0"/>
              </a:spcAft>
              <a:defRPr/>
            </a:pPr>
            <a:endParaRPr lang="fa-IR"/>
          </a:p>
        </p:txBody>
      </p:sp>
      <p:sp>
        <p:nvSpPr>
          <p:cNvPr id="54" name="Action Button: Information 53">
            <a:hlinkClick r:id="rId10" action="ppaction://hlinksldjump" highlightClick="1"/>
          </p:cNvPr>
          <p:cNvSpPr/>
          <p:nvPr/>
        </p:nvSpPr>
        <p:spPr>
          <a:xfrm>
            <a:off x="1857375" y="5143500"/>
            <a:ext cx="285750" cy="142875"/>
          </a:xfrm>
          <a:prstGeom prst="actionButtonInformation">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0" fontAlgn="auto">
              <a:spcBef>
                <a:spcPts val="0"/>
              </a:spcBef>
              <a:spcAft>
                <a:spcPts val="0"/>
              </a:spcAft>
              <a:defRPr/>
            </a:pPr>
            <a:endParaRPr lang="fa-I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30071"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49295D09-BCC6-4D70-9D79-9D0917694BFD}"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995D60D1-4260-46BE-AEAD-2E24DF1208A0}" type="slidenum">
              <a:rPr lang="ar-SA" sz="2000" b="1">
                <a:solidFill>
                  <a:schemeClr val="bg1"/>
                </a:solidFill>
                <a:effectLst>
                  <a:outerShdw blurRad="38100" dist="38100" dir="2700000" algn="tl">
                    <a:srgbClr val="C0C0C0"/>
                  </a:outerShdw>
                </a:effectLst>
                <a:cs typeface="B Nazanin" pitchFamily="2" charset="-78"/>
              </a:rPr>
              <a:pPr>
                <a:defRPr/>
              </a:pPr>
              <a:t>119</a:t>
            </a:fld>
            <a:endParaRPr lang="en-US" sz="2000" b="1">
              <a:solidFill>
                <a:schemeClr val="bg1"/>
              </a:solidFill>
              <a:effectLst>
                <a:outerShdw blurRad="38100" dist="38100" dir="2700000" algn="tl">
                  <a:srgbClr val="C0C0C0"/>
                </a:outerShdw>
              </a:effectLst>
              <a:cs typeface="B Nazanin" pitchFamily="2" charset="-78"/>
            </a:endParaRPr>
          </a:p>
        </p:txBody>
      </p:sp>
      <p:sp>
        <p:nvSpPr>
          <p:cNvPr id="35" name="TextBox 34"/>
          <p:cNvSpPr txBox="1"/>
          <p:nvPr/>
        </p:nvSpPr>
        <p:spPr>
          <a:xfrm rot="5400000">
            <a:off x="4388570" y="-2031171"/>
            <a:ext cx="800219" cy="6148398"/>
          </a:xfrm>
          <a:prstGeom prst="rect">
            <a:avLst/>
          </a:prstGeom>
          <a:noFill/>
        </p:spPr>
        <p:txBody>
          <a:bodyPr vert="vert270">
            <a:spAutoFit/>
          </a:bodyPr>
          <a:lstStyle/>
          <a:p>
            <a:pPr algn="ctr" fontAlgn="auto">
              <a:spcBef>
                <a:spcPts val="0"/>
              </a:spcBef>
              <a:spcAft>
                <a:spcPts val="0"/>
              </a:spcAft>
              <a:defRPr/>
            </a:pPr>
            <a:r>
              <a:rPr lang="fa-IR" sz="40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rPr>
              <a:t>اعتبار</a:t>
            </a:r>
            <a:endParaRPr lang="en-US" sz="40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130074" name="Rectangle 1"/>
          <p:cNvSpPr>
            <a:spLocks noChangeArrowheads="1"/>
          </p:cNvSpPr>
          <p:nvPr/>
        </p:nvSpPr>
        <p:spPr bwMode="auto">
          <a:xfrm rot="10800000" flipV="1">
            <a:off x="857250" y="2000250"/>
            <a:ext cx="7643813" cy="2308225"/>
          </a:xfrm>
          <a:prstGeom prst="rect">
            <a:avLst/>
          </a:prstGeom>
          <a:noFill/>
          <a:ln w="9525">
            <a:noFill/>
            <a:miter lim="800000"/>
            <a:headEnd/>
            <a:tailEnd/>
          </a:ln>
        </p:spPr>
        <p:txBody>
          <a:bodyPr anchor="ctr">
            <a:spAutoFit/>
          </a:bodyPr>
          <a:lstStyle/>
          <a:p>
            <a:pPr algn="just">
              <a:lnSpc>
                <a:spcPct val="150000"/>
              </a:lnSpc>
              <a:buFont typeface="Wingdings" pitchFamily="2" charset="2"/>
              <a:buChar char="v"/>
            </a:pPr>
            <a:r>
              <a:rPr lang="fa-IR" sz="3200" b="1">
                <a:cs typeface="B Lotus" pitchFamily="2" charset="-78"/>
              </a:rPr>
              <a:t>عبارت از مبلغی است که برای مصرف یا مصارف معین به منظور نیل به اهداف و اجرای برنامه‌های دولت به تصویب مجلس شورای اسلامی می‌رسد.</a:t>
            </a:r>
            <a:endParaRPr lang="ar-SA" sz="3200" b="1">
              <a:latin typeface="Tahoma" pitchFamily="34" charset="0"/>
              <a:ea typeface="Times New Roman" pitchFamily="18" charset="0"/>
              <a:cs typeface="B Lotus" pitchFamily="2" charset="-78"/>
            </a:endParaRPr>
          </a:p>
        </p:txBody>
      </p:sp>
      <p:sp>
        <p:nvSpPr>
          <p:cNvPr id="31" name="Action Button: Return 30">
            <a:hlinkClick r:id="rId3" action="ppaction://hlinksldjump" highlightClick="1"/>
          </p:cNvPr>
          <p:cNvSpPr/>
          <p:nvPr/>
        </p:nvSpPr>
        <p:spPr>
          <a:xfrm>
            <a:off x="2714625" y="3857625"/>
            <a:ext cx="500063" cy="285750"/>
          </a:xfrm>
          <a:prstGeom prst="actionButtonReturn">
            <a:avLst/>
          </a:prstGeom>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31095"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A8890868-A87B-4A5C-84B2-C27B59A08A15}"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1E19D738-3447-4035-A0C3-5541A802A334}" type="slidenum">
              <a:rPr lang="ar-SA" sz="2000" b="1">
                <a:solidFill>
                  <a:schemeClr val="bg1"/>
                </a:solidFill>
                <a:effectLst>
                  <a:outerShdw blurRad="38100" dist="38100" dir="2700000" algn="tl">
                    <a:srgbClr val="C0C0C0"/>
                  </a:outerShdw>
                </a:effectLst>
                <a:cs typeface="B Nazanin" pitchFamily="2" charset="-78"/>
              </a:rPr>
              <a:pPr>
                <a:defRPr/>
              </a:pPr>
              <a:t>120</a:t>
            </a:fld>
            <a:endParaRPr lang="en-US" sz="2000" b="1">
              <a:solidFill>
                <a:schemeClr val="bg1"/>
              </a:solidFill>
              <a:effectLst>
                <a:outerShdw blurRad="38100" dist="38100" dir="2700000" algn="tl">
                  <a:srgbClr val="C0C0C0"/>
                </a:outerShdw>
              </a:effectLst>
              <a:cs typeface="B Nazanin" pitchFamily="2" charset="-78"/>
            </a:endParaRPr>
          </a:p>
        </p:txBody>
      </p:sp>
      <p:sp>
        <p:nvSpPr>
          <p:cNvPr id="35" name="TextBox 34"/>
          <p:cNvSpPr txBox="1"/>
          <p:nvPr/>
        </p:nvSpPr>
        <p:spPr>
          <a:xfrm rot="5400000">
            <a:off x="4388570" y="-2174047"/>
            <a:ext cx="800219" cy="6148398"/>
          </a:xfrm>
          <a:prstGeom prst="rect">
            <a:avLst/>
          </a:prstGeom>
          <a:noFill/>
        </p:spPr>
        <p:txBody>
          <a:bodyPr vert="vert270">
            <a:spAutoFit/>
          </a:bodyPr>
          <a:lstStyle/>
          <a:p>
            <a:pPr algn="ctr" fontAlgn="auto">
              <a:spcBef>
                <a:spcPts val="0"/>
              </a:spcBef>
              <a:spcAft>
                <a:spcPts val="0"/>
              </a:spcAft>
              <a:defRPr/>
            </a:pPr>
            <a:r>
              <a:rPr lang="fa-IR" sz="40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rPr>
              <a:t>بودجه</a:t>
            </a:r>
            <a:endParaRPr lang="en-US" sz="40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131098" name="Rectangle 2"/>
          <p:cNvSpPr>
            <a:spLocks noChangeArrowheads="1"/>
          </p:cNvSpPr>
          <p:nvPr/>
        </p:nvSpPr>
        <p:spPr bwMode="auto">
          <a:xfrm>
            <a:off x="785813" y="1357313"/>
            <a:ext cx="7929562" cy="3600450"/>
          </a:xfrm>
          <a:prstGeom prst="rect">
            <a:avLst/>
          </a:prstGeom>
          <a:noFill/>
          <a:ln w="9525">
            <a:noFill/>
            <a:miter lim="800000"/>
            <a:headEnd/>
            <a:tailEnd/>
          </a:ln>
        </p:spPr>
        <p:txBody>
          <a:bodyPr anchor="ctr">
            <a:spAutoFit/>
          </a:bodyPr>
          <a:lstStyle/>
          <a:p>
            <a:pPr algn="just">
              <a:lnSpc>
                <a:spcPct val="150000"/>
              </a:lnSpc>
            </a:pPr>
            <a:r>
              <a:rPr lang="fa-IR" sz="3200" b="1">
                <a:cs typeface="B Lotus" pitchFamily="2" charset="-78"/>
              </a:rPr>
              <a:t>برنامه مالی واحد گزارشگر است که برای یک سال مالی، تهیه شده و حاوی پیش‌بینی درآمدها و سایر منابع تأمین اعتبار و برآورد هزینه‌ها و مخارج برای انجام عملیاتی است که منجر به نیل به سیاستها و هدفهای قانونی می‌شود</a:t>
            </a:r>
            <a:r>
              <a:rPr lang="fa-IR" sz="3200" b="1">
                <a:latin typeface="Times" pitchFamily="18" charset="0"/>
                <a:ea typeface="Times New Roman" pitchFamily="18" charset="0"/>
                <a:cs typeface="B Lotus" pitchFamily="2" charset="-78"/>
              </a:rPr>
              <a:t>.</a:t>
            </a:r>
            <a:endParaRPr lang="en-US" sz="3200">
              <a:cs typeface="B Lotus" pitchFamily="2" charset="-78"/>
            </a:endParaRPr>
          </a:p>
          <a:p>
            <a:pPr algn="justLow" eaLnBrk="0" hangingPunct="0"/>
            <a:endParaRPr lang="fa-IR" sz="3600">
              <a:latin typeface="Times" pitchFamily="18" charset="0"/>
              <a:cs typeface="B Lotus" pitchFamily="2" charset="-78"/>
              <a:sym typeface="Symbol" pitchFamily="18" charset="2"/>
            </a:endParaRPr>
          </a:p>
        </p:txBody>
      </p:sp>
      <p:sp>
        <p:nvSpPr>
          <p:cNvPr id="31" name="Action Button: Return 30">
            <a:hlinkClick r:id="rId3" action="ppaction://hlinksldjump" highlightClick="1"/>
          </p:cNvPr>
          <p:cNvSpPr/>
          <p:nvPr/>
        </p:nvSpPr>
        <p:spPr>
          <a:xfrm>
            <a:off x="1428750" y="3929063"/>
            <a:ext cx="357188" cy="285750"/>
          </a:xfrm>
          <a:prstGeom prst="actionButtonReturn">
            <a:avLst/>
          </a:prstGeom>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32119"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DBF007ED-D7C1-4853-922A-6EF52C129D6B}"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4754BCB6-14DA-46D2-B8F8-5F9478E32485}" type="slidenum">
              <a:rPr lang="ar-SA" sz="2000" b="1">
                <a:solidFill>
                  <a:schemeClr val="bg1"/>
                </a:solidFill>
                <a:effectLst>
                  <a:outerShdw blurRad="38100" dist="38100" dir="2700000" algn="tl">
                    <a:srgbClr val="C0C0C0"/>
                  </a:outerShdw>
                </a:effectLst>
                <a:cs typeface="B Nazanin" pitchFamily="2" charset="-78"/>
              </a:rPr>
              <a:pPr>
                <a:defRPr/>
              </a:pPr>
              <a:t>121</a:t>
            </a:fld>
            <a:endParaRPr lang="en-US" sz="2000" b="1">
              <a:solidFill>
                <a:schemeClr val="bg1"/>
              </a:solidFill>
              <a:effectLst>
                <a:outerShdw blurRad="38100" dist="38100" dir="2700000" algn="tl">
                  <a:srgbClr val="C0C0C0"/>
                </a:outerShdw>
              </a:effectLst>
              <a:cs typeface="B Nazanin" pitchFamily="2" charset="-78"/>
            </a:endParaRPr>
          </a:p>
        </p:txBody>
      </p:sp>
      <p:sp>
        <p:nvSpPr>
          <p:cNvPr id="35" name="TextBox 34"/>
          <p:cNvSpPr txBox="1"/>
          <p:nvPr/>
        </p:nvSpPr>
        <p:spPr>
          <a:xfrm rot="5400000">
            <a:off x="4388570" y="-2174047"/>
            <a:ext cx="800219" cy="6148398"/>
          </a:xfrm>
          <a:prstGeom prst="rect">
            <a:avLst/>
          </a:prstGeom>
          <a:noFill/>
        </p:spPr>
        <p:txBody>
          <a:bodyPr vert="vert270">
            <a:spAutoFit/>
          </a:bodyPr>
          <a:lstStyle/>
          <a:p>
            <a:pPr algn="ctr" fontAlgn="auto">
              <a:spcBef>
                <a:spcPts val="0"/>
              </a:spcBef>
              <a:spcAft>
                <a:spcPts val="0"/>
              </a:spcAft>
              <a:defRPr/>
            </a:pPr>
            <a:r>
              <a:rPr lang="fa-IR" sz="40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rPr>
              <a:t>بودجه اوليه</a:t>
            </a:r>
            <a:endParaRPr lang="en-US" sz="40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132122" name="Rectangle 2"/>
          <p:cNvSpPr>
            <a:spLocks noChangeArrowheads="1"/>
          </p:cNvSpPr>
          <p:nvPr/>
        </p:nvSpPr>
        <p:spPr bwMode="auto">
          <a:xfrm>
            <a:off x="785813" y="2143125"/>
            <a:ext cx="7929562" cy="769938"/>
          </a:xfrm>
          <a:prstGeom prst="rect">
            <a:avLst/>
          </a:prstGeom>
          <a:noFill/>
          <a:ln w="9525">
            <a:noFill/>
            <a:miter lim="800000"/>
            <a:headEnd/>
            <a:tailEnd/>
          </a:ln>
        </p:spPr>
        <p:txBody>
          <a:bodyPr anchor="ctr">
            <a:spAutoFit/>
          </a:bodyPr>
          <a:lstStyle/>
          <a:p>
            <a:pPr algn="just">
              <a:lnSpc>
                <a:spcPct val="150000"/>
              </a:lnSpc>
              <a:buFont typeface="Wingdings" pitchFamily="2" charset="2"/>
              <a:buChar char="Ø"/>
            </a:pPr>
            <a:r>
              <a:rPr lang="fa-IR" sz="3200" b="1">
                <a:cs typeface="B Lotus" pitchFamily="2" charset="-78"/>
              </a:rPr>
              <a:t>اولین بودجه مصوب برای سال مالی است.</a:t>
            </a:r>
            <a:endParaRPr lang="en-US" sz="3200">
              <a:cs typeface="B Lotus" pitchFamily="2" charset="-78"/>
            </a:endParaRPr>
          </a:p>
        </p:txBody>
      </p:sp>
      <p:sp>
        <p:nvSpPr>
          <p:cNvPr id="31" name="Action Button: Return 30">
            <a:hlinkClick r:id="rId3" action="ppaction://hlinksldjump" highlightClick="1"/>
          </p:cNvPr>
          <p:cNvSpPr/>
          <p:nvPr/>
        </p:nvSpPr>
        <p:spPr>
          <a:xfrm>
            <a:off x="2500313" y="2428875"/>
            <a:ext cx="285750" cy="285750"/>
          </a:xfrm>
          <a:prstGeom prst="actionButtonReturn">
            <a:avLst/>
          </a:prstGeom>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33143"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299628E7-27E2-4220-931E-4FC707BF918A}"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DCDE2D01-D982-43EC-BCF0-6EA946741544}" type="slidenum">
              <a:rPr lang="ar-SA" sz="2000" b="1">
                <a:solidFill>
                  <a:schemeClr val="bg1"/>
                </a:solidFill>
                <a:effectLst>
                  <a:outerShdw blurRad="38100" dist="38100" dir="2700000" algn="tl">
                    <a:srgbClr val="C0C0C0"/>
                  </a:outerShdw>
                </a:effectLst>
                <a:cs typeface="B Nazanin" pitchFamily="2" charset="-78"/>
              </a:rPr>
              <a:pPr>
                <a:defRPr/>
              </a:pPr>
              <a:t>122</a:t>
            </a:fld>
            <a:endParaRPr lang="en-US" sz="2000" b="1">
              <a:solidFill>
                <a:schemeClr val="bg1"/>
              </a:solidFill>
              <a:effectLst>
                <a:outerShdw blurRad="38100" dist="38100" dir="2700000" algn="tl">
                  <a:srgbClr val="C0C0C0"/>
                </a:outerShdw>
              </a:effectLst>
              <a:cs typeface="B Nazanin" pitchFamily="2" charset="-78"/>
            </a:endParaRPr>
          </a:p>
        </p:txBody>
      </p:sp>
      <p:sp>
        <p:nvSpPr>
          <p:cNvPr id="35" name="TextBox 34"/>
          <p:cNvSpPr txBox="1"/>
          <p:nvPr/>
        </p:nvSpPr>
        <p:spPr>
          <a:xfrm rot="5400000">
            <a:off x="4388570" y="-2174047"/>
            <a:ext cx="800219" cy="6148398"/>
          </a:xfrm>
          <a:prstGeom prst="rect">
            <a:avLst/>
          </a:prstGeom>
          <a:noFill/>
        </p:spPr>
        <p:txBody>
          <a:bodyPr vert="vert270">
            <a:spAutoFit/>
          </a:bodyPr>
          <a:lstStyle/>
          <a:p>
            <a:pPr algn="ctr" fontAlgn="auto">
              <a:spcBef>
                <a:spcPts val="0"/>
              </a:spcBef>
              <a:spcAft>
                <a:spcPts val="0"/>
              </a:spcAft>
              <a:defRPr/>
            </a:pPr>
            <a:r>
              <a:rPr lang="fa-IR" sz="40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rPr>
              <a:t>بودجه نهايی</a:t>
            </a:r>
            <a:endParaRPr lang="en-US" sz="40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133146" name="Rectangle 2"/>
          <p:cNvSpPr>
            <a:spLocks noChangeArrowheads="1"/>
          </p:cNvSpPr>
          <p:nvPr/>
        </p:nvSpPr>
        <p:spPr bwMode="auto">
          <a:xfrm>
            <a:off x="785813" y="2054225"/>
            <a:ext cx="7929562" cy="1685925"/>
          </a:xfrm>
          <a:prstGeom prst="rect">
            <a:avLst/>
          </a:prstGeom>
          <a:noFill/>
          <a:ln w="9525">
            <a:noFill/>
            <a:miter lim="800000"/>
            <a:headEnd/>
            <a:tailEnd/>
          </a:ln>
        </p:spPr>
        <p:txBody>
          <a:bodyPr anchor="ctr">
            <a:spAutoFit/>
          </a:bodyPr>
          <a:lstStyle/>
          <a:p>
            <a:pPr algn="just">
              <a:lnSpc>
                <a:spcPct val="150000"/>
              </a:lnSpc>
              <a:buFont typeface="Wingdings" pitchFamily="2" charset="2"/>
              <a:buChar char="Ø"/>
            </a:pPr>
            <a:r>
              <a:rPr lang="fa-IR" sz="3600" b="1">
                <a:cs typeface="B Lotus" pitchFamily="2" charset="-78"/>
              </a:rPr>
              <a:t>آخرین بودجه مصوب بعد از اعمال تمام تغییرات نسبت به بودجه اولیه است.</a:t>
            </a:r>
            <a:endParaRPr lang="en-US" sz="3600">
              <a:cs typeface="B Lotus" pitchFamily="2" charset="-78"/>
            </a:endParaRPr>
          </a:p>
        </p:txBody>
      </p:sp>
      <p:sp>
        <p:nvSpPr>
          <p:cNvPr id="31" name="Action Button: Return 30">
            <a:hlinkClick r:id="rId3" action="ppaction://hlinksldjump" highlightClick="1"/>
          </p:cNvPr>
          <p:cNvSpPr/>
          <p:nvPr/>
        </p:nvSpPr>
        <p:spPr>
          <a:xfrm>
            <a:off x="4429125" y="3214688"/>
            <a:ext cx="285750" cy="285750"/>
          </a:xfrm>
          <a:prstGeom prst="actionButtonReturn">
            <a:avLst/>
          </a:prstGeom>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34167"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2D037E27-F5E0-40E9-BDDF-6D374CCB24EB}"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283C73B7-3522-48A1-BACC-FD848C6C4B39}" type="slidenum">
              <a:rPr lang="ar-SA" sz="2000" b="1">
                <a:solidFill>
                  <a:schemeClr val="bg1"/>
                </a:solidFill>
                <a:effectLst>
                  <a:outerShdw blurRad="38100" dist="38100" dir="2700000" algn="tl">
                    <a:srgbClr val="C0C0C0"/>
                  </a:outerShdw>
                </a:effectLst>
                <a:cs typeface="B Nazanin" pitchFamily="2" charset="-78"/>
              </a:rPr>
              <a:pPr>
                <a:defRPr/>
              </a:pPr>
              <a:t>123</a:t>
            </a:fld>
            <a:endParaRPr lang="en-US" sz="2000" b="1">
              <a:solidFill>
                <a:schemeClr val="bg1"/>
              </a:solidFill>
              <a:effectLst>
                <a:outerShdw blurRad="38100" dist="38100" dir="2700000" algn="tl">
                  <a:srgbClr val="C0C0C0"/>
                </a:outerShdw>
              </a:effectLst>
              <a:cs typeface="B Nazanin" pitchFamily="2" charset="-78"/>
            </a:endParaRPr>
          </a:p>
        </p:txBody>
      </p:sp>
      <p:sp>
        <p:nvSpPr>
          <p:cNvPr id="35" name="TextBox 34"/>
          <p:cNvSpPr txBox="1"/>
          <p:nvPr/>
        </p:nvSpPr>
        <p:spPr>
          <a:xfrm rot="5400000">
            <a:off x="4388570" y="-2174047"/>
            <a:ext cx="800219" cy="6148398"/>
          </a:xfrm>
          <a:prstGeom prst="rect">
            <a:avLst/>
          </a:prstGeom>
          <a:noFill/>
        </p:spPr>
        <p:txBody>
          <a:bodyPr vert="vert270">
            <a:spAutoFit/>
          </a:bodyPr>
          <a:lstStyle/>
          <a:p>
            <a:pPr algn="ctr" fontAlgn="auto">
              <a:spcBef>
                <a:spcPts val="0"/>
              </a:spcBef>
              <a:spcAft>
                <a:spcPts val="0"/>
              </a:spcAft>
              <a:defRPr/>
            </a:pPr>
            <a:r>
              <a:rPr lang="fa-IR" sz="40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rPr>
              <a:t>تخصيص اعتبار</a:t>
            </a:r>
            <a:endParaRPr lang="en-US" sz="40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134170" name="Rectangle 2"/>
          <p:cNvSpPr>
            <a:spLocks noChangeArrowheads="1"/>
          </p:cNvSpPr>
          <p:nvPr/>
        </p:nvSpPr>
        <p:spPr bwMode="auto">
          <a:xfrm>
            <a:off x="928688" y="1928813"/>
            <a:ext cx="7929562" cy="1684337"/>
          </a:xfrm>
          <a:prstGeom prst="rect">
            <a:avLst/>
          </a:prstGeom>
          <a:noFill/>
          <a:ln w="9525">
            <a:noFill/>
            <a:miter lim="800000"/>
            <a:headEnd/>
            <a:tailEnd/>
          </a:ln>
        </p:spPr>
        <p:txBody>
          <a:bodyPr anchor="ctr">
            <a:spAutoFit/>
          </a:bodyPr>
          <a:lstStyle/>
          <a:p>
            <a:pPr algn="ctr">
              <a:lnSpc>
                <a:spcPct val="150000"/>
              </a:lnSpc>
              <a:buFont typeface="Wingdings" pitchFamily="2" charset="2"/>
              <a:buChar char="Ø"/>
            </a:pPr>
            <a:r>
              <a:rPr lang="fa-IR" sz="3600" b="1">
                <a:cs typeface="B Lotus" pitchFamily="2" charset="-78"/>
              </a:rPr>
              <a:t>مجوز استفاده از تمام یا قسمتی از اعتبار مصوب است.</a:t>
            </a:r>
            <a:endParaRPr lang="en-US" sz="3600">
              <a:cs typeface="B Lotus" pitchFamily="2" charset="-78"/>
            </a:endParaRPr>
          </a:p>
        </p:txBody>
      </p:sp>
      <p:sp>
        <p:nvSpPr>
          <p:cNvPr id="31" name="Action Button: Return 30">
            <a:hlinkClick r:id="rId3" action="ppaction://hlinksldjump" highlightClick="1"/>
          </p:cNvPr>
          <p:cNvSpPr/>
          <p:nvPr/>
        </p:nvSpPr>
        <p:spPr>
          <a:xfrm>
            <a:off x="4143375" y="3143250"/>
            <a:ext cx="285750" cy="285750"/>
          </a:xfrm>
          <a:prstGeom prst="actionButtonReturn">
            <a:avLst/>
          </a:prstGeom>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35191"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0E580DAC-74E2-4309-9ED6-80B12CDDD7BA}"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C3FD9007-835A-48D1-A2CD-94FE0B7A9462}" type="slidenum">
              <a:rPr lang="ar-SA" sz="2000" b="1">
                <a:solidFill>
                  <a:schemeClr val="bg1"/>
                </a:solidFill>
                <a:effectLst>
                  <a:outerShdw blurRad="38100" dist="38100" dir="2700000" algn="tl">
                    <a:srgbClr val="C0C0C0"/>
                  </a:outerShdw>
                </a:effectLst>
                <a:cs typeface="B Nazanin" pitchFamily="2" charset="-78"/>
              </a:rPr>
              <a:pPr>
                <a:defRPr/>
              </a:pPr>
              <a:t>124</a:t>
            </a:fld>
            <a:endParaRPr lang="en-US" sz="2000" b="1">
              <a:solidFill>
                <a:schemeClr val="bg1"/>
              </a:solidFill>
              <a:effectLst>
                <a:outerShdw blurRad="38100" dist="38100" dir="2700000" algn="tl">
                  <a:srgbClr val="C0C0C0"/>
                </a:outerShdw>
              </a:effectLst>
              <a:cs typeface="B Nazanin" pitchFamily="2" charset="-78"/>
            </a:endParaRPr>
          </a:p>
        </p:txBody>
      </p:sp>
      <p:sp>
        <p:nvSpPr>
          <p:cNvPr id="35" name="TextBox 34"/>
          <p:cNvSpPr txBox="1"/>
          <p:nvPr/>
        </p:nvSpPr>
        <p:spPr>
          <a:xfrm rot="5400000">
            <a:off x="4388570" y="-2174047"/>
            <a:ext cx="800219" cy="6148398"/>
          </a:xfrm>
          <a:prstGeom prst="rect">
            <a:avLst/>
          </a:prstGeom>
          <a:noFill/>
        </p:spPr>
        <p:txBody>
          <a:bodyPr vert="vert270">
            <a:spAutoFit/>
          </a:bodyPr>
          <a:lstStyle/>
          <a:p>
            <a:pPr algn="ctr" fontAlgn="auto">
              <a:spcBef>
                <a:spcPts val="0"/>
              </a:spcBef>
              <a:spcAft>
                <a:spcPts val="0"/>
              </a:spcAft>
              <a:defRPr/>
            </a:pPr>
            <a:r>
              <a:rPr lang="fa-IR" sz="40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rPr>
              <a:t>عملکرد</a:t>
            </a:r>
            <a:endParaRPr lang="en-US" sz="40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135194" name="Rectangle 2"/>
          <p:cNvSpPr>
            <a:spLocks noChangeArrowheads="1"/>
          </p:cNvSpPr>
          <p:nvPr/>
        </p:nvSpPr>
        <p:spPr bwMode="auto">
          <a:xfrm>
            <a:off x="857250" y="1785938"/>
            <a:ext cx="7929563" cy="1651000"/>
          </a:xfrm>
          <a:prstGeom prst="rect">
            <a:avLst/>
          </a:prstGeom>
          <a:noFill/>
          <a:ln w="9525">
            <a:noFill/>
            <a:miter lim="800000"/>
            <a:headEnd/>
            <a:tailEnd/>
          </a:ln>
        </p:spPr>
        <p:txBody>
          <a:bodyPr anchor="ctr">
            <a:spAutoFit/>
          </a:bodyPr>
          <a:lstStyle/>
          <a:p>
            <a:pPr algn="just">
              <a:lnSpc>
                <a:spcPct val="150000"/>
              </a:lnSpc>
              <a:buFont typeface="Wingdings" pitchFamily="2" charset="2"/>
              <a:buChar char="Ø"/>
            </a:pPr>
            <a:r>
              <a:rPr lang="fa-IR" sz="3600" b="1">
                <a:cs typeface="B Lotus" pitchFamily="2" charset="-78"/>
              </a:rPr>
              <a:t>عبارت است از نتایج حاصل از اجرای بودجه.</a:t>
            </a:r>
            <a:endParaRPr lang="en-US" sz="3600">
              <a:cs typeface="B Lotus" pitchFamily="2" charset="-78"/>
            </a:endParaRPr>
          </a:p>
          <a:p>
            <a:pPr algn="just">
              <a:lnSpc>
                <a:spcPct val="150000"/>
              </a:lnSpc>
              <a:buFont typeface="Wingdings" pitchFamily="2" charset="2"/>
              <a:buChar char="Ø"/>
            </a:pPr>
            <a:endParaRPr lang="en-US" sz="3600">
              <a:cs typeface="B Lotus" pitchFamily="2" charset="-78"/>
            </a:endParaRPr>
          </a:p>
        </p:txBody>
      </p:sp>
      <p:sp>
        <p:nvSpPr>
          <p:cNvPr id="31" name="Action Button: Return 30">
            <a:hlinkClick r:id="rId3" action="ppaction://hlinksldjump" highlightClick="1"/>
          </p:cNvPr>
          <p:cNvSpPr/>
          <p:nvPr/>
        </p:nvSpPr>
        <p:spPr>
          <a:xfrm>
            <a:off x="1214438" y="2143125"/>
            <a:ext cx="357187" cy="285750"/>
          </a:xfrm>
          <a:prstGeom prst="actionButtonReturn">
            <a:avLst/>
          </a:prstGeom>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36215"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989EED90-02C9-4649-BFD7-7C5FC8783E3D}"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7E901A9C-98F3-4D51-BF17-2224E1BD1567}" type="slidenum">
              <a:rPr lang="ar-SA" sz="2000" b="1">
                <a:solidFill>
                  <a:schemeClr val="bg1"/>
                </a:solidFill>
                <a:effectLst>
                  <a:outerShdw blurRad="38100" dist="38100" dir="2700000" algn="tl">
                    <a:srgbClr val="C0C0C0"/>
                  </a:outerShdw>
                </a:effectLst>
                <a:cs typeface="B Nazanin" pitchFamily="2" charset="-78"/>
              </a:rPr>
              <a:pPr>
                <a:defRPr/>
              </a:pPr>
              <a:t>125</a:t>
            </a:fld>
            <a:endParaRPr lang="en-US" sz="2000" b="1">
              <a:solidFill>
                <a:schemeClr val="bg1"/>
              </a:solidFill>
              <a:effectLst>
                <a:outerShdw blurRad="38100" dist="38100" dir="2700000" algn="tl">
                  <a:srgbClr val="C0C0C0"/>
                </a:outerShdw>
              </a:effectLst>
              <a:cs typeface="B Nazanin" pitchFamily="2" charset="-78"/>
            </a:endParaRPr>
          </a:p>
        </p:txBody>
      </p:sp>
      <p:sp>
        <p:nvSpPr>
          <p:cNvPr id="35" name="TextBox 34"/>
          <p:cNvSpPr txBox="1"/>
          <p:nvPr/>
        </p:nvSpPr>
        <p:spPr>
          <a:xfrm rot="5400000">
            <a:off x="4388570" y="-2174047"/>
            <a:ext cx="800219" cy="6148398"/>
          </a:xfrm>
          <a:prstGeom prst="rect">
            <a:avLst/>
          </a:prstGeom>
          <a:noFill/>
        </p:spPr>
        <p:txBody>
          <a:bodyPr vert="vert270">
            <a:spAutoFit/>
          </a:bodyPr>
          <a:lstStyle/>
          <a:p>
            <a:pPr algn="ctr" fontAlgn="auto">
              <a:spcBef>
                <a:spcPts val="0"/>
              </a:spcBef>
              <a:spcAft>
                <a:spcPts val="0"/>
              </a:spcAft>
              <a:defRPr/>
            </a:pPr>
            <a:r>
              <a:rPr lang="fa-IR" sz="40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rPr>
              <a:t>مبنای بودجه </a:t>
            </a:r>
            <a:endParaRPr lang="en-US" sz="40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136218" name="Rectangle 2"/>
          <p:cNvSpPr>
            <a:spLocks noChangeArrowheads="1"/>
          </p:cNvSpPr>
          <p:nvPr/>
        </p:nvSpPr>
        <p:spPr bwMode="auto">
          <a:xfrm>
            <a:off x="857250" y="1863725"/>
            <a:ext cx="7929563" cy="1685925"/>
          </a:xfrm>
          <a:prstGeom prst="rect">
            <a:avLst/>
          </a:prstGeom>
          <a:noFill/>
          <a:ln w="9525">
            <a:noFill/>
            <a:miter lim="800000"/>
            <a:headEnd/>
            <a:tailEnd/>
          </a:ln>
        </p:spPr>
        <p:txBody>
          <a:bodyPr anchor="ctr">
            <a:spAutoFit/>
          </a:bodyPr>
          <a:lstStyle/>
          <a:p>
            <a:pPr algn="just">
              <a:lnSpc>
                <a:spcPct val="150000"/>
              </a:lnSpc>
              <a:buFont typeface="Wingdings" pitchFamily="2" charset="2"/>
              <a:buChar char="Ø"/>
            </a:pPr>
            <a:r>
              <a:rPr lang="fa-IR" sz="3600" b="1">
                <a:cs typeface="B Lotus" pitchFamily="2" charset="-78"/>
              </a:rPr>
              <a:t>عبارت است از مبنای حسابداری، طبقه‌بندی و دوره زمانی که بودجه براساس آن تهیه می‌شود. </a:t>
            </a:r>
            <a:endParaRPr lang="en-US" sz="3600">
              <a:cs typeface="B Lotus" pitchFamily="2" charset="-78"/>
            </a:endParaRPr>
          </a:p>
        </p:txBody>
      </p:sp>
      <p:sp>
        <p:nvSpPr>
          <p:cNvPr id="31" name="Action Button: Return 30">
            <a:hlinkClick r:id="rId3" action="ppaction://hlinksldjump" highlightClick="1"/>
          </p:cNvPr>
          <p:cNvSpPr/>
          <p:nvPr/>
        </p:nvSpPr>
        <p:spPr>
          <a:xfrm>
            <a:off x="1571625" y="3071813"/>
            <a:ext cx="285750" cy="285750"/>
          </a:xfrm>
          <a:prstGeom prst="actionButtonReturn">
            <a:avLst/>
          </a:prstGeom>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37239"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D2143DE4-FDCB-4231-8255-079FC3FA20D3}"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A6EDA057-004D-4C3E-8378-CE9835C40BAD}" type="slidenum">
              <a:rPr lang="ar-SA" sz="2000" b="1">
                <a:solidFill>
                  <a:schemeClr val="bg1"/>
                </a:solidFill>
                <a:effectLst>
                  <a:outerShdw blurRad="38100" dist="38100" dir="2700000" algn="tl">
                    <a:srgbClr val="C0C0C0"/>
                  </a:outerShdw>
                </a:effectLst>
                <a:cs typeface="B Nazanin" pitchFamily="2" charset="-78"/>
              </a:rPr>
              <a:pPr>
                <a:defRPr/>
              </a:pPr>
              <a:t>126</a:t>
            </a:fld>
            <a:endParaRPr lang="en-US" sz="2000" b="1">
              <a:solidFill>
                <a:schemeClr val="bg1"/>
              </a:solidFill>
              <a:effectLst>
                <a:outerShdw blurRad="38100" dist="38100" dir="2700000" algn="tl">
                  <a:srgbClr val="C0C0C0"/>
                </a:outerShdw>
              </a:effectLst>
              <a:cs typeface="B Nazanin" pitchFamily="2" charset="-78"/>
            </a:endParaRPr>
          </a:p>
        </p:txBody>
      </p:sp>
      <p:sp>
        <p:nvSpPr>
          <p:cNvPr id="35" name="TextBox 34"/>
          <p:cNvSpPr txBox="1"/>
          <p:nvPr/>
        </p:nvSpPr>
        <p:spPr>
          <a:xfrm rot="5400000">
            <a:off x="4388570" y="-2174047"/>
            <a:ext cx="800219" cy="6148398"/>
          </a:xfrm>
          <a:prstGeom prst="rect">
            <a:avLst/>
          </a:prstGeom>
          <a:noFill/>
        </p:spPr>
        <p:txBody>
          <a:bodyPr vert="vert270">
            <a:spAutoFit/>
          </a:bodyPr>
          <a:lstStyle/>
          <a:p>
            <a:pPr algn="ctr" fontAlgn="auto">
              <a:spcBef>
                <a:spcPts val="0"/>
              </a:spcBef>
              <a:spcAft>
                <a:spcPts val="0"/>
              </a:spcAft>
              <a:defRPr/>
            </a:pPr>
            <a:r>
              <a:rPr lang="fa-IR" sz="40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rPr>
              <a:t>مبنای قابل مقايسه </a:t>
            </a:r>
            <a:endParaRPr lang="en-US" sz="40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137242" name="Rectangle 33"/>
          <p:cNvSpPr>
            <a:spLocks noChangeArrowheads="1"/>
          </p:cNvSpPr>
          <p:nvPr/>
        </p:nvSpPr>
        <p:spPr bwMode="auto">
          <a:xfrm>
            <a:off x="1143000" y="2071688"/>
            <a:ext cx="7286625" cy="2586037"/>
          </a:xfrm>
          <a:prstGeom prst="rect">
            <a:avLst/>
          </a:prstGeom>
          <a:noFill/>
          <a:ln w="9525">
            <a:noFill/>
            <a:miter lim="800000"/>
            <a:headEnd/>
            <a:tailEnd/>
          </a:ln>
        </p:spPr>
        <p:txBody>
          <a:bodyPr>
            <a:spAutoFit/>
          </a:bodyPr>
          <a:lstStyle/>
          <a:p>
            <a:pPr algn="just">
              <a:lnSpc>
                <a:spcPct val="150000"/>
              </a:lnSpc>
              <a:buFont typeface="Wingdings" pitchFamily="2" charset="2"/>
              <a:buChar char="v"/>
            </a:pPr>
            <a:r>
              <a:rPr lang="fa-IR" sz="3600" b="1">
                <a:cs typeface="B Lotus" pitchFamily="2" charset="-78"/>
              </a:rPr>
              <a:t>عبارت است از تعدیل مبالغ عملکرد طبق مبنای حسابداری، طبقه‌بندی، شخصیت واحد گزارشگری و دوره مالی مشابه با بودجه.</a:t>
            </a:r>
            <a:endParaRPr lang="fa-IR" sz="3600">
              <a:cs typeface="B Lotus" pitchFamily="2" charset="-78"/>
            </a:endParaRPr>
          </a:p>
        </p:txBody>
      </p:sp>
      <p:sp>
        <p:nvSpPr>
          <p:cNvPr id="31" name="Action Button: Return 30">
            <a:hlinkClick r:id="rId3" action="ppaction://hlinksldjump" highlightClick="1"/>
          </p:cNvPr>
          <p:cNvSpPr/>
          <p:nvPr/>
        </p:nvSpPr>
        <p:spPr>
          <a:xfrm>
            <a:off x="2214563" y="4071938"/>
            <a:ext cx="285750" cy="285750"/>
          </a:xfrm>
          <a:prstGeom prst="actionButtonReturn">
            <a:avLst/>
          </a:prstGeom>
        </p:spPr>
        <p:style>
          <a:lnRef idx="1">
            <a:schemeClr val="accent6"/>
          </a:lnRef>
          <a:fillRef idx="2">
            <a:schemeClr val="accent6"/>
          </a:fillRef>
          <a:effectRef idx="1">
            <a:schemeClr val="accent6"/>
          </a:effectRef>
          <a:fontRef idx="minor">
            <a:schemeClr val="dk1"/>
          </a:fontRef>
        </p:style>
        <p:txBody>
          <a:bodyPr rtlCol="1" anchor="ctr"/>
          <a:lstStyle/>
          <a:p>
            <a:pPr algn="ctr" rtl="0" fontAlgn="auto">
              <a:spcBef>
                <a:spcPts val="0"/>
              </a:spcBef>
              <a:spcAft>
                <a:spcPts val="0"/>
              </a:spcAft>
              <a:defRPr/>
            </a:pPr>
            <a:endParaRPr lang="fa-I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38261"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BB4EEC5A-2C74-4075-8919-7B2E1B013558}"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4477791D-EBD0-48E2-903D-1529C565CC31}" type="slidenum">
              <a:rPr lang="ar-SA" sz="2000" b="1">
                <a:solidFill>
                  <a:schemeClr val="bg1"/>
                </a:solidFill>
                <a:effectLst>
                  <a:outerShdw blurRad="38100" dist="38100" dir="2700000" algn="tl">
                    <a:srgbClr val="C0C0C0"/>
                  </a:outerShdw>
                </a:effectLst>
                <a:cs typeface="B Nazanin" pitchFamily="2" charset="-78"/>
              </a:rPr>
              <a:pPr>
                <a:defRPr/>
              </a:pPr>
              <a:t>127</a:t>
            </a:fld>
            <a:endParaRPr lang="en-US" sz="2000" b="1">
              <a:solidFill>
                <a:schemeClr val="bg1"/>
              </a:solidFill>
              <a:effectLst>
                <a:outerShdw blurRad="38100" dist="38100" dir="2700000" algn="tl">
                  <a:srgbClr val="C0C0C0"/>
                </a:outerShdw>
              </a:effectLst>
              <a:cs typeface="B Nazanin" pitchFamily="2" charset="-78"/>
            </a:endParaRPr>
          </a:p>
        </p:txBody>
      </p:sp>
      <p:sp>
        <p:nvSpPr>
          <p:cNvPr id="35" name="TextBox 34"/>
          <p:cNvSpPr txBox="1"/>
          <p:nvPr/>
        </p:nvSpPr>
        <p:spPr>
          <a:xfrm rot="5400000">
            <a:off x="4602884" y="-2316923"/>
            <a:ext cx="800219" cy="6148398"/>
          </a:xfrm>
          <a:prstGeom prst="rect">
            <a:avLst/>
          </a:prstGeom>
          <a:noFill/>
        </p:spPr>
        <p:txBody>
          <a:bodyPr vert="vert270">
            <a:spAutoFit/>
          </a:bodyPr>
          <a:lstStyle/>
          <a:p>
            <a:pPr algn="ctr" fontAlgn="auto">
              <a:spcBef>
                <a:spcPts val="0"/>
              </a:spcBef>
              <a:spcAft>
                <a:spcPts val="0"/>
              </a:spcAft>
              <a:defRPr/>
            </a:pPr>
            <a:r>
              <a:rPr lang="fa-IR" sz="40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rPr>
              <a:t>مقايسه بودجه و عملکرد</a:t>
            </a:r>
            <a:endParaRPr lang="en-US" sz="40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33" name="Rectangle 32"/>
          <p:cNvSpPr/>
          <p:nvPr/>
        </p:nvSpPr>
        <p:spPr>
          <a:xfrm>
            <a:off x="785786" y="1142984"/>
            <a:ext cx="7858180" cy="2100575"/>
          </a:xfrm>
          <a:prstGeom prst="rect">
            <a:avLst/>
          </a:prstGeom>
        </p:spPr>
        <p:txBody>
          <a:bodyPr>
            <a:spAutoFit/>
          </a:bodyPr>
          <a:lstStyle/>
          <a:p>
            <a:pPr algn="just" fontAlgn="auto">
              <a:lnSpc>
                <a:spcPct val="150000"/>
              </a:lnSpc>
              <a:spcBef>
                <a:spcPts val="0"/>
              </a:spcBef>
              <a:spcAft>
                <a:spcPts val="0"/>
              </a:spcAft>
              <a:defRPr/>
            </a:pPr>
            <a:r>
              <a:rPr lang="fa-IR" sz="2900" b="1" dirty="0">
                <a:latin typeface="Arial" charset="0"/>
                <a:cs typeface="B Lotus" pitchFamily="2" charset="-78"/>
              </a:rPr>
              <a:t>این استاندارد واحد گزارشگر را ملزم می‌کند تا مقایسه بودجه و عملکرد را ارايه کند. مقایسه بودجه و عملکرد باید اطلاعات لازم </a:t>
            </a:r>
            <a:r>
              <a:rPr lang="fa-IR" sz="2900" b="1" u="sng"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Arial" charset="0"/>
                <a:cs typeface="B Lotus" pitchFamily="2" charset="-78"/>
              </a:rPr>
              <a:t>شامل موارد زیر </a:t>
            </a:r>
            <a:r>
              <a:rPr lang="fa-IR" sz="2900" b="1" dirty="0">
                <a:latin typeface="Arial" charset="0"/>
                <a:cs typeface="B Lotus" pitchFamily="2" charset="-78"/>
              </a:rPr>
              <a:t>را برای اعمال نظارت قانونی فراهم سازد:</a:t>
            </a:r>
            <a:endParaRPr lang="fa-IR" sz="2900" dirty="0">
              <a:latin typeface="Arial" charset="0"/>
              <a:cs typeface="B Lotus" pitchFamily="2" charset="-78"/>
            </a:endParaRPr>
          </a:p>
        </p:txBody>
      </p:sp>
      <p:graphicFrame>
        <p:nvGraphicFramePr>
          <p:cNvPr id="36" name="Diagram 35"/>
          <p:cNvGraphicFramePr/>
          <p:nvPr/>
        </p:nvGraphicFramePr>
        <p:xfrm>
          <a:off x="928662" y="3143248"/>
          <a:ext cx="7858180" cy="32147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39287"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E5CA3C80-06F9-464E-9459-77CB9AEF6CAF}"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CEFB5C73-80E6-442A-8BC8-49FC65FD277D}" type="slidenum">
              <a:rPr lang="ar-SA" sz="2000" b="1">
                <a:solidFill>
                  <a:schemeClr val="bg1"/>
                </a:solidFill>
                <a:effectLst>
                  <a:outerShdw blurRad="38100" dist="38100" dir="2700000" algn="tl">
                    <a:srgbClr val="C0C0C0"/>
                  </a:outerShdw>
                </a:effectLst>
                <a:cs typeface="B Nazanin" pitchFamily="2" charset="-78"/>
              </a:rPr>
              <a:pPr>
                <a:defRPr/>
              </a:pPr>
              <a:t>128</a:t>
            </a:fld>
            <a:endParaRPr lang="en-US" sz="2000" b="1">
              <a:solidFill>
                <a:schemeClr val="bg1"/>
              </a:solidFill>
              <a:effectLst>
                <a:outerShdw blurRad="38100" dist="38100" dir="2700000" algn="tl">
                  <a:srgbClr val="C0C0C0"/>
                </a:outerShdw>
              </a:effectLst>
              <a:cs typeface="B Nazanin" pitchFamily="2" charset="-78"/>
            </a:endParaRPr>
          </a:p>
        </p:txBody>
      </p:sp>
      <p:sp>
        <p:nvSpPr>
          <p:cNvPr id="35" name="TextBox 34"/>
          <p:cNvSpPr txBox="1"/>
          <p:nvPr/>
        </p:nvSpPr>
        <p:spPr>
          <a:xfrm rot="5400000">
            <a:off x="4564799" y="-2350277"/>
            <a:ext cx="800219" cy="6500857"/>
          </a:xfrm>
          <a:prstGeom prst="rect">
            <a:avLst/>
          </a:prstGeom>
          <a:noFill/>
        </p:spPr>
        <p:txBody>
          <a:bodyPr vert="vert270">
            <a:spAutoFit/>
          </a:bodyPr>
          <a:lstStyle/>
          <a:p>
            <a:pPr algn="ctr" fontAlgn="auto">
              <a:spcBef>
                <a:spcPts val="0"/>
              </a:spcBef>
              <a:spcAft>
                <a:spcPts val="0"/>
              </a:spcAft>
              <a:defRPr/>
            </a:pPr>
            <a:r>
              <a:rPr lang="fa-IR" sz="40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rPr>
              <a:t>ارايه صورت مقايسه بودجه و عملکرد</a:t>
            </a:r>
            <a:endParaRPr lang="en-US" sz="40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31" name="Rectangle 30"/>
          <p:cNvSpPr/>
          <p:nvPr/>
        </p:nvSpPr>
        <p:spPr>
          <a:xfrm>
            <a:off x="928662" y="2143116"/>
            <a:ext cx="7643866" cy="1200329"/>
          </a:xfrm>
          <a:prstGeom prst="rect">
            <a:avLst/>
          </a:prstGeom>
        </p:spPr>
        <p:txBody>
          <a:bodyPr>
            <a:spAutoFit/>
          </a:bodyPr>
          <a:lstStyle/>
          <a:p>
            <a:pPr algn="ctr" fontAlgn="auto">
              <a:spcBef>
                <a:spcPts val="0"/>
              </a:spcBef>
              <a:spcAft>
                <a:spcPts val="0"/>
              </a:spcAft>
              <a:buFont typeface="Wingdings" pitchFamily="2" charset="2"/>
              <a:buChar char="v"/>
              <a:defRPr/>
            </a:pPr>
            <a:r>
              <a:rPr lang="fa-IR" sz="3600" b="1" dirty="0">
                <a:latin typeface="Arial" charset="0"/>
                <a:cs typeface="B Lotus" pitchFamily="2" charset="-78"/>
              </a:rPr>
              <a:t>واحد گزارشگر باید مقایسه بودجه و عملکرد </a:t>
            </a:r>
            <a:r>
              <a:rPr lang="fa-IR" sz="36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Arial" charset="0"/>
                <a:cs typeface="B Lotus" pitchFamily="2" charset="-78"/>
              </a:rPr>
              <a:t>را در قالب یک صورت مالی</a:t>
            </a:r>
            <a:r>
              <a:rPr lang="fa-IR" sz="3600" b="1" dirty="0">
                <a:latin typeface="Arial" charset="0"/>
                <a:cs typeface="B Lotus" pitchFamily="2" charset="-78"/>
              </a:rPr>
              <a:t> ارايه کند.</a:t>
            </a:r>
            <a:endParaRPr lang="fa-IR" sz="3600" dirty="0">
              <a:latin typeface="Arial" charset="0"/>
              <a:cs typeface="B Lotus"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40311"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78ED94F0-4DA8-4E90-92A7-510B03E48782}"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DC849678-F3B1-4816-A01B-C428815E2BDE}" type="slidenum">
              <a:rPr lang="ar-SA" sz="2000" b="1">
                <a:solidFill>
                  <a:schemeClr val="bg1"/>
                </a:solidFill>
                <a:effectLst>
                  <a:outerShdw blurRad="38100" dist="38100" dir="2700000" algn="tl">
                    <a:srgbClr val="C0C0C0"/>
                  </a:outerShdw>
                </a:effectLst>
                <a:cs typeface="B Nazanin" pitchFamily="2" charset="-78"/>
              </a:rPr>
              <a:pPr>
                <a:defRPr/>
              </a:pPr>
              <a:t>129</a:t>
            </a:fld>
            <a:endParaRPr lang="en-US" sz="2000" b="1">
              <a:solidFill>
                <a:schemeClr val="bg1"/>
              </a:solidFill>
              <a:effectLst>
                <a:outerShdw blurRad="38100" dist="38100" dir="2700000" algn="tl">
                  <a:srgbClr val="C0C0C0"/>
                </a:outerShdw>
              </a:effectLst>
              <a:cs typeface="B Nazanin" pitchFamily="2" charset="-78"/>
            </a:endParaRPr>
          </a:p>
        </p:txBody>
      </p:sp>
      <p:sp>
        <p:nvSpPr>
          <p:cNvPr id="35" name="TextBox 34"/>
          <p:cNvSpPr txBox="1"/>
          <p:nvPr/>
        </p:nvSpPr>
        <p:spPr>
          <a:xfrm rot="5400000">
            <a:off x="4600518" y="-2171682"/>
            <a:ext cx="800219" cy="6572295"/>
          </a:xfrm>
          <a:prstGeom prst="rect">
            <a:avLst/>
          </a:prstGeom>
          <a:noFill/>
        </p:spPr>
        <p:txBody>
          <a:bodyPr vert="vert270">
            <a:spAutoFit/>
          </a:bodyPr>
          <a:lstStyle/>
          <a:p>
            <a:pPr algn="ctr" fontAlgn="auto">
              <a:spcBef>
                <a:spcPts val="0"/>
              </a:spcBef>
              <a:spcAft>
                <a:spcPts val="0"/>
              </a:spcAft>
              <a:defRPr/>
            </a:pPr>
            <a:r>
              <a:rPr lang="fa-IR" sz="40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rPr>
              <a:t>افشای تغييرات در بودجه اوليه </a:t>
            </a:r>
            <a:endParaRPr lang="en-US" sz="40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94209" name="Rectangle 1"/>
          <p:cNvSpPr>
            <a:spLocks noChangeArrowheads="1"/>
          </p:cNvSpPr>
          <p:nvPr/>
        </p:nvSpPr>
        <p:spPr bwMode="auto">
          <a:xfrm>
            <a:off x="714348" y="2000240"/>
            <a:ext cx="8072494" cy="2308324"/>
          </a:xfrm>
          <a:prstGeom prst="rect">
            <a:avLst/>
          </a:prstGeom>
          <a:noFill/>
          <a:ln w="9525">
            <a:noFill/>
            <a:miter lim="800000"/>
            <a:headEnd/>
            <a:tailEnd/>
          </a:ln>
          <a:effectLst/>
        </p:spPr>
        <p:txBody>
          <a:bodyPr anchor="ctr">
            <a:spAutoFit/>
          </a:bodyPr>
          <a:lstStyle/>
          <a:p>
            <a:pPr algn="justLow" fontAlgn="auto">
              <a:lnSpc>
                <a:spcPct val="150000"/>
              </a:lnSpc>
              <a:spcBef>
                <a:spcPts val="0"/>
              </a:spcBef>
              <a:spcAft>
                <a:spcPts val="0"/>
              </a:spcAft>
              <a:buFont typeface="Wingdings" pitchFamily="2" charset="2"/>
              <a:buChar char="ü"/>
              <a:defRPr/>
            </a:pPr>
            <a:r>
              <a:rPr lang="fa-IR" sz="3200" b="1" dirty="0">
                <a:latin typeface="Times"/>
                <a:ea typeface="Times New Roman" pitchFamily="18" charset="0"/>
                <a:cs typeface="B Lotus" pitchFamily="2" charset="-78"/>
              </a:rPr>
              <a:t>واحد</a:t>
            </a:r>
            <a:r>
              <a:rPr lang="fa-IR" sz="3200" b="1" dirty="0">
                <a:latin typeface="Arial"/>
                <a:ea typeface="Times New Roman" pitchFamily="18" charset="0"/>
                <a:cs typeface="B Lotus" pitchFamily="2" charset="-78"/>
              </a:rPr>
              <a:t> </a:t>
            </a:r>
            <a:r>
              <a:rPr lang="fa-IR" sz="3200" b="1" dirty="0">
                <a:latin typeface="Times"/>
                <a:ea typeface="Times New Roman" pitchFamily="18" charset="0"/>
                <a:cs typeface="B Lotus" pitchFamily="2" charset="-78"/>
              </a:rPr>
              <a:t>گزارشگر باید توضیحات کافی در </a:t>
            </a:r>
            <a:r>
              <a:rPr lang="fa-IR" sz="32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Times"/>
                <a:ea typeface="Times New Roman" pitchFamily="18" charset="0"/>
                <a:cs typeface="B Lotus" pitchFamily="2" charset="-78"/>
              </a:rPr>
              <a:t>مورد تفاوت بین بودجه اولیه و نهایی </a:t>
            </a:r>
            <a:r>
              <a:rPr lang="fa-IR" sz="3200" b="1" dirty="0">
                <a:latin typeface="Times"/>
                <a:ea typeface="Times New Roman" pitchFamily="18" charset="0"/>
                <a:cs typeface="B Lotus" pitchFamily="2" charset="-78"/>
              </a:rPr>
              <a:t>را </a:t>
            </a:r>
            <a:r>
              <a:rPr lang="fa-IR"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a:ea typeface="Times New Roman" pitchFamily="18" charset="0"/>
                <a:cs typeface="B Lotus" pitchFamily="2" charset="-78"/>
              </a:rPr>
              <a:t>در یادداشتهای توضیحی </a:t>
            </a:r>
            <a:r>
              <a:rPr lang="fa-IR" sz="3200" b="1" dirty="0">
                <a:latin typeface="Times"/>
                <a:ea typeface="Times New Roman" pitchFamily="18" charset="0"/>
                <a:cs typeface="B Lotus" pitchFamily="2" charset="-78"/>
              </a:rPr>
              <a:t>صورتهای مالی ارايه کند.</a:t>
            </a:r>
            <a:endParaRPr lang="fa-IR" sz="3200" dirty="0">
              <a:latin typeface="Arial" charset="0"/>
              <a:cs typeface="B Lotus"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141335"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E2DFA0B9-8BCC-42DE-9C1B-D38497B6865E}" type="datetime12">
              <a:rPr lang="en-US" b="1" smtClean="0">
                <a:solidFill>
                  <a:schemeClr val="tx1"/>
                </a:solidFill>
                <a:latin typeface="Arial" pitchFamily="34" charset="0"/>
                <a:cs typeface="Times New Roman" pitchFamily="18" charset="0"/>
              </a:rPr>
              <a:pPr algn="ctr"/>
              <a:t>9:58 PM</a:t>
            </a:fld>
            <a:endParaRPr lang="en-US" b="1"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54848FD3-FA1B-48F4-893B-A3871D0CB9CD}" type="slidenum">
              <a:rPr lang="ar-SA" sz="2000" b="1">
                <a:solidFill>
                  <a:schemeClr val="bg1"/>
                </a:solidFill>
                <a:effectLst>
                  <a:outerShdw blurRad="38100" dist="38100" dir="2700000" algn="tl">
                    <a:srgbClr val="C0C0C0"/>
                  </a:outerShdw>
                </a:effectLst>
                <a:cs typeface="B Nazanin" pitchFamily="2" charset="-78"/>
              </a:rPr>
              <a:pPr>
                <a:defRPr/>
              </a:pPr>
              <a:t>130</a:t>
            </a:fld>
            <a:endParaRPr lang="en-US" sz="2000" b="1">
              <a:solidFill>
                <a:schemeClr val="bg1"/>
              </a:solidFill>
              <a:effectLst>
                <a:outerShdw blurRad="38100" dist="38100" dir="2700000" algn="tl">
                  <a:srgbClr val="C0C0C0"/>
                </a:outerShdw>
              </a:effectLst>
              <a:cs typeface="B Nazanin" pitchFamily="2" charset="-78"/>
            </a:endParaRPr>
          </a:p>
        </p:txBody>
      </p:sp>
      <p:sp>
        <p:nvSpPr>
          <p:cNvPr id="35" name="TextBox 34"/>
          <p:cNvSpPr txBox="1"/>
          <p:nvPr/>
        </p:nvSpPr>
        <p:spPr>
          <a:xfrm rot="5400000">
            <a:off x="4531446" y="-2459799"/>
            <a:ext cx="800219" cy="6148398"/>
          </a:xfrm>
          <a:prstGeom prst="rect">
            <a:avLst/>
          </a:prstGeom>
          <a:noFill/>
        </p:spPr>
        <p:txBody>
          <a:bodyPr vert="vert270">
            <a:spAutoFit/>
          </a:bodyPr>
          <a:lstStyle/>
          <a:p>
            <a:pPr algn="ctr" fontAlgn="auto">
              <a:spcBef>
                <a:spcPts val="0"/>
              </a:spcBef>
              <a:spcAft>
                <a:spcPts val="0"/>
              </a:spcAft>
              <a:defRPr/>
            </a:pPr>
            <a:r>
              <a:rPr lang="fa-IR" sz="40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rPr>
              <a:t>مبنای قابل مقايسه </a:t>
            </a:r>
            <a:endParaRPr lang="en-US" sz="4000" b="1" dirty="0">
              <a:ln w="12700">
                <a:solidFill>
                  <a:schemeClr val="tx2"/>
                </a:solidFill>
                <a:prstDash val="solid"/>
              </a:ln>
              <a:solidFill>
                <a:schemeClr val="accent6">
                  <a:lumMod val="75000"/>
                </a:schemeClr>
              </a:solidFill>
              <a:effectLst>
                <a:outerShdw blurRad="38100" dist="38100" dir="2700000" algn="tl">
                  <a:srgbClr val="000000">
                    <a:alpha val="43137"/>
                  </a:srgbClr>
                </a:outerShdw>
              </a:effectLst>
              <a:latin typeface="Times New Roman" pitchFamily="18" charset="0"/>
              <a:cs typeface="Titr" pitchFamily="2" charset="-78"/>
            </a:endParaRPr>
          </a:p>
        </p:txBody>
      </p:sp>
      <p:sp>
        <p:nvSpPr>
          <p:cNvPr id="33" name="Rectangle 32"/>
          <p:cNvSpPr/>
          <p:nvPr/>
        </p:nvSpPr>
        <p:spPr>
          <a:xfrm>
            <a:off x="857224" y="2357430"/>
            <a:ext cx="7786742" cy="1200329"/>
          </a:xfrm>
          <a:prstGeom prst="rect">
            <a:avLst/>
          </a:prstGeom>
        </p:spPr>
        <p:txBody>
          <a:bodyPr>
            <a:spAutoFit/>
          </a:bodyPr>
          <a:lstStyle/>
          <a:p>
            <a:pPr algn="ctr" fontAlgn="auto">
              <a:spcBef>
                <a:spcPts val="0"/>
              </a:spcBef>
              <a:spcAft>
                <a:spcPts val="0"/>
              </a:spcAft>
              <a:buFont typeface="Wingdings" pitchFamily="2" charset="2"/>
              <a:buChar char="ü"/>
              <a:defRPr/>
            </a:pPr>
            <a:r>
              <a:rPr lang="fa-IR" sz="3600" b="1" dirty="0">
                <a:latin typeface="Arial" charset="0"/>
                <a:cs typeface="B Lotus" pitchFamily="2" charset="-78"/>
              </a:rPr>
              <a:t>تمام </a:t>
            </a:r>
            <a:r>
              <a:rPr lang="fa-IR"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charset="0"/>
                <a:cs typeface="B Lotus" pitchFamily="2" charset="-78"/>
              </a:rPr>
              <a:t>مقایسه‌های بین بودجه و عملکرد </a:t>
            </a:r>
            <a:r>
              <a:rPr lang="fa-IR" sz="3600" b="1" dirty="0">
                <a:latin typeface="Arial" charset="0"/>
                <a:cs typeface="B Lotus" pitchFamily="2" charset="-78"/>
              </a:rPr>
              <a:t>باید برمبنای قابل مقایسه با بودجه ارایه شود.</a:t>
            </a:r>
            <a:endParaRPr lang="fa-IR" sz="3600" dirty="0">
              <a:latin typeface="Arial" charset="0"/>
              <a:cs typeface="B Lotus"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Date Placeholder 16"/>
          <p:cNvSpPr>
            <a:spLocks noGrp="1"/>
          </p:cNvSpPr>
          <p:nvPr>
            <p:ph type="dt" sz="quarter" idx="10"/>
          </p:nvPr>
        </p:nvSpPr>
        <p:spPr bwMode="auto">
          <a:xfrm>
            <a:off x="642938" y="571500"/>
            <a:ext cx="928687" cy="365125"/>
          </a:xfrm>
          <a:noFill/>
          <a:ln>
            <a:miter lim="800000"/>
            <a:headEnd/>
            <a:tailEnd/>
          </a:ln>
        </p:spPr>
        <p:txBody>
          <a:bodyPr vert="horz" wrap="square" lIns="91440" tIns="45720" rIns="91440" bIns="45720" numCol="1" anchorCtr="0" compatLnSpc="1">
            <a:prstTxWarp prst="textNoShape">
              <a:avLst/>
            </a:prstTxWarp>
          </a:bodyPr>
          <a:lstStyle/>
          <a:p>
            <a:pPr algn="ctr"/>
            <a:fld id="{B9AF5E48-B9BE-4915-B656-46CAA0444005}" type="datetime12">
              <a:rPr lang="en-US" smtClean="0">
                <a:solidFill>
                  <a:schemeClr val="tx1"/>
                </a:solidFill>
                <a:latin typeface="Arial" pitchFamily="34" charset="0"/>
                <a:cs typeface="Times New Roman" pitchFamily="18" charset="0"/>
              </a:rPr>
              <a:pPr algn="ctr"/>
              <a:t>9:58 PM</a:t>
            </a:fld>
            <a:endParaRPr lang="en-US" smtClean="0">
              <a:solidFill>
                <a:schemeClr val="tx1"/>
              </a:solidFill>
              <a:latin typeface="Arial" pitchFamily="34" charset="0"/>
              <a:cs typeface="Times New Roman" pitchFamily="18" charset="0"/>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fld id="{A92AD8D4-9379-4F5C-8B62-7EDFC887CE2C}" type="slidenum">
              <a:rPr lang="ar-SA" sz="2000" b="1">
                <a:solidFill>
                  <a:schemeClr val="bg1"/>
                </a:solidFill>
                <a:effectLst>
                  <a:outerShdw blurRad="38100" dist="38100" dir="2700000" algn="tl">
                    <a:srgbClr val="C0C0C0"/>
                  </a:outerShdw>
                </a:effectLst>
                <a:cs typeface="B Nazanin" pitchFamily="2" charset="-78"/>
              </a:rPr>
              <a:pPr>
                <a:defRPr/>
              </a:pPr>
              <a:t>131</a:t>
            </a:fld>
            <a:endParaRPr lang="en-US" sz="2000" b="1">
              <a:solidFill>
                <a:schemeClr val="bg1"/>
              </a:solidFill>
              <a:effectLst>
                <a:outerShdw blurRad="38100" dist="38100" dir="2700000" algn="tl">
                  <a:srgbClr val="C0C0C0"/>
                </a:outerShdw>
              </a:effectLst>
              <a:cs typeface="B Nazanin" pitchFamily="2" charset="-78"/>
            </a:endParaRPr>
          </a:p>
        </p:txBody>
      </p:sp>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6" name="Rectangle 25"/>
          <p:cNvSpPr/>
          <p:nvPr/>
        </p:nvSpPr>
        <p:spPr>
          <a:xfrm rot="2752291">
            <a:off x="326231" y="5707857"/>
            <a:ext cx="820737" cy="831850"/>
          </a:xfrm>
          <a:prstGeom prst="rect">
            <a:avLst/>
          </a:prstGeom>
          <a:solidFill>
            <a:schemeClr val="accent1">
              <a:alpha val="74000"/>
            </a:schemeClr>
          </a:solidFill>
        </p:spPr>
        <p:style>
          <a:lnRef idx="3">
            <a:schemeClr val="lt1"/>
          </a:lnRef>
          <a:fillRef idx="1">
            <a:schemeClr val="accent1"/>
          </a:fillRef>
          <a:effectRef idx="1">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29" name="Rectangle 28"/>
          <p:cNvSpPr/>
          <p:nvPr/>
        </p:nvSpPr>
        <p:spPr>
          <a:xfrm rot="2752291">
            <a:off x="849313" y="6115050"/>
            <a:ext cx="446087" cy="430213"/>
          </a:xfrm>
          <a:prstGeom prst="rect">
            <a:avLst/>
          </a:prstGeom>
          <a:solidFill>
            <a:schemeClr val="accent5">
              <a:alpha val="72000"/>
            </a:schemeClr>
          </a:solidFill>
        </p:spPr>
        <p:style>
          <a:lnRef idx="3">
            <a:schemeClr val="lt1"/>
          </a:lnRef>
          <a:fillRef idx="1">
            <a:schemeClr val="accent5"/>
          </a:fillRef>
          <a:effectRef idx="1">
            <a:schemeClr val="accent5"/>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cs typeface="B Nazanin" pitchFamily="2" charset="-78"/>
            </a:endParaRPr>
          </a:p>
        </p:txBody>
      </p:sp>
      <p:sp>
        <p:nvSpPr>
          <p:cNvPr id="65" name="Oval 64"/>
          <p:cNvSpPr/>
          <p:nvPr/>
        </p:nvSpPr>
        <p:spPr>
          <a:xfrm rot="19669838">
            <a:off x="520409" y="394393"/>
            <a:ext cx="1212043" cy="702211"/>
          </a:xfrm>
          <a:prstGeom prst="ellipse">
            <a:avLst/>
          </a:prstGeom>
          <a:solidFill>
            <a:schemeClr val="accent6">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fld id="{7D17073B-95C7-4C93-A30B-CF9709866B1C}" type="datetime12">
              <a:rPr lang="en-US" sz="1200" b="1">
                <a:solidFill>
                  <a:schemeClr val="tx1"/>
                </a:solidFill>
                <a:latin typeface="Arial" pitchFamily="34" charset="0"/>
                <a:cs typeface="Arial" pitchFamily="34" charset="0"/>
              </a:rPr>
              <a:pPr algn="ctr" rtl="0" fontAlgn="auto">
                <a:spcBef>
                  <a:spcPts val="0"/>
                </a:spcBef>
                <a:spcAft>
                  <a:spcPts val="0"/>
                </a:spcAft>
                <a:defRPr/>
              </a:pPr>
              <a:t>9:58 PM</a:t>
            </a:fld>
            <a:endParaRPr lang="en-US" sz="1200" b="1" dirty="0">
              <a:solidFill>
                <a:schemeClr val="tx1"/>
              </a:solidFill>
              <a:latin typeface="Arial" pitchFamily="34" charset="0"/>
              <a:cs typeface="Arial" pitchFamily="34" charset="0"/>
            </a:endParaRPr>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4" name="Oval 73"/>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5" name="Oval 74"/>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cs typeface="B Nazanin" pitchFamily="2" charset="-78"/>
            </a:endParaRPr>
          </a:p>
        </p:txBody>
      </p:sp>
      <p:sp>
        <p:nvSpPr>
          <p:cNvPr id="76" name="Oval 7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sp>
        <p:nvSpPr>
          <p:cNvPr id="77" name="Oval 7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cs typeface="B Nazanin" pitchFamily="2" charset="-78"/>
            </a:endParaRPr>
          </a:p>
        </p:txBody>
      </p:sp>
      <p:graphicFrame>
        <p:nvGraphicFramePr>
          <p:cNvPr id="33" name="Diagram 32"/>
          <p:cNvGraphicFramePr/>
          <p:nvPr/>
        </p:nvGraphicFramePr>
        <p:xfrm>
          <a:off x="428596" y="1397000"/>
          <a:ext cx="8358246" cy="34607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par>
                                <p:cTn id="21" presetID="0" presetClass="path" presetSubtype="0" repeatCount="indefinite" accel="50000" decel="50000" fill="hold" nodeType="withEffect">
                                  <p:stCondLst>
                                    <p:cond delay="8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2" dur="2000" fill="hold"/>
                                        <p:tgtEl>
                                          <p:spTgt spid="74"/>
                                        </p:tgtEl>
                                        <p:attrNameLst>
                                          <p:attrName>ppt_x</p:attrName>
                                          <p:attrName>ppt_y</p:attrName>
                                        </p:attrNameLst>
                                      </p:cBhvr>
                                    </p:animMotion>
                                  </p:childTnLst>
                                </p:cTn>
                              </p:par>
                              <p:par>
                                <p:cTn id="23" presetID="0" presetClass="path" presetSubtype="0" repeatCount="indefinite" accel="50000" decel="50000" fill="hold" nodeType="withEffect">
                                  <p:stCondLst>
                                    <p:cond delay="9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4" dur="2000" fill="hold"/>
                                        <p:tgtEl>
                                          <p:spTgt spid="75"/>
                                        </p:tgtEl>
                                        <p:attrNameLst>
                                          <p:attrName>ppt_x</p:attrName>
                                          <p:attrName>ppt_y</p:attrName>
                                        </p:attrNameLst>
                                      </p:cBhvr>
                                    </p:animMotion>
                                  </p:childTnLst>
                                </p:cTn>
                              </p:par>
                              <p:par>
                                <p:cTn id="25" presetID="0" presetClass="path" presetSubtype="0" repeatCount="indefinite" accel="50000" decel="50000" fill="hold" nodeType="withEffect">
                                  <p:stCondLst>
                                    <p:cond delay="10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6" dur="2000" fill="hold"/>
                                        <p:tgtEl>
                                          <p:spTgt spid="76"/>
                                        </p:tgtEl>
                                        <p:attrNameLst>
                                          <p:attrName>ppt_x</p:attrName>
                                          <p:attrName>ppt_y</p:attrName>
                                        </p:attrNameLst>
                                      </p:cBhvr>
                                    </p:animMotion>
                                  </p:childTnLst>
                                </p:cTn>
                              </p:par>
                              <p:par>
                                <p:cTn id="27" presetID="0" presetClass="path" presetSubtype="0" repeatCount="indefinite" accel="50000" decel="50000" fill="hold" nodeType="withEffect">
                                  <p:stCondLst>
                                    <p:cond delay="1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8" dur="2000" fill="hold"/>
                                        <p:tgtEl>
                                          <p:spTgt spid="77"/>
                                        </p:tgtEl>
                                        <p:attrNameLst>
                                          <p:attrName>ppt_x</p:attrName>
                                          <p:attrName>ppt_y</p:attrName>
                                        </p:attrNameLst>
                                      </p:cBhvr>
                                    </p:animMotion>
                                  </p:childTnLst>
                                </p:cTn>
                              </p:par>
                              <p:par>
                                <p:cTn id="29" presetID="9" presetClass="entr" presetSubtype="0" fill="hold" grpId="0" nodeType="withEffect">
                                  <p:stCondLst>
                                    <p:cond delay="1100"/>
                                  </p:stCondLst>
                                  <p:childTnLst>
                                    <p:set>
                                      <p:cBhvr>
                                        <p:cTn id="30" dur="1" fill="hold">
                                          <p:stCondLst>
                                            <p:cond delay="0"/>
                                          </p:stCondLst>
                                        </p:cTn>
                                        <p:tgtEl>
                                          <p:spTgt spid="26"/>
                                        </p:tgtEl>
                                        <p:attrNameLst>
                                          <p:attrName>style.visibility</p:attrName>
                                        </p:attrNameLst>
                                      </p:cBhvr>
                                      <p:to>
                                        <p:strVal val="visible"/>
                                      </p:to>
                                    </p:set>
                                    <p:animEffect transition="in" filter="dissolv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57188" y="274638"/>
            <a:ext cx="8678862" cy="1143000"/>
          </a:xfrm>
          <a:prstGeom prst="rect">
            <a:avLst/>
          </a:prstGeom>
        </p:spPr>
        <p:txBody>
          <a:bodyPr/>
          <a:lstStyle/>
          <a:p>
            <a:pPr algn="ctr">
              <a:defRPr/>
            </a:pPr>
            <a:r>
              <a:rPr lang="fa-IR" sz="3200" dirty="0">
                <a:cs typeface="B Titr" pitchFamily="2" charset="-78"/>
              </a:rPr>
              <a:t>ساختار حساب ها</a:t>
            </a:r>
            <a:endParaRPr lang="fa-IR" sz="3200" kern="0" dirty="0">
              <a:solidFill>
                <a:schemeClr val="tx2"/>
              </a:solidFill>
              <a:latin typeface="+mj-lt"/>
              <a:ea typeface="+mj-ea"/>
              <a:cs typeface="B Titr" pitchFamily="2" charset="-78"/>
            </a:endParaRPr>
          </a:p>
        </p:txBody>
      </p:sp>
      <p:sp>
        <p:nvSpPr>
          <p:cNvPr id="5" name="Content Placeholder 2"/>
          <p:cNvSpPr txBox="1">
            <a:spLocks/>
          </p:cNvSpPr>
          <p:nvPr/>
        </p:nvSpPr>
        <p:spPr bwMode="auto">
          <a:xfrm>
            <a:off x="214313" y="1600200"/>
            <a:ext cx="8821737" cy="4525963"/>
          </a:xfrm>
          <a:prstGeom prst="rect">
            <a:avLst/>
          </a:prstGeom>
          <a:noFill/>
          <a:ln w="9525">
            <a:noFill/>
            <a:miter lim="800000"/>
            <a:headEnd/>
            <a:tailEnd/>
          </a:ln>
        </p:spPr>
        <p:txBody>
          <a:bodyPr/>
          <a:lstStyle/>
          <a:p>
            <a:pPr algn="just">
              <a:buFont typeface="Wingdings" pitchFamily="2" charset="2"/>
              <a:buChar char="Ø"/>
            </a:pPr>
            <a:r>
              <a:rPr lang="fa-IR" sz="3200">
                <a:cs typeface="B Zar" pitchFamily="2" charset="-78"/>
              </a:rPr>
              <a:t> حساب های اصلی</a:t>
            </a:r>
          </a:p>
          <a:p>
            <a:pPr lvl="2"/>
            <a:r>
              <a:rPr lang="fa-IR" sz="3200">
                <a:cs typeface="B Mitra" pitchFamily="2" charset="-78"/>
              </a:rPr>
              <a:t>گروه حساب</a:t>
            </a:r>
          </a:p>
          <a:p>
            <a:pPr lvl="2"/>
            <a:r>
              <a:rPr lang="fa-IR" sz="3200">
                <a:cs typeface="B Mitra" pitchFamily="2" charset="-78"/>
              </a:rPr>
              <a:t>حساب کل</a:t>
            </a:r>
          </a:p>
          <a:p>
            <a:pPr lvl="2"/>
            <a:r>
              <a:rPr lang="fa-IR" sz="3200">
                <a:cs typeface="B Mitra" pitchFamily="2" charset="-78"/>
              </a:rPr>
              <a:t>حساب یا حساب های معین</a:t>
            </a:r>
          </a:p>
          <a:p>
            <a:pPr lvl="2"/>
            <a:endParaRPr lang="fa-IR" sz="3200">
              <a:cs typeface="B Mitra" pitchFamily="2" charset="-78"/>
            </a:endParaRPr>
          </a:p>
          <a:p>
            <a:pPr lvl="2"/>
            <a:endParaRPr lang="fa-IR" sz="3200">
              <a:cs typeface="B Mitra" pitchFamily="2" charset="-78"/>
            </a:endParaRPr>
          </a:p>
          <a:p>
            <a:pPr lvl="2"/>
            <a:endParaRPr lang="fa-IR" sz="3200">
              <a:cs typeface="B Mitra" pitchFamily="2" charset="-78"/>
            </a:endParaRPr>
          </a:p>
          <a:p>
            <a:pPr algn="just">
              <a:buFont typeface="Wingdings" pitchFamily="2" charset="2"/>
              <a:buChar char="Ø"/>
            </a:pPr>
            <a:endParaRPr lang="fa-IR" sz="3200">
              <a:cs typeface="B Zar" pitchFamily="2" charset="-78"/>
            </a:endParaRPr>
          </a:p>
          <a:p>
            <a:pPr algn="just">
              <a:buFont typeface="Wingdings" pitchFamily="2" charset="2"/>
              <a:buChar char="Ø"/>
            </a:pPr>
            <a:r>
              <a:rPr lang="fa-IR" sz="3200">
                <a:cs typeface="B Zar" pitchFamily="2" charset="-78"/>
              </a:rPr>
              <a:t>حساب های تفصیلی</a:t>
            </a:r>
            <a:endParaRPr lang="en-US" sz="3200">
              <a:cs typeface="B Zar" pitchFamily="2" charset="-78"/>
            </a:endParaRPr>
          </a:p>
        </p:txBody>
      </p:sp>
      <p:grpSp>
        <p:nvGrpSpPr>
          <p:cNvPr id="28" name="Group 27"/>
          <p:cNvGrpSpPr>
            <a:grpSpLocks/>
          </p:cNvGrpSpPr>
          <p:nvPr/>
        </p:nvGrpSpPr>
        <p:grpSpPr bwMode="auto">
          <a:xfrm>
            <a:off x="1714500" y="3643313"/>
            <a:ext cx="6073775" cy="1692275"/>
            <a:chOff x="1573213" y="4479925"/>
            <a:chExt cx="6073775" cy="1692275"/>
          </a:xfrm>
        </p:grpSpPr>
        <p:grpSp>
          <p:nvGrpSpPr>
            <p:cNvPr id="143365" name="Group 6"/>
            <p:cNvGrpSpPr>
              <a:grpSpLocks/>
            </p:cNvGrpSpPr>
            <p:nvPr/>
          </p:nvGrpSpPr>
          <p:grpSpPr bwMode="auto">
            <a:xfrm>
              <a:off x="1573213" y="4479925"/>
              <a:ext cx="6073775" cy="1692275"/>
              <a:chOff x="1573213" y="4479925"/>
              <a:chExt cx="6073775" cy="1692275"/>
            </a:xfrm>
          </p:grpSpPr>
          <p:grpSp>
            <p:nvGrpSpPr>
              <p:cNvPr id="143368" name="Group 38"/>
              <p:cNvGrpSpPr>
                <a:grpSpLocks/>
              </p:cNvGrpSpPr>
              <p:nvPr/>
            </p:nvGrpSpPr>
            <p:grpSpPr bwMode="auto">
              <a:xfrm>
                <a:off x="1573213" y="4479925"/>
                <a:ext cx="1703387" cy="1687513"/>
                <a:chOff x="1573213" y="4479925"/>
                <a:chExt cx="1703387" cy="1687513"/>
              </a:xfrm>
            </p:grpSpPr>
            <p:sp>
              <p:nvSpPr>
                <p:cNvPr id="20" name="Oval 19"/>
                <p:cNvSpPr>
                  <a:spLocks noChangeArrowheads="1"/>
                </p:cNvSpPr>
                <p:nvPr/>
              </p:nvSpPr>
              <p:spPr bwMode="gray">
                <a:xfrm>
                  <a:off x="1573213" y="4479925"/>
                  <a:ext cx="1703388" cy="1687512"/>
                </a:xfrm>
                <a:prstGeom prst="ellipse">
                  <a:avLst/>
                </a:prstGeom>
                <a:gradFill rotWithShape="1">
                  <a:gsLst>
                    <a:gs pos="0">
                      <a:schemeClr val="folHlink">
                        <a:alpha val="32001"/>
                      </a:schemeClr>
                    </a:gs>
                    <a:gs pos="100000">
                      <a:schemeClr val="folHlink">
                        <a:gamma/>
                        <a:shade val="0"/>
                        <a:invGamma/>
                        <a:alpha val="89999"/>
                      </a:schemeClr>
                    </a:gs>
                  </a:gsLst>
                  <a:lin ang="2700000" scaled="1"/>
                </a:gradFill>
                <a:ln w="38100" algn="ctr">
                  <a:noFill/>
                  <a:round/>
                  <a:headEnd/>
                  <a:tailEnd/>
                </a:ln>
                <a:effectLst/>
              </p:spPr>
              <p:txBody>
                <a:bodyPr wrap="none" anchor="ctr">
                  <a:spAutoFit/>
                </a:bodyPr>
                <a:lstStyle/>
                <a:p>
                  <a:pPr>
                    <a:defRPr/>
                  </a:pPr>
                  <a:endParaRPr lang="fa-IR">
                    <a:latin typeface="Arial" pitchFamily="34" charset="0"/>
                  </a:endParaRPr>
                </a:p>
              </p:txBody>
            </p:sp>
            <p:grpSp>
              <p:nvGrpSpPr>
                <p:cNvPr id="143381" name="Group 18"/>
                <p:cNvGrpSpPr>
                  <a:grpSpLocks/>
                </p:cNvGrpSpPr>
                <p:nvPr/>
              </p:nvGrpSpPr>
              <p:grpSpPr bwMode="auto">
                <a:xfrm>
                  <a:off x="1779588" y="4683125"/>
                  <a:ext cx="1290637" cy="1277938"/>
                  <a:chOff x="4166" y="1706"/>
                  <a:chExt cx="1252" cy="1252"/>
                </a:xfrm>
              </p:grpSpPr>
              <p:sp>
                <p:nvSpPr>
                  <p:cNvPr id="143382" name="Oval 19"/>
                  <p:cNvSpPr>
                    <a:spLocks noChangeArrowheads="1"/>
                  </p:cNvSpPr>
                  <p:nvPr/>
                </p:nvSpPr>
                <p:spPr bwMode="gray">
                  <a:xfrm>
                    <a:off x="4166" y="1706"/>
                    <a:ext cx="1252" cy="1252"/>
                  </a:xfrm>
                  <a:prstGeom prst="ellipse">
                    <a:avLst/>
                  </a:prstGeom>
                  <a:gradFill rotWithShape="1">
                    <a:gsLst>
                      <a:gs pos="0">
                        <a:srgbClr val="636869"/>
                      </a:gs>
                      <a:gs pos="100000">
                        <a:srgbClr val="D6E1E2"/>
                      </a:gs>
                    </a:gsLst>
                    <a:lin ang="5400000" scaled="1"/>
                  </a:gradFill>
                  <a:ln w="9525" algn="ctr">
                    <a:noFill/>
                    <a:round/>
                    <a:headEnd/>
                    <a:tailEnd/>
                  </a:ln>
                </p:spPr>
                <p:txBody>
                  <a:bodyPr vert="eaVert" wrap="none" anchor="ctr"/>
                  <a:lstStyle/>
                  <a:p>
                    <a:endParaRPr lang="fa-IR"/>
                  </a:p>
                </p:txBody>
              </p:sp>
              <p:sp>
                <p:nvSpPr>
                  <p:cNvPr id="143383" name="Oval 20"/>
                  <p:cNvSpPr>
                    <a:spLocks noChangeArrowheads="1"/>
                  </p:cNvSpPr>
                  <p:nvPr/>
                </p:nvSpPr>
                <p:spPr bwMode="gray">
                  <a:xfrm>
                    <a:off x="4182" y="1713"/>
                    <a:ext cx="1222" cy="1221"/>
                  </a:xfrm>
                  <a:prstGeom prst="ellipse">
                    <a:avLst/>
                  </a:prstGeom>
                  <a:gradFill rotWithShape="1">
                    <a:gsLst>
                      <a:gs pos="0">
                        <a:srgbClr val="D6E1E2">
                          <a:alpha val="0"/>
                        </a:srgbClr>
                      </a:gs>
                      <a:gs pos="100000">
                        <a:srgbClr val="F1F5F5"/>
                      </a:gs>
                    </a:gsLst>
                    <a:lin ang="5400000" scaled="1"/>
                  </a:gradFill>
                  <a:ln w="9525" algn="ctr">
                    <a:noFill/>
                    <a:round/>
                    <a:headEnd/>
                    <a:tailEnd/>
                  </a:ln>
                </p:spPr>
                <p:txBody>
                  <a:bodyPr vert="eaVert" wrap="none" anchor="ctr"/>
                  <a:lstStyle/>
                  <a:p>
                    <a:endParaRPr lang="fa-IR"/>
                  </a:p>
                </p:txBody>
              </p:sp>
              <p:sp>
                <p:nvSpPr>
                  <p:cNvPr id="143384" name="Oval 21"/>
                  <p:cNvSpPr>
                    <a:spLocks noChangeArrowheads="1"/>
                  </p:cNvSpPr>
                  <p:nvPr/>
                </p:nvSpPr>
                <p:spPr bwMode="gray">
                  <a:xfrm>
                    <a:off x="4195" y="1725"/>
                    <a:ext cx="1162" cy="1141"/>
                  </a:xfrm>
                  <a:prstGeom prst="ellipse">
                    <a:avLst/>
                  </a:prstGeom>
                  <a:gradFill rotWithShape="1">
                    <a:gsLst>
                      <a:gs pos="0">
                        <a:srgbClr val="AAB2B3"/>
                      </a:gs>
                      <a:gs pos="100000">
                        <a:srgbClr val="D6E1E2">
                          <a:alpha val="48000"/>
                        </a:srgbClr>
                      </a:gs>
                    </a:gsLst>
                    <a:lin ang="5400000" scaled="1"/>
                  </a:gradFill>
                  <a:ln w="9525" algn="ctr">
                    <a:noFill/>
                    <a:round/>
                    <a:headEnd/>
                    <a:tailEnd/>
                  </a:ln>
                </p:spPr>
                <p:txBody>
                  <a:bodyPr vert="eaVert" wrap="none" anchor="ctr"/>
                  <a:lstStyle/>
                  <a:p>
                    <a:endParaRPr lang="fa-IR"/>
                  </a:p>
                </p:txBody>
              </p:sp>
              <p:sp>
                <p:nvSpPr>
                  <p:cNvPr id="143385" name="Oval 22"/>
                  <p:cNvSpPr>
                    <a:spLocks noChangeArrowheads="1"/>
                  </p:cNvSpPr>
                  <p:nvPr/>
                </p:nvSpPr>
                <p:spPr bwMode="gray">
                  <a:xfrm>
                    <a:off x="4263" y="1757"/>
                    <a:ext cx="1033" cy="926"/>
                  </a:xfrm>
                  <a:prstGeom prst="ellipse">
                    <a:avLst/>
                  </a:prstGeom>
                  <a:gradFill rotWithShape="1">
                    <a:gsLst>
                      <a:gs pos="0">
                        <a:srgbClr val="FFFFFF"/>
                      </a:gs>
                      <a:gs pos="100000">
                        <a:srgbClr val="D6E1E2">
                          <a:alpha val="37999"/>
                        </a:srgbClr>
                      </a:gs>
                    </a:gsLst>
                    <a:lin ang="5400000" scaled="1"/>
                  </a:gradFill>
                  <a:ln w="9525" algn="ctr">
                    <a:noFill/>
                    <a:round/>
                    <a:headEnd/>
                    <a:tailEnd/>
                  </a:ln>
                </p:spPr>
                <p:txBody>
                  <a:bodyPr vert="eaVert" wrap="none" anchor="ctr"/>
                  <a:lstStyle/>
                  <a:p>
                    <a:endParaRPr lang="fa-IR"/>
                  </a:p>
                </p:txBody>
              </p:sp>
            </p:grpSp>
          </p:grpSp>
          <p:grpSp>
            <p:nvGrpSpPr>
              <p:cNvPr id="143369" name="Group 37"/>
              <p:cNvGrpSpPr>
                <a:grpSpLocks/>
              </p:cNvGrpSpPr>
              <p:nvPr/>
            </p:nvGrpSpPr>
            <p:grpSpPr bwMode="auto">
              <a:xfrm>
                <a:off x="3759200" y="4484688"/>
                <a:ext cx="1703388" cy="1687512"/>
                <a:chOff x="3759200" y="4484688"/>
                <a:chExt cx="1703388" cy="1687512"/>
              </a:xfrm>
            </p:grpSpPr>
            <p:sp>
              <p:nvSpPr>
                <p:cNvPr id="14" name="Oval 13"/>
                <p:cNvSpPr>
                  <a:spLocks noChangeArrowheads="1"/>
                </p:cNvSpPr>
                <p:nvPr/>
              </p:nvSpPr>
              <p:spPr bwMode="gray">
                <a:xfrm>
                  <a:off x="3759201" y="4484687"/>
                  <a:ext cx="1703387" cy="1687513"/>
                </a:xfrm>
                <a:prstGeom prst="ellipse">
                  <a:avLst/>
                </a:prstGeom>
                <a:gradFill rotWithShape="1">
                  <a:gsLst>
                    <a:gs pos="0">
                      <a:schemeClr val="accent1">
                        <a:alpha val="32001"/>
                      </a:schemeClr>
                    </a:gs>
                    <a:gs pos="100000">
                      <a:schemeClr val="accent1">
                        <a:gamma/>
                        <a:shade val="46275"/>
                        <a:invGamma/>
                      </a:schemeClr>
                    </a:gs>
                  </a:gsLst>
                  <a:lin ang="2700000" scaled="1"/>
                </a:gradFill>
                <a:ln w="38100" algn="ctr">
                  <a:noFill/>
                  <a:round/>
                  <a:headEnd/>
                  <a:tailEnd/>
                </a:ln>
                <a:effectLst/>
              </p:spPr>
              <p:txBody>
                <a:bodyPr wrap="none" anchor="ctr">
                  <a:spAutoFit/>
                </a:bodyPr>
                <a:lstStyle/>
                <a:p>
                  <a:pPr>
                    <a:defRPr/>
                  </a:pPr>
                  <a:endParaRPr lang="fa-IR">
                    <a:latin typeface="Arial" pitchFamily="34" charset="0"/>
                  </a:endParaRPr>
                </a:p>
              </p:txBody>
            </p:sp>
            <p:grpSp>
              <p:nvGrpSpPr>
                <p:cNvPr id="143375" name="Group 28"/>
                <p:cNvGrpSpPr>
                  <a:grpSpLocks/>
                </p:cNvGrpSpPr>
                <p:nvPr/>
              </p:nvGrpSpPr>
              <p:grpSpPr bwMode="auto">
                <a:xfrm>
                  <a:off x="3965575" y="4683125"/>
                  <a:ext cx="1290638" cy="1277938"/>
                  <a:chOff x="4166" y="1706"/>
                  <a:chExt cx="1252" cy="1252"/>
                </a:xfrm>
              </p:grpSpPr>
              <p:sp>
                <p:nvSpPr>
                  <p:cNvPr id="143376" name="Oval 29"/>
                  <p:cNvSpPr>
                    <a:spLocks noChangeArrowheads="1"/>
                  </p:cNvSpPr>
                  <p:nvPr/>
                </p:nvSpPr>
                <p:spPr bwMode="gray">
                  <a:xfrm>
                    <a:off x="4166" y="1706"/>
                    <a:ext cx="1252" cy="1252"/>
                  </a:xfrm>
                  <a:prstGeom prst="ellipse">
                    <a:avLst/>
                  </a:prstGeom>
                  <a:gradFill rotWithShape="1">
                    <a:gsLst>
                      <a:gs pos="0">
                        <a:srgbClr val="636869"/>
                      </a:gs>
                      <a:gs pos="100000">
                        <a:srgbClr val="D6E1E2"/>
                      </a:gs>
                    </a:gsLst>
                    <a:lin ang="5400000" scaled="1"/>
                  </a:gradFill>
                  <a:ln w="9525" algn="ctr">
                    <a:noFill/>
                    <a:round/>
                    <a:headEnd/>
                    <a:tailEnd/>
                  </a:ln>
                </p:spPr>
                <p:txBody>
                  <a:bodyPr vert="eaVert" wrap="none" anchor="ctr"/>
                  <a:lstStyle/>
                  <a:p>
                    <a:endParaRPr lang="fa-IR"/>
                  </a:p>
                </p:txBody>
              </p:sp>
              <p:sp>
                <p:nvSpPr>
                  <p:cNvPr id="143377" name="Oval 30"/>
                  <p:cNvSpPr>
                    <a:spLocks noChangeArrowheads="1"/>
                  </p:cNvSpPr>
                  <p:nvPr/>
                </p:nvSpPr>
                <p:spPr bwMode="gray">
                  <a:xfrm>
                    <a:off x="4182" y="1713"/>
                    <a:ext cx="1222" cy="1221"/>
                  </a:xfrm>
                  <a:prstGeom prst="ellipse">
                    <a:avLst/>
                  </a:prstGeom>
                  <a:gradFill rotWithShape="1">
                    <a:gsLst>
                      <a:gs pos="0">
                        <a:srgbClr val="D6E1E2">
                          <a:alpha val="0"/>
                        </a:srgbClr>
                      </a:gs>
                      <a:gs pos="100000">
                        <a:srgbClr val="F1F5F5"/>
                      </a:gs>
                    </a:gsLst>
                    <a:lin ang="5400000" scaled="1"/>
                  </a:gradFill>
                  <a:ln w="9525" algn="ctr">
                    <a:noFill/>
                    <a:round/>
                    <a:headEnd/>
                    <a:tailEnd/>
                  </a:ln>
                </p:spPr>
                <p:txBody>
                  <a:bodyPr vert="eaVert" wrap="none" anchor="ctr"/>
                  <a:lstStyle/>
                  <a:p>
                    <a:endParaRPr lang="fa-IR"/>
                  </a:p>
                </p:txBody>
              </p:sp>
              <p:sp>
                <p:nvSpPr>
                  <p:cNvPr id="143378" name="Oval 31"/>
                  <p:cNvSpPr>
                    <a:spLocks noChangeArrowheads="1"/>
                  </p:cNvSpPr>
                  <p:nvPr/>
                </p:nvSpPr>
                <p:spPr bwMode="gray">
                  <a:xfrm>
                    <a:off x="4195" y="1725"/>
                    <a:ext cx="1162" cy="1141"/>
                  </a:xfrm>
                  <a:prstGeom prst="ellipse">
                    <a:avLst/>
                  </a:prstGeom>
                  <a:gradFill rotWithShape="1">
                    <a:gsLst>
                      <a:gs pos="0">
                        <a:srgbClr val="AAB2B3"/>
                      </a:gs>
                      <a:gs pos="100000">
                        <a:srgbClr val="D6E1E2">
                          <a:alpha val="48000"/>
                        </a:srgbClr>
                      </a:gs>
                    </a:gsLst>
                    <a:lin ang="5400000" scaled="1"/>
                  </a:gradFill>
                  <a:ln w="9525" algn="ctr">
                    <a:noFill/>
                    <a:round/>
                    <a:headEnd/>
                    <a:tailEnd/>
                  </a:ln>
                </p:spPr>
                <p:txBody>
                  <a:bodyPr vert="eaVert" wrap="none" anchor="ctr"/>
                  <a:lstStyle/>
                  <a:p>
                    <a:endParaRPr lang="fa-IR"/>
                  </a:p>
                </p:txBody>
              </p:sp>
              <p:sp>
                <p:nvSpPr>
                  <p:cNvPr id="143379" name="Oval 32"/>
                  <p:cNvSpPr>
                    <a:spLocks noChangeArrowheads="1"/>
                  </p:cNvSpPr>
                  <p:nvPr/>
                </p:nvSpPr>
                <p:spPr bwMode="gray">
                  <a:xfrm>
                    <a:off x="4263" y="1757"/>
                    <a:ext cx="1033" cy="926"/>
                  </a:xfrm>
                  <a:prstGeom prst="ellipse">
                    <a:avLst/>
                  </a:prstGeom>
                  <a:gradFill rotWithShape="1">
                    <a:gsLst>
                      <a:gs pos="0">
                        <a:srgbClr val="FFFFFF"/>
                      </a:gs>
                      <a:gs pos="100000">
                        <a:srgbClr val="D6E1E2">
                          <a:alpha val="37999"/>
                        </a:srgbClr>
                      </a:gs>
                    </a:gsLst>
                    <a:lin ang="5400000" scaled="1"/>
                  </a:gradFill>
                  <a:ln w="9525" algn="ctr">
                    <a:noFill/>
                    <a:round/>
                    <a:headEnd/>
                    <a:tailEnd/>
                  </a:ln>
                </p:spPr>
                <p:txBody>
                  <a:bodyPr vert="eaVert" wrap="none" anchor="ctr"/>
                  <a:lstStyle/>
                  <a:p>
                    <a:endParaRPr lang="fa-IR"/>
                  </a:p>
                </p:txBody>
              </p:sp>
            </p:grpSp>
          </p:grpSp>
          <p:grpSp>
            <p:nvGrpSpPr>
              <p:cNvPr id="143370" name="Group 36"/>
              <p:cNvGrpSpPr>
                <a:grpSpLocks/>
              </p:cNvGrpSpPr>
              <p:nvPr/>
            </p:nvGrpSpPr>
            <p:grpSpPr bwMode="auto">
              <a:xfrm>
                <a:off x="5943600" y="4484688"/>
                <a:ext cx="1703388" cy="1687512"/>
                <a:chOff x="5943600" y="4484688"/>
                <a:chExt cx="1703388" cy="1687512"/>
              </a:xfrm>
            </p:grpSpPr>
            <p:sp>
              <p:nvSpPr>
                <p:cNvPr id="11" name="Oval 10"/>
                <p:cNvSpPr>
                  <a:spLocks noChangeArrowheads="1"/>
                </p:cNvSpPr>
                <p:nvPr/>
              </p:nvSpPr>
              <p:spPr bwMode="gray">
                <a:xfrm>
                  <a:off x="5943601" y="4484687"/>
                  <a:ext cx="1703387" cy="1687513"/>
                </a:xfrm>
                <a:prstGeom prst="ellipse">
                  <a:avLst/>
                </a:prstGeom>
                <a:gradFill rotWithShape="1">
                  <a:gsLst>
                    <a:gs pos="0">
                      <a:schemeClr val="hlink">
                        <a:alpha val="32001"/>
                      </a:schemeClr>
                    </a:gs>
                    <a:gs pos="100000">
                      <a:schemeClr val="hlink">
                        <a:gamma/>
                        <a:shade val="0"/>
                        <a:invGamma/>
                        <a:alpha val="89999"/>
                      </a:schemeClr>
                    </a:gs>
                  </a:gsLst>
                  <a:lin ang="2700000" scaled="1"/>
                </a:gradFill>
                <a:ln w="38100" algn="ctr">
                  <a:noFill/>
                  <a:round/>
                  <a:headEnd/>
                  <a:tailEnd/>
                </a:ln>
                <a:effectLst/>
              </p:spPr>
              <p:txBody>
                <a:bodyPr anchor="ctr">
                  <a:spAutoFit/>
                </a:bodyPr>
                <a:lstStyle/>
                <a:p>
                  <a:pPr>
                    <a:defRPr/>
                  </a:pPr>
                  <a:endParaRPr lang="fa-IR">
                    <a:latin typeface="Arial" pitchFamily="34" charset="0"/>
                  </a:endParaRPr>
                </a:p>
              </p:txBody>
            </p:sp>
            <p:sp>
              <p:nvSpPr>
                <p:cNvPr id="143372" name="Oval 11"/>
                <p:cNvSpPr>
                  <a:spLocks noChangeArrowheads="1"/>
                </p:cNvSpPr>
                <p:nvPr/>
              </p:nvSpPr>
              <p:spPr bwMode="gray">
                <a:xfrm>
                  <a:off x="6080125" y="4603750"/>
                  <a:ext cx="1481138" cy="1466850"/>
                </a:xfrm>
                <a:prstGeom prst="ellipse">
                  <a:avLst/>
                </a:prstGeom>
                <a:solidFill>
                  <a:srgbClr val="B7ECFF"/>
                </a:solidFill>
                <a:ln w="38100" algn="ctr">
                  <a:noFill/>
                  <a:round/>
                  <a:headEnd/>
                  <a:tailEnd/>
                </a:ln>
              </p:spPr>
              <p:txBody>
                <a:bodyPr anchor="ctr">
                  <a:spAutoFit/>
                </a:bodyPr>
                <a:lstStyle/>
                <a:p>
                  <a:endParaRPr lang="fa-IR">
                    <a:latin typeface="Arial" pitchFamily="34" charset="0"/>
                  </a:endParaRPr>
                </a:p>
              </p:txBody>
            </p:sp>
            <p:sp>
              <p:nvSpPr>
                <p:cNvPr id="143373" name="Text Box 40"/>
                <p:cNvSpPr txBox="1">
                  <a:spLocks noChangeArrowheads="1"/>
                </p:cNvSpPr>
                <p:nvPr/>
              </p:nvSpPr>
              <p:spPr bwMode="gray">
                <a:xfrm>
                  <a:off x="6072198" y="5072074"/>
                  <a:ext cx="1558440" cy="461665"/>
                </a:xfrm>
                <a:prstGeom prst="rect">
                  <a:avLst/>
                </a:prstGeom>
                <a:noFill/>
                <a:ln w="9525" algn="ctr">
                  <a:noFill/>
                  <a:miter lim="800000"/>
                  <a:headEnd/>
                  <a:tailEnd/>
                </a:ln>
              </p:spPr>
              <p:txBody>
                <a:bodyPr wrap="none">
                  <a:spAutoFit/>
                </a:bodyPr>
                <a:lstStyle/>
                <a:p>
                  <a:pPr algn="ctr" eaLnBrk="0" hangingPunct="0">
                    <a:spcAft>
                      <a:spcPts val="1000"/>
                    </a:spcAft>
                  </a:pPr>
                  <a:r>
                    <a:rPr lang="fa-IR" sz="2400">
                      <a:latin typeface="Calibri" pitchFamily="34" charset="0"/>
                      <a:ea typeface="Arial" pitchFamily="34" charset="0"/>
                      <a:cs typeface="B Titr" pitchFamily="2" charset="-78"/>
                    </a:rPr>
                    <a:t>وضعیت مالی</a:t>
                  </a:r>
                  <a:endParaRPr lang="en-US" sz="2400">
                    <a:latin typeface="Calibri" pitchFamily="34" charset="0"/>
                    <a:ea typeface="Arial" pitchFamily="34" charset="0"/>
                    <a:cs typeface="B Titr" pitchFamily="2" charset="-78"/>
                  </a:endParaRPr>
                </a:p>
              </p:txBody>
            </p:sp>
          </p:grpSp>
        </p:grpSp>
        <p:sp>
          <p:nvSpPr>
            <p:cNvPr id="143366" name="Text Box 40"/>
            <p:cNvSpPr txBox="1">
              <a:spLocks noChangeArrowheads="1"/>
            </p:cNvSpPr>
            <p:nvPr/>
          </p:nvSpPr>
          <p:spPr bwMode="gray">
            <a:xfrm>
              <a:off x="3929058" y="4857760"/>
              <a:ext cx="1327607" cy="836126"/>
            </a:xfrm>
            <a:prstGeom prst="rect">
              <a:avLst/>
            </a:prstGeom>
            <a:noFill/>
            <a:ln w="9525" algn="ctr">
              <a:noFill/>
              <a:miter lim="800000"/>
              <a:headEnd/>
              <a:tailEnd/>
            </a:ln>
          </p:spPr>
          <p:txBody>
            <a:bodyPr wrap="none">
              <a:spAutoFit/>
            </a:bodyPr>
            <a:lstStyle/>
            <a:p>
              <a:pPr algn="ctr" eaLnBrk="0" hangingPunct="0">
                <a:spcAft>
                  <a:spcPts val="1000"/>
                </a:spcAft>
              </a:pPr>
              <a:r>
                <a:rPr lang="fa-IR" sz="2000">
                  <a:latin typeface="Calibri" pitchFamily="34" charset="0"/>
                  <a:ea typeface="Arial" pitchFamily="34" charset="0"/>
                  <a:cs typeface="B Titr" pitchFamily="2" charset="-78"/>
                </a:rPr>
                <a:t>تغییر در </a:t>
              </a:r>
            </a:p>
            <a:p>
              <a:pPr algn="ctr" eaLnBrk="0" hangingPunct="0">
                <a:spcAft>
                  <a:spcPts val="1000"/>
                </a:spcAft>
              </a:pPr>
              <a:r>
                <a:rPr lang="fa-IR" sz="2000">
                  <a:latin typeface="Calibri" pitchFamily="34" charset="0"/>
                  <a:ea typeface="Arial" pitchFamily="34" charset="0"/>
                  <a:cs typeface="B Titr" pitchFamily="2" charset="-78"/>
                </a:rPr>
                <a:t>وضعیت مالی</a:t>
              </a:r>
              <a:endParaRPr lang="en-US" sz="2000">
                <a:latin typeface="Calibri" pitchFamily="34" charset="0"/>
                <a:ea typeface="Arial" pitchFamily="34" charset="0"/>
                <a:cs typeface="B Titr" pitchFamily="2" charset="-78"/>
              </a:endParaRPr>
            </a:p>
          </p:txBody>
        </p:sp>
        <p:sp>
          <p:nvSpPr>
            <p:cNvPr id="143367" name="Text Box 40"/>
            <p:cNvSpPr txBox="1">
              <a:spLocks noChangeArrowheads="1"/>
            </p:cNvSpPr>
            <p:nvPr/>
          </p:nvSpPr>
          <p:spPr bwMode="gray">
            <a:xfrm>
              <a:off x="1930403" y="5122867"/>
              <a:ext cx="960520" cy="461665"/>
            </a:xfrm>
            <a:prstGeom prst="rect">
              <a:avLst/>
            </a:prstGeom>
            <a:noFill/>
            <a:ln w="9525" algn="ctr">
              <a:noFill/>
              <a:miter lim="800000"/>
              <a:headEnd/>
              <a:tailEnd/>
            </a:ln>
          </p:spPr>
          <p:txBody>
            <a:bodyPr wrap="none">
              <a:spAutoFit/>
            </a:bodyPr>
            <a:lstStyle/>
            <a:p>
              <a:pPr algn="ctr" eaLnBrk="0" hangingPunct="0">
                <a:spcAft>
                  <a:spcPts val="1000"/>
                </a:spcAft>
              </a:pPr>
              <a:r>
                <a:rPr lang="fa-IR" sz="2400">
                  <a:latin typeface="Calibri" pitchFamily="34" charset="0"/>
                  <a:ea typeface="Arial" pitchFamily="34" charset="0"/>
                  <a:cs typeface="B Titr" pitchFamily="2" charset="-78"/>
                </a:rPr>
                <a:t>کنترلی</a:t>
              </a:r>
              <a:endParaRPr lang="en-US" sz="2400">
                <a:latin typeface="Calibri" pitchFamily="34" charset="0"/>
                <a:ea typeface="Arial" pitchFamily="34" charset="0"/>
                <a:cs typeface="B Titr" pitchFamily="2" charset="-78"/>
              </a:endParaRPr>
            </a:p>
          </p:txBody>
        </p:sp>
      </p:gr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strips(downLeft)">
                                      <p:cBhvr>
                                        <p:cTn id="7" dur="500"/>
                                        <p:tgtEl>
                                          <p:spTgt spid="5">
                                            <p:txEl>
                                              <p:pRg st="0" end="0"/>
                                            </p:txEl>
                                          </p:spTgt>
                                        </p:tgtEl>
                                      </p:cBhvr>
                                    </p:animEffect>
                                  </p:childTnLst>
                                </p:cTn>
                              </p:par>
                              <p:par>
                                <p:cTn id="8" presetID="47" presetClass="entr" presetSubtype="0"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fade">
                                      <p:cBhvr>
                                        <p:cTn id="10" dur="1000"/>
                                        <p:tgtEl>
                                          <p:spTgt spid="5">
                                            <p:txEl>
                                              <p:pRg st="1" end="1"/>
                                            </p:txEl>
                                          </p:spTgt>
                                        </p:tgtEl>
                                      </p:cBhvr>
                                    </p:animEffect>
                                    <p:anim calcmode="lin" valueType="num">
                                      <p:cBhvr>
                                        <p:cTn id="11"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2"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3" presetID="47" presetClass="entr" presetSubtype="0" fill="hold" nodeType="with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1000"/>
                                        <p:tgtEl>
                                          <p:spTgt spid="5">
                                            <p:txEl>
                                              <p:pRg st="2" end="2"/>
                                            </p:txEl>
                                          </p:spTgt>
                                        </p:tgtEl>
                                      </p:cBhvr>
                                    </p:animEffect>
                                    <p:anim calcmode="lin" valueType="num">
                                      <p:cBhvr>
                                        <p:cTn id="16"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7" dur="1000" fill="hold"/>
                                        <p:tgtEl>
                                          <p:spTgt spid="5">
                                            <p:txEl>
                                              <p:pRg st="2" end="2"/>
                                            </p:txEl>
                                          </p:spTgt>
                                        </p:tgtEl>
                                        <p:attrNameLst>
                                          <p:attrName>ppt_y</p:attrName>
                                        </p:attrNameLst>
                                      </p:cBhvr>
                                      <p:tavLst>
                                        <p:tav tm="0">
                                          <p:val>
                                            <p:strVal val="#ppt_y-.1"/>
                                          </p:val>
                                        </p:tav>
                                        <p:tav tm="100000">
                                          <p:val>
                                            <p:strVal val="#ppt_y"/>
                                          </p:val>
                                        </p:tav>
                                      </p:tavLst>
                                    </p:anim>
                                  </p:childTnLst>
                                </p:cTn>
                              </p:par>
                              <p:par>
                                <p:cTn id="18" presetID="47" presetClass="entr" presetSubtype="0" fill="hold" nodeType="withEffect">
                                  <p:stCondLst>
                                    <p:cond delay="0"/>
                                  </p:stCondLst>
                                  <p:childTnLst>
                                    <p:set>
                                      <p:cBhvr>
                                        <p:cTn id="19" dur="1" fill="hold">
                                          <p:stCondLst>
                                            <p:cond delay="0"/>
                                          </p:stCondLst>
                                        </p:cTn>
                                        <p:tgtEl>
                                          <p:spTgt spid="5">
                                            <p:txEl>
                                              <p:pRg st="3" end="3"/>
                                            </p:txEl>
                                          </p:spTgt>
                                        </p:tgtEl>
                                        <p:attrNameLst>
                                          <p:attrName>style.visibility</p:attrName>
                                        </p:attrNameLst>
                                      </p:cBhvr>
                                      <p:to>
                                        <p:strVal val="visible"/>
                                      </p:to>
                                    </p:set>
                                    <p:animEffect transition="in" filter="fade">
                                      <p:cBhvr>
                                        <p:cTn id="20" dur="1000"/>
                                        <p:tgtEl>
                                          <p:spTgt spid="5">
                                            <p:txEl>
                                              <p:pRg st="3" end="3"/>
                                            </p:txEl>
                                          </p:spTgt>
                                        </p:tgtEl>
                                      </p:cBhvr>
                                    </p:animEffect>
                                    <p:anim calcmode="lin" valueType="num">
                                      <p:cBhvr>
                                        <p:cTn id="21"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2"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nodeType="click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checkerboard(across)">
                                      <p:cBhvr>
                                        <p:cTn id="27" dur="500"/>
                                        <p:tgtEl>
                                          <p:spTgt spid="28"/>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8" presetClass="entr" presetSubtype="12" fill="hold" nodeType="clickEffect">
                                  <p:stCondLst>
                                    <p:cond delay="0"/>
                                  </p:stCondLst>
                                  <p:childTnLst>
                                    <p:set>
                                      <p:cBhvr>
                                        <p:cTn id="31" dur="1" fill="hold">
                                          <p:stCondLst>
                                            <p:cond delay="0"/>
                                          </p:stCondLst>
                                        </p:cTn>
                                        <p:tgtEl>
                                          <p:spTgt spid="5">
                                            <p:txEl>
                                              <p:pRg st="8" end="8"/>
                                            </p:txEl>
                                          </p:spTgt>
                                        </p:tgtEl>
                                        <p:attrNameLst>
                                          <p:attrName>style.visibility</p:attrName>
                                        </p:attrNameLst>
                                      </p:cBhvr>
                                      <p:to>
                                        <p:strVal val="visible"/>
                                      </p:to>
                                    </p:set>
                                    <p:animEffect transition="in" filter="strips(downLeft)">
                                      <p:cBhvr>
                                        <p:cTn id="32"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Content Placeholder 2"/>
          <p:cNvSpPr txBox="1">
            <a:spLocks/>
          </p:cNvSpPr>
          <p:nvPr/>
        </p:nvSpPr>
        <p:spPr bwMode="auto">
          <a:xfrm>
            <a:off x="214313" y="1600200"/>
            <a:ext cx="8821737" cy="4525963"/>
          </a:xfrm>
          <a:prstGeom prst="rect">
            <a:avLst/>
          </a:prstGeom>
          <a:noFill/>
          <a:ln w="9525">
            <a:noFill/>
            <a:miter lim="800000"/>
            <a:headEnd/>
            <a:tailEnd/>
          </a:ln>
        </p:spPr>
        <p:txBody>
          <a:bodyPr/>
          <a:lstStyle/>
          <a:p>
            <a:pPr algn="just">
              <a:buFont typeface="Wingdings" pitchFamily="2" charset="2"/>
              <a:buChar char="q"/>
            </a:pPr>
            <a:endParaRPr lang="en-US" sz="3200">
              <a:cs typeface="B Zar" pitchFamily="2" charset="-78"/>
            </a:endParaRPr>
          </a:p>
        </p:txBody>
      </p:sp>
      <p:pic>
        <p:nvPicPr>
          <p:cNvPr id="144387"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Content Placeholder 2"/>
          <p:cNvSpPr txBox="1">
            <a:spLocks/>
          </p:cNvSpPr>
          <p:nvPr/>
        </p:nvSpPr>
        <p:spPr bwMode="auto">
          <a:xfrm>
            <a:off x="214313" y="1600200"/>
            <a:ext cx="8821737" cy="4525963"/>
          </a:xfrm>
          <a:prstGeom prst="rect">
            <a:avLst/>
          </a:prstGeom>
          <a:noFill/>
          <a:ln w="9525">
            <a:noFill/>
            <a:miter lim="800000"/>
            <a:headEnd/>
            <a:tailEnd/>
          </a:ln>
        </p:spPr>
        <p:txBody>
          <a:bodyPr/>
          <a:lstStyle/>
          <a:p>
            <a:pPr algn="just">
              <a:buFont typeface="Wingdings" pitchFamily="2" charset="2"/>
              <a:buChar char="q"/>
            </a:pPr>
            <a:endParaRPr lang="en-US" sz="3200">
              <a:cs typeface="B Zar" pitchFamily="2" charset="-78"/>
            </a:endParaRPr>
          </a:p>
        </p:txBody>
      </p:sp>
      <p:pic>
        <p:nvPicPr>
          <p:cNvPr id="145411" name="Picture 3"/>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4294967295"/>
          </p:nvPr>
        </p:nvSpPr>
        <p:spPr>
          <a:xfrm>
            <a:off x="287338" y="0"/>
            <a:ext cx="8856662" cy="5616575"/>
          </a:xfrm>
        </p:spPr>
        <p:txBody>
          <a:bodyPr>
            <a:normAutofit/>
          </a:bodyPr>
          <a:lstStyle/>
          <a:p>
            <a:pPr marL="365760" indent="-283464" algn="ctr" eaLnBrk="1" fontAlgn="auto" hangingPunct="1">
              <a:lnSpc>
                <a:spcPct val="150000"/>
              </a:lnSpc>
              <a:spcAft>
                <a:spcPts val="0"/>
              </a:spcAft>
              <a:buFontTx/>
              <a:buNone/>
              <a:defRPr/>
            </a:pPr>
            <a:endParaRPr lang="fa-IR" dirty="0" smtClean="0">
              <a:solidFill>
                <a:srgbClr val="FF0000"/>
              </a:solidFill>
              <a:ea typeface="+mn-ea"/>
              <a:cs typeface="B Titr" pitchFamily="2" charset="-78"/>
            </a:endParaRPr>
          </a:p>
          <a:p>
            <a:pPr marL="365760" indent="-283464" algn="ctr" eaLnBrk="1" fontAlgn="auto" hangingPunct="1">
              <a:lnSpc>
                <a:spcPct val="150000"/>
              </a:lnSpc>
              <a:spcAft>
                <a:spcPts val="0"/>
              </a:spcAft>
              <a:buFontTx/>
              <a:buNone/>
              <a:defRPr/>
            </a:pPr>
            <a:endParaRPr lang="fa-IR" dirty="0">
              <a:solidFill>
                <a:srgbClr val="FF0000"/>
              </a:solidFill>
              <a:ea typeface="+mn-ea"/>
              <a:cs typeface="B Titr" pitchFamily="2" charset="-78"/>
            </a:endParaRPr>
          </a:p>
          <a:p>
            <a:pPr marL="365760" indent="-283464" algn="ctr" eaLnBrk="1" fontAlgn="auto" hangingPunct="1">
              <a:lnSpc>
                <a:spcPct val="150000"/>
              </a:lnSpc>
              <a:spcAft>
                <a:spcPts val="0"/>
              </a:spcAft>
              <a:buFontTx/>
              <a:buNone/>
              <a:defRPr/>
            </a:pPr>
            <a:r>
              <a:rPr lang="fa-IR" dirty="0" smtClean="0">
                <a:solidFill>
                  <a:srgbClr val="FF0000"/>
                </a:solidFill>
                <a:ea typeface="+mn-ea"/>
                <a:cs typeface="B Titr" pitchFamily="2" charset="-78"/>
              </a:rPr>
              <a:t>قانون الحاق </a:t>
            </a:r>
            <a:r>
              <a:rPr lang="fa-IR" dirty="0" err="1" smtClean="0">
                <a:solidFill>
                  <a:srgbClr val="FF0000"/>
                </a:solidFill>
                <a:ea typeface="+mn-ea"/>
                <a:cs typeface="B Titr" pitchFamily="2" charset="-78"/>
              </a:rPr>
              <a:t>برخي</a:t>
            </a:r>
            <a:r>
              <a:rPr lang="fa-IR" dirty="0" smtClean="0">
                <a:solidFill>
                  <a:srgbClr val="FF0000"/>
                </a:solidFill>
                <a:ea typeface="+mn-ea"/>
                <a:cs typeface="B Titr" pitchFamily="2" charset="-78"/>
              </a:rPr>
              <a:t> مواد به قانون</a:t>
            </a:r>
          </a:p>
          <a:p>
            <a:pPr marL="365760" indent="-283464" algn="ctr" eaLnBrk="1" fontAlgn="auto" hangingPunct="1">
              <a:lnSpc>
                <a:spcPct val="150000"/>
              </a:lnSpc>
              <a:spcAft>
                <a:spcPts val="0"/>
              </a:spcAft>
              <a:buFontTx/>
              <a:buNone/>
              <a:defRPr/>
            </a:pPr>
            <a:r>
              <a:rPr lang="fa-IR" dirty="0" smtClean="0">
                <a:solidFill>
                  <a:srgbClr val="FF0000"/>
                </a:solidFill>
                <a:ea typeface="+mn-ea"/>
                <a:cs typeface="B Titr" pitchFamily="2" charset="-78"/>
              </a:rPr>
              <a:t> تنظیم بخشی از مقررات مالی دولت (2)</a:t>
            </a:r>
            <a:endParaRPr lang="fa-IR" sz="2800" dirty="0" smtClean="0">
              <a:solidFill>
                <a:schemeClr val="tx2">
                  <a:lumMod val="50000"/>
                </a:schemeClr>
              </a:solidFill>
              <a:ea typeface="+mn-ea"/>
            </a:endParaRPr>
          </a:p>
        </p:txBody>
      </p:sp>
    </p:spTree>
  </p:cSld>
  <p:clrMapOvr>
    <a:masterClrMapping/>
  </p:clrMapOvr>
  <p:transition spd="slow"/>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4294967295"/>
          </p:nvPr>
        </p:nvSpPr>
        <p:spPr>
          <a:xfrm>
            <a:off x="287338" y="0"/>
            <a:ext cx="8856662" cy="5616575"/>
          </a:xfrm>
        </p:spPr>
        <p:txBody>
          <a:bodyPr>
            <a:normAutofit fontScale="92500"/>
          </a:bodyPr>
          <a:lstStyle/>
          <a:p>
            <a:pPr marL="365760" indent="-283464" algn="just" eaLnBrk="1" fontAlgn="auto" hangingPunct="1">
              <a:lnSpc>
                <a:spcPct val="150000"/>
              </a:lnSpc>
              <a:spcAft>
                <a:spcPts val="0"/>
              </a:spcAft>
              <a:buFontTx/>
              <a:buNone/>
              <a:defRPr/>
            </a:pPr>
            <a:r>
              <a:rPr lang="fa-IR" sz="2800" dirty="0" smtClean="0">
                <a:solidFill>
                  <a:srgbClr val="FF0000"/>
                </a:solidFill>
                <a:ea typeface="+mn-ea"/>
                <a:cs typeface="B Titr" pitchFamily="2" charset="-78"/>
              </a:rPr>
              <a:t>ماده 31-</a:t>
            </a:r>
          </a:p>
          <a:p>
            <a:pPr marL="365760" indent="-283464" algn="just" eaLnBrk="1" fontAlgn="auto" hangingPunct="1">
              <a:lnSpc>
                <a:spcPct val="150000"/>
              </a:lnSpc>
              <a:spcAft>
                <a:spcPts val="0"/>
              </a:spcAft>
              <a:buFontTx/>
              <a:buNone/>
              <a:defRPr/>
            </a:pPr>
            <a:r>
              <a:rPr lang="fa-IR" sz="4000" dirty="0" smtClean="0">
                <a:solidFill>
                  <a:srgbClr val="FF0000"/>
                </a:solidFill>
                <a:ea typeface="+mn-ea"/>
                <a:cs typeface="B Titr" pitchFamily="2" charset="-78"/>
              </a:rPr>
              <a:t>	</a:t>
            </a:r>
            <a:r>
              <a:rPr lang="fa-IR" sz="2400" dirty="0" smtClean="0">
                <a:solidFill>
                  <a:schemeClr val="tx2">
                    <a:lumMod val="50000"/>
                  </a:schemeClr>
                </a:solidFill>
                <a:ea typeface="+mn-ea"/>
              </a:rPr>
              <a:t>الف– در موارد قانونی، هرگونه پرداخت و کمک مالی توسط دستگاههای </a:t>
            </a:r>
            <a:r>
              <a:rPr lang="fa-IR" sz="2400" dirty="0" err="1" smtClean="0">
                <a:solidFill>
                  <a:schemeClr val="tx2">
                    <a:lumMod val="50000"/>
                  </a:schemeClr>
                </a:solidFill>
                <a:ea typeface="+mn-ea"/>
              </a:rPr>
              <a:t>اجرائي</a:t>
            </a:r>
            <a:r>
              <a:rPr lang="fa-IR" sz="2400" dirty="0" smtClean="0">
                <a:solidFill>
                  <a:schemeClr val="tx2">
                    <a:lumMod val="50000"/>
                  </a:schemeClr>
                </a:solidFill>
                <a:ea typeface="+mn-ea"/>
              </a:rPr>
              <a:t>، فقط براساس مفاد موافقتنامه و بعد از تخصیص و در حدود آن مجاز است. در موارد قانونی، هرگونه کمک </a:t>
            </a:r>
            <a:r>
              <a:rPr lang="fa-IR" sz="2400" dirty="0" err="1" smtClean="0">
                <a:solidFill>
                  <a:schemeClr val="tx2">
                    <a:lumMod val="50000"/>
                  </a:schemeClr>
                </a:solidFill>
                <a:ea typeface="+mn-ea"/>
              </a:rPr>
              <a:t>غیرنقدی</a:t>
            </a:r>
            <a:r>
              <a:rPr lang="fa-IR" sz="2400" dirty="0" smtClean="0">
                <a:solidFill>
                  <a:schemeClr val="tx2">
                    <a:lumMod val="50000"/>
                  </a:schemeClr>
                </a:solidFill>
                <a:ea typeface="+mn-ea"/>
              </a:rPr>
              <a:t> و واگذاری </a:t>
            </a:r>
            <a:r>
              <a:rPr lang="fa-IR" sz="2400" dirty="0" err="1" smtClean="0">
                <a:solidFill>
                  <a:schemeClr val="tx2">
                    <a:lumMod val="50000"/>
                  </a:schemeClr>
                </a:solidFill>
                <a:ea typeface="+mn-ea"/>
              </a:rPr>
              <a:t>دارایی‌های</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سرمایه‌ای</a:t>
            </a:r>
            <a:r>
              <a:rPr lang="fa-IR" sz="2400" dirty="0" smtClean="0">
                <a:solidFill>
                  <a:schemeClr val="tx2">
                    <a:lumMod val="50000"/>
                  </a:schemeClr>
                </a:solidFill>
                <a:ea typeface="+mn-ea"/>
              </a:rPr>
              <a:t> و مالی از جمله عین، منفعت و مشابه آن شامل اموال منقول و </a:t>
            </a:r>
            <a:r>
              <a:rPr lang="fa-IR" sz="2400" dirty="0" err="1" smtClean="0">
                <a:solidFill>
                  <a:schemeClr val="tx2">
                    <a:lumMod val="50000"/>
                  </a:schemeClr>
                </a:solidFill>
                <a:ea typeface="+mn-ea"/>
              </a:rPr>
              <a:t>غیرمنقول</a:t>
            </a:r>
            <a:r>
              <a:rPr lang="fa-IR" sz="2400" dirty="0" smtClean="0">
                <a:solidFill>
                  <a:schemeClr val="tx2">
                    <a:lumMod val="50000"/>
                  </a:schemeClr>
                </a:solidFill>
                <a:ea typeface="+mn-ea"/>
              </a:rPr>
              <a:t> و نیز رد دیون، مطالبات، حقوق و مانند آن در قالب </a:t>
            </a:r>
            <a:r>
              <a:rPr lang="fa-IR" sz="2400" dirty="0" err="1" smtClean="0">
                <a:solidFill>
                  <a:schemeClr val="tx2">
                    <a:lumMod val="50000"/>
                  </a:schemeClr>
                </a:solidFill>
                <a:ea typeface="+mn-ea"/>
              </a:rPr>
              <a:t>فرمها</a:t>
            </a:r>
            <a:r>
              <a:rPr lang="fa-IR" sz="2400" dirty="0" smtClean="0">
                <a:solidFill>
                  <a:schemeClr val="tx2">
                    <a:lumMod val="50000"/>
                  </a:schemeClr>
                </a:solidFill>
                <a:ea typeface="+mn-ea"/>
              </a:rPr>
              <a:t>، شرایط و </a:t>
            </a:r>
            <a:r>
              <a:rPr lang="fa-IR" sz="2400" dirty="0" err="1" smtClean="0">
                <a:solidFill>
                  <a:schemeClr val="tx2">
                    <a:lumMod val="50000"/>
                  </a:schemeClr>
                </a:solidFill>
                <a:ea typeface="+mn-ea"/>
              </a:rPr>
              <a:t>دستورالعمل‌های</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ابلاغی</a:t>
            </a:r>
            <a:r>
              <a:rPr lang="fa-IR" sz="2400" dirty="0" smtClean="0">
                <a:solidFill>
                  <a:schemeClr val="tx2">
                    <a:lumMod val="50000"/>
                  </a:schemeClr>
                </a:solidFill>
                <a:ea typeface="+mn-ea"/>
              </a:rPr>
              <a:t> سازمان </a:t>
            </a:r>
            <a:r>
              <a:rPr lang="fa-IR" sz="2400" dirty="0" err="1" smtClean="0">
                <a:solidFill>
                  <a:schemeClr val="tx2">
                    <a:lumMod val="50000"/>
                  </a:schemeClr>
                </a:solidFill>
                <a:ea typeface="+mn-ea"/>
              </a:rPr>
              <a:t>مديريت</a:t>
            </a:r>
            <a:r>
              <a:rPr lang="fa-IR" sz="2400" dirty="0" smtClean="0">
                <a:solidFill>
                  <a:schemeClr val="tx2">
                    <a:lumMod val="50000"/>
                  </a:schemeClr>
                </a:solidFill>
                <a:ea typeface="+mn-ea"/>
              </a:rPr>
              <a:t> و </a:t>
            </a:r>
            <a:r>
              <a:rPr lang="fa-IR" sz="2400" dirty="0" err="1" smtClean="0">
                <a:solidFill>
                  <a:schemeClr val="tx2">
                    <a:lumMod val="50000"/>
                  </a:schemeClr>
                </a:solidFill>
                <a:ea typeface="+mn-ea"/>
              </a:rPr>
              <a:t>برنامه‌ريزي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كشور</a:t>
            </a:r>
            <a:r>
              <a:rPr lang="fa-IR" sz="2400" dirty="0" smtClean="0">
                <a:solidFill>
                  <a:schemeClr val="tx2">
                    <a:lumMod val="50000"/>
                  </a:schemeClr>
                </a:solidFill>
                <a:ea typeface="+mn-ea"/>
              </a:rPr>
              <a:t> مجاز است. </a:t>
            </a:r>
            <a:r>
              <a:rPr lang="fa-IR" sz="2400" dirty="0" err="1" smtClean="0">
                <a:solidFill>
                  <a:schemeClr val="tx2">
                    <a:lumMod val="50000"/>
                  </a:schemeClr>
                </a:solidFill>
                <a:ea typeface="+mn-ea"/>
              </a:rPr>
              <a:t>نسخه‌ای</a:t>
            </a:r>
            <a:r>
              <a:rPr lang="fa-IR" sz="2400" dirty="0" smtClean="0">
                <a:solidFill>
                  <a:schemeClr val="tx2">
                    <a:lumMod val="50000"/>
                  </a:schemeClr>
                </a:solidFill>
                <a:ea typeface="+mn-ea"/>
              </a:rPr>
              <a:t> از این </a:t>
            </a:r>
            <a:r>
              <a:rPr lang="fa-IR" sz="2400" dirty="0" err="1" smtClean="0">
                <a:solidFill>
                  <a:schemeClr val="tx2">
                    <a:lumMod val="50000"/>
                  </a:schemeClr>
                </a:solidFill>
                <a:ea typeface="+mn-ea"/>
              </a:rPr>
              <a:t>فرمها</a:t>
            </a:r>
            <a:r>
              <a:rPr lang="fa-IR" sz="2400" dirty="0" smtClean="0">
                <a:solidFill>
                  <a:schemeClr val="tx2">
                    <a:lumMod val="50000"/>
                  </a:schemeClr>
                </a:solidFill>
                <a:ea typeface="+mn-ea"/>
              </a:rPr>
              <a:t>، ضمیمه موافقتنامه اعتبارات </a:t>
            </a:r>
            <a:r>
              <a:rPr lang="fa-IR" sz="2400" dirty="0" err="1" smtClean="0">
                <a:solidFill>
                  <a:schemeClr val="tx2">
                    <a:lumMod val="50000"/>
                  </a:schemeClr>
                </a:solidFill>
                <a:ea typeface="+mn-ea"/>
              </a:rPr>
              <a:t>هزینه‌ای</a:t>
            </a:r>
            <a:r>
              <a:rPr lang="fa-IR" sz="2400" dirty="0" smtClean="0">
                <a:solidFill>
                  <a:schemeClr val="tx2">
                    <a:lumMod val="50000"/>
                  </a:schemeClr>
                </a:solidFill>
                <a:ea typeface="+mn-ea"/>
              </a:rPr>
              <a:t> دستگاه اجرائی خواهد شد. احکام این بند </a:t>
            </a:r>
            <a:r>
              <a:rPr lang="fa-IR" sz="2400" dirty="0" err="1" smtClean="0">
                <a:solidFill>
                  <a:schemeClr val="tx2">
                    <a:lumMod val="50000"/>
                  </a:schemeClr>
                </a:solidFill>
                <a:ea typeface="+mn-ea"/>
              </a:rPr>
              <a:t>درخصوص</a:t>
            </a:r>
            <a:r>
              <a:rPr lang="fa-IR" sz="2400" dirty="0" smtClean="0">
                <a:solidFill>
                  <a:schemeClr val="tx2">
                    <a:lumMod val="50000"/>
                  </a:schemeClr>
                </a:solidFill>
                <a:ea typeface="+mn-ea"/>
              </a:rPr>
              <a:t> نهادها و مؤسسات عمومی غیردولتی در حدود اعتبارات مندرج در قوانین بودجه سنواتی و </a:t>
            </a:r>
            <a:r>
              <a:rPr lang="fa-IR" sz="2400" dirty="0" err="1" smtClean="0">
                <a:solidFill>
                  <a:schemeClr val="tx2">
                    <a:lumMod val="50000"/>
                  </a:schemeClr>
                </a:solidFill>
                <a:ea typeface="+mn-ea"/>
              </a:rPr>
              <a:t>مابه‌ازاء</a:t>
            </a:r>
            <a:r>
              <a:rPr lang="fa-IR" sz="2400" dirty="0" smtClean="0">
                <a:solidFill>
                  <a:schemeClr val="tx2">
                    <a:lumMod val="50000"/>
                  </a:schemeClr>
                </a:solidFill>
                <a:ea typeface="+mn-ea"/>
              </a:rPr>
              <a:t> یا </a:t>
            </a:r>
            <a:r>
              <a:rPr lang="fa-IR" sz="2400" dirty="0" err="1" smtClean="0">
                <a:solidFill>
                  <a:schemeClr val="tx2">
                    <a:lumMod val="50000"/>
                  </a:schemeClr>
                </a:solidFill>
                <a:ea typeface="+mn-ea"/>
              </a:rPr>
              <a:t>معوض</a:t>
            </a:r>
            <a:r>
              <a:rPr lang="fa-IR" sz="2400" dirty="0" smtClean="0">
                <a:solidFill>
                  <a:schemeClr val="tx2">
                    <a:lumMod val="50000"/>
                  </a:schemeClr>
                </a:solidFill>
                <a:ea typeface="+mn-ea"/>
              </a:rPr>
              <a:t> آن، </a:t>
            </a:r>
            <a:r>
              <a:rPr lang="fa-IR" sz="2400" dirty="0" err="1" smtClean="0">
                <a:solidFill>
                  <a:schemeClr val="tx2">
                    <a:lumMod val="50000"/>
                  </a:schemeClr>
                </a:solidFill>
                <a:ea typeface="+mn-ea"/>
              </a:rPr>
              <a:t>لازم‌الاجراء</a:t>
            </a:r>
            <a:r>
              <a:rPr lang="fa-IR" sz="2400" dirty="0" smtClean="0">
                <a:solidFill>
                  <a:schemeClr val="tx2">
                    <a:lumMod val="50000"/>
                  </a:schemeClr>
                </a:solidFill>
                <a:ea typeface="+mn-ea"/>
              </a:rPr>
              <a:t> است.</a:t>
            </a:r>
          </a:p>
        </p:txBody>
      </p:sp>
    </p:spTree>
  </p:cSld>
  <p:clrMapOvr>
    <a:masterClrMapping/>
  </p:clrMapOvr>
  <p:transition spd="slow"/>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4294967295"/>
          </p:nvPr>
        </p:nvSpPr>
        <p:spPr>
          <a:xfrm>
            <a:off x="287338" y="0"/>
            <a:ext cx="8856662" cy="5616575"/>
          </a:xfrm>
        </p:spPr>
        <p:txBody>
          <a:bodyPr>
            <a:normAutofit/>
          </a:bodyPr>
          <a:lstStyle/>
          <a:p>
            <a:pPr marL="365760" indent="-283464" algn="just" eaLnBrk="1" fontAlgn="auto" hangingPunct="1">
              <a:lnSpc>
                <a:spcPct val="150000"/>
              </a:lnSpc>
              <a:spcAft>
                <a:spcPts val="0"/>
              </a:spcAft>
              <a:buFontTx/>
              <a:buNone/>
              <a:defRPr/>
            </a:pPr>
            <a:r>
              <a:rPr lang="fa-IR" sz="2800" dirty="0" smtClean="0">
                <a:solidFill>
                  <a:schemeClr val="tx2">
                    <a:lumMod val="50000"/>
                  </a:schemeClr>
                </a:solidFill>
                <a:ea typeface="+mn-ea"/>
              </a:rPr>
              <a:t>	ب- دستگاههای اجرائی موضوع ماده(5) قانون </a:t>
            </a:r>
            <a:r>
              <a:rPr lang="fa-IR" sz="2800" dirty="0" err="1" smtClean="0">
                <a:solidFill>
                  <a:schemeClr val="tx2">
                    <a:lumMod val="50000"/>
                  </a:schemeClr>
                </a:solidFill>
                <a:ea typeface="+mn-ea"/>
              </a:rPr>
              <a:t>مديريت</a:t>
            </a:r>
            <a:r>
              <a:rPr lang="fa-IR" sz="2800" dirty="0" smtClean="0">
                <a:solidFill>
                  <a:schemeClr val="tx2">
                    <a:lumMod val="50000"/>
                  </a:schemeClr>
                </a:solidFill>
                <a:ea typeface="+mn-ea"/>
              </a:rPr>
              <a:t> خدمات </a:t>
            </a:r>
            <a:r>
              <a:rPr lang="fa-IR" sz="2800" dirty="0" err="1" smtClean="0">
                <a:solidFill>
                  <a:schemeClr val="tx2">
                    <a:lumMod val="50000"/>
                  </a:schemeClr>
                </a:solidFill>
                <a:ea typeface="+mn-ea"/>
              </a:rPr>
              <a:t>كشوري</a:t>
            </a:r>
            <a:r>
              <a:rPr lang="fa-IR" sz="2800" dirty="0" smtClean="0">
                <a:solidFill>
                  <a:schemeClr val="tx2">
                    <a:lumMod val="50000"/>
                  </a:schemeClr>
                </a:solidFill>
                <a:ea typeface="+mn-ea"/>
              </a:rPr>
              <a:t> که در چهارچوب وظایف خود مجاز به کمک به اشخاص حقیقی و حقوقی از محل اعتبارات قوانین بودجه سنواتی </a:t>
            </a:r>
            <a:r>
              <a:rPr lang="fa-IR" sz="2800" dirty="0" err="1" smtClean="0">
                <a:solidFill>
                  <a:schemeClr val="tx2">
                    <a:lumMod val="50000"/>
                  </a:schemeClr>
                </a:solidFill>
                <a:ea typeface="+mn-ea"/>
              </a:rPr>
              <a:t>می‌باشند</a:t>
            </a:r>
            <a:r>
              <a:rPr lang="fa-IR" sz="2800" dirty="0" smtClean="0">
                <a:solidFill>
                  <a:schemeClr val="tx2">
                    <a:lumMod val="50000"/>
                  </a:schemeClr>
                </a:solidFill>
                <a:ea typeface="+mn-ea"/>
              </a:rPr>
              <a:t>، موظفند با رعایت تخصیص اعتبار، نسبت به </a:t>
            </a:r>
            <a:r>
              <a:rPr lang="fa-IR" sz="2800" dirty="0" err="1" smtClean="0">
                <a:solidFill>
                  <a:schemeClr val="tx2">
                    <a:lumMod val="50000"/>
                  </a:schemeClr>
                </a:solidFill>
                <a:ea typeface="+mn-ea"/>
              </a:rPr>
              <a:t>أخذ</a:t>
            </a:r>
            <a:r>
              <a:rPr lang="fa-IR" sz="2800" dirty="0" smtClean="0">
                <a:solidFill>
                  <a:schemeClr val="tx2">
                    <a:lumMod val="50000"/>
                  </a:schemeClr>
                </a:solidFill>
                <a:ea typeface="+mn-ea"/>
              </a:rPr>
              <a:t> شماره ملی اشخاص حقیقی گیرنده و یا سهامداران و صاحبان </a:t>
            </a:r>
            <a:r>
              <a:rPr lang="fa-IR" sz="2800" dirty="0" err="1" smtClean="0">
                <a:solidFill>
                  <a:schemeClr val="tx2">
                    <a:lumMod val="50000"/>
                  </a:schemeClr>
                </a:solidFill>
                <a:ea typeface="+mn-ea"/>
              </a:rPr>
              <a:t>سهم‌الشرکه</a:t>
            </a:r>
            <a:r>
              <a:rPr lang="fa-IR" sz="2800" dirty="0" smtClean="0">
                <a:solidFill>
                  <a:schemeClr val="tx2">
                    <a:lumMod val="50000"/>
                  </a:schemeClr>
                </a:solidFill>
                <a:ea typeface="+mn-ea"/>
              </a:rPr>
              <a:t> و اعضای </a:t>
            </a:r>
            <a:r>
              <a:rPr lang="fa-IR" sz="2800" dirty="0" err="1" smtClean="0">
                <a:solidFill>
                  <a:schemeClr val="tx2">
                    <a:lumMod val="50000"/>
                  </a:schemeClr>
                </a:solidFill>
                <a:ea typeface="+mn-ea"/>
              </a:rPr>
              <a:t>هيأت</a:t>
            </a:r>
            <a:r>
              <a:rPr lang="fa-IR" sz="2800" dirty="0" smtClean="0">
                <a:solidFill>
                  <a:schemeClr val="tx2">
                    <a:lumMod val="50000"/>
                  </a:schemeClr>
                </a:solidFill>
                <a:ea typeface="+mn-ea"/>
              </a:rPr>
              <a:t>‌‌‌‌ مدیره و بازرس یا بازرسان قانونی اشخاص حقوقی گیرنده کمک و درج آن در بانک اطلاعاتی که توسط سازمان </a:t>
            </a:r>
            <a:r>
              <a:rPr lang="fa-IR" sz="2800" dirty="0" err="1" smtClean="0">
                <a:solidFill>
                  <a:schemeClr val="tx2">
                    <a:lumMod val="50000"/>
                  </a:schemeClr>
                </a:solidFill>
                <a:ea typeface="+mn-ea"/>
              </a:rPr>
              <a:t>مديريت</a:t>
            </a:r>
            <a:r>
              <a:rPr lang="fa-IR" sz="2800" dirty="0" smtClean="0">
                <a:solidFill>
                  <a:schemeClr val="tx2">
                    <a:lumMod val="50000"/>
                  </a:schemeClr>
                </a:solidFill>
                <a:ea typeface="+mn-ea"/>
              </a:rPr>
              <a:t> و </a:t>
            </a:r>
            <a:r>
              <a:rPr lang="fa-IR" sz="2800" dirty="0" err="1" smtClean="0">
                <a:solidFill>
                  <a:schemeClr val="tx2">
                    <a:lumMod val="50000"/>
                  </a:schemeClr>
                </a:solidFill>
                <a:ea typeface="+mn-ea"/>
              </a:rPr>
              <a:t>برنامه‌ريزي</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كشور</a:t>
            </a:r>
            <a:r>
              <a:rPr lang="fa-IR" sz="2800" dirty="0" smtClean="0">
                <a:solidFill>
                  <a:schemeClr val="tx2">
                    <a:lumMod val="50000"/>
                  </a:schemeClr>
                </a:solidFill>
                <a:ea typeface="+mn-ea"/>
              </a:rPr>
              <a:t> برای این منظور ایجاد </a:t>
            </a:r>
            <a:r>
              <a:rPr lang="fa-IR" sz="2800" dirty="0" err="1" smtClean="0">
                <a:solidFill>
                  <a:schemeClr val="tx2">
                    <a:lumMod val="50000"/>
                  </a:schemeClr>
                </a:solidFill>
                <a:ea typeface="+mn-ea"/>
              </a:rPr>
              <a:t>می‌گردد</a:t>
            </a:r>
            <a:r>
              <a:rPr lang="fa-IR" sz="2800" dirty="0" smtClean="0">
                <a:solidFill>
                  <a:schemeClr val="tx2">
                    <a:lumMod val="50000"/>
                  </a:schemeClr>
                </a:solidFill>
                <a:ea typeface="+mn-ea"/>
              </a:rPr>
              <a:t>، اقدام و سپس مبلغ کمک را پرداخت </a:t>
            </a:r>
            <a:r>
              <a:rPr lang="fa-IR" sz="2800" dirty="0" err="1" smtClean="0">
                <a:solidFill>
                  <a:schemeClr val="tx2">
                    <a:lumMod val="50000"/>
                  </a:schemeClr>
                </a:solidFill>
                <a:ea typeface="+mn-ea"/>
              </a:rPr>
              <a:t>كنند</a:t>
            </a:r>
            <a:r>
              <a:rPr lang="fa-IR" sz="2800" dirty="0" smtClean="0">
                <a:solidFill>
                  <a:schemeClr val="tx2">
                    <a:lumMod val="50000"/>
                  </a:schemeClr>
                </a:solidFill>
                <a:ea typeface="+mn-ea"/>
              </a:rPr>
              <a:t>. </a:t>
            </a:r>
          </a:p>
        </p:txBody>
      </p:sp>
    </p:spTree>
  </p:cSld>
  <p:clrMapOvr>
    <a:masterClrMapping/>
  </p:clrMapOvr>
  <p:transition spd="slow"/>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4294967295"/>
          </p:nvPr>
        </p:nvSpPr>
        <p:spPr>
          <a:xfrm>
            <a:off x="287338" y="0"/>
            <a:ext cx="8856662" cy="5616575"/>
          </a:xfrm>
        </p:spPr>
        <p:txBody>
          <a:bodyPr>
            <a:normAutofit/>
          </a:bodyPr>
          <a:lstStyle/>
          <a:p>
            <a:pPr marL="365760" indent="-283464" algn="just" eaLnBrk="1" fontAlgn="auto" hangingPunct="1">
              <a:lnSpc>
                <a:spcPct val="150000"/>
              </a:lnSpc>
              <a:spcAft>
                <a:spcPts val="0"/>
              </a:spcAft>
              <a:buFontTx/>
              <a:buNone/>
              <a:defRPr/>
            </a:pPr>
            <a:r>
              <a:rPr lang="fa-IR" sz="2800" dirty="0" smtClean="0">
                <a:solidFill>
                  <a:schemeClr val="tx2">
                    <a:lumMod val="50000"/>
                  </a:schemeClr>
                </a:solidFill>
                <a:ea typeface="+mn-ea"/>
              </a:rPr>
              <a:t>کمک از محل منابع و ردیفهای در اختیار سازمان </a:t>
            </a:r>
            <a:r>
              <a:rPr lang="fa-IR" sz="2800" dirty="0" err="1" smtClean="0">
                <a:solidFill>
                  <a:schemeClr val="tx2">
                    <a:lumMod val="50000"/>
                  </a:schemeClr>
                </a:solidFill>
                <a:ea typeface="+mn-ea"/>
              </a:rPr>
              <a:t>مديريت</a:t>
            </a:r>
            <a:r>
              <a:rPr lang="fa-IR" sz="2800" dirty="0" smtClean="0">
                <a:solidFill>
                  <a:schemeClr val="tx2">
                    <a:lumMod val="50000"/>
                  </a:schemeClr>
                </a:solidFill>
                <a:ea typeface="+mn-ea"/>
              </a:rPr>
              <a:t> و </a:t>
            </a:r>
            <a:r>
              <a:rPr lang="fa-IR" sz="2800" dirty="0" err="1" smtClean="0">
                <a:solidFill>
                  <a:schemeClr val="tx2">
                    <a:lumMod val="50000"/>
                  </a:schemeClr>
                </a:solidFill>
                <a:ea typeface="+mn-ea"/>
              </a:rPr>
              <a:t>برنامه‌ريزي</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كشور</a:t>
            </a:r>
            <a:r>
              <a:rPr lang="fa-IR" sz="2800" dirty="0" smtClean="0">
                <a:solidFill>
                  <a:schemeClr val="tx2">
                    <a:lumMod val="50000"/>
                  </a:schemeClr>
                </a:solidFill>
                <a:ea typeface="+mn-ea"/>
              </a:rPr>
              <a:t> نیز مشمول این حکم است. گردش عملیات مالی (دریافتها و </a:t>
            </a:r>
            <a:r>
              <a:rPr lang="fa-IR" sz="2800" dirty="0" err="1" smtClean="0">
                <a:solidFill>
                  <a:schemeClr val="tx2">
                    <a:lumMod val="50000"/>
                  </a:schemeClr>
                </a:solidFill>
                <a:ea typeface="+mn-ea"/>
              </a:rPr>
              <a:t>پرداختها</a:t>
            </a:r>
            <a:r>
              <a:rPr lang="fa-IR" sz="2800" dirty="0" smtClean="0">
                <a:solidFill>
                  <a:schemeClr val="tx2">
                    <a:lumMod val="50000"/>
                  </a:schemeClr>
                </a:solidFill>
                <a:ea typeface="+mn-ea"/>
              </a:rPr>
              <a:t>) و حساب سالانه اشخاص </a:t>
            </a:r>
            <a:r>
              <a:rPr lang="fa-IR" sz="2800" dirty="0" err="1" smtClean="0">
                <a:solidFill>
                  <a:schemeClr val="tx2">
                    <a:lumMod val="50000"/>
                  </a:schemeClr>
                </a:solidFill>
                <a:ea typeface="+mn-ea"/>
              </a:rPr>
              <a:t>حقوقي</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کمک‌گیرنده</a:t>
            </a:r>
            <a:r>
              <a:rPr lang="fa-IR" sz="2800" dirty="0" smtClean="0">
                <a:solidFill>
                  <a:schemeClr val="tx2">
                    <a:lumMod val="50000"/>
                  </a:schemeClr>
                </a:solidFill>
                <a:ea typeface="+mn-ea"/>
              </a:rPr>
              <a:t> و انطباق </a:t>
            </a:r>
            <a:r>
              <a:rPr lang="fa-IR" sz="2800" dirty="0" err="1" smtClean="0">
                <a:solidFill>
                  <a:schemeClr val="tx2">
                    <a:lumMod val="50000"/>
                  </a:schemeClr>
                </a:solidFill>
                <a:ea typeface="+mn-ea"/>
              </a:rPr>
              <a:t>هزینه‌های</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انجام‌شده</a:t>
            </a:r>
            <a:r>
              <a:rPr lang="fa-IR" sz="2800" dirty="0" smtClean="0">
                <a:solidFill>
                  <a:schemeClr val="tx2">
                    <a:lumMod val="50000"/>
                  </a:schemeClr>
                </a:solidFill>
                <a:ea typeface="+mn-ea"/>
              </a:rPr>
              <a:t> توسط </a:t>
            </a:r>
            <a:r>
              <a:rPr lang="fa-IR" sz="2800" dirty="0" err="1" smtClean="0">
                <a:solidFill>
                  <a:schemeClr val="tx2">
                    <a:lumMod val="50000"/>
                  </a:schemeClr>
                </a:solidFill>
                <a:ea typeface="+mn-ea"/>
              </a:rPr>
              <a:t>کمک‌گیرنده</a:t>
            </a:r>
            <a:r>
              <a:rPr lang="fa-IR" sz="2800" dirty="0" smtClean="0">
                <a:solidFill>
                  <a:schemeClr val="tx2">
                    <a:lumMod val="50000"/>
                  </a:schemeClr>
                </a:solidFill>
                <a:ea typeface="+mn-ea"/>
              </a:rPr>
              <a:t> با اهداف </a:t>
            </a:r>
            <a:r>
              <a:rPr lang="fa-IR" sz="2800" dirty="0" err="1" smtClean="0">
                <a:solidFill>
                  <a:schemeClr val="tx2">
                    <a:lumMod val="50000"/>
                  </a:schemeClr>
                </a:solidFill>
                <a:ea typeface="+mn-ea"/>
              </a:rPr>
              <a:t>اعلام‌شده</a:t>
            </a:r>
            <a:r>
              <a:rPr lang="fa-IR" sz="2800" dirty="0" smtClean="0">
                <a:solidFill>
                  <a:schemeClr val="tx2">
                    <a:lumMod val="50000"/>
                  </a:schemeClr>
                </a:solidFill>
                <a:ea typeface="+mn-ea"/>
              </a:rPr>
              <a:t> توسط دستگاه اجرائی </a:t>
            </a:r>
            <a:r>
              <a:rPr lang="fa-IR" sz="2800" dirty="0" err="1" smtClean="0">
                <a:solidFill>
                  <a:schemeClr val="tx2">
                    <a:lumMod val="50000"/>
                  </a:schemeClr>
                </a:solidFill>
                <a:ea typeface="+mn-ea"/>
              </a:rPr>
              <a:t>پرداخت‌کننده</a:t>
            </a:r>
            <a:r>
              <a:rPr lang="fa-IR" sz="2800" dirty="0" smtClean="0">
                <a:solidFill>
                  <a:schemeClr val="tx2">
                    <a:lumMod val="50000"/>
                  </a:schemeClr>
                </a:solidFill>
                <a:ea typeface="+mn-ea"/>
              </a:rPr>
              <a:t> کمک باید توسط </a:t>
            </a:r>
            <a:r>
              <a:rPr lang="fa-IR" sz="2800" dirty="0" err="1" smtClean="0">
                <a:solidFill>
                  <a:schemeClr val="tx2">
                    <a:lumMod val="50000"/>
                  </a:schemeClr>
                </a:solidFill>
                <a:ea typeface="+mn-ea"/>
              </a:rPr>
              <a:t>حسابرس</a:t>
            </a:r>
            <a:r>
              <a:rPr lang="fa-IR" sz="2800" dirty="0" smtClean="0">
                <a:solidFill>
                  <a:schemeClr val="tx2">
                    <a:lumMod val="50000"/>
                  </a:schemeClr>
                </a:solidFill>
                <a:ea typeface="+mn-ea"/>
              </a:rPr>
              <a:t> و بازرس قانونی </a:t>
            </a:r>
            <a:r>
              <a:rPr lang="fa-IR" sz="2800" dirty="0" err="1" smtClean="0">
                <a:solidFill>
                  <a:schemeClr val="tx2">
                    <a:lumMod val="50000"/>
                  </a:schemeClr>
                </a:solidFill>
                <a:ea typeface="+mn-ea"/>
              </a:rPr>
              <a:t>كمك‌گیرنده</a:t>
            </a:r>
            <a:r>
              <a:rPr lang="fa-IR" sz="2800" dirty="0" smtClean="0">
                <a:solidFill>
                  <a:schemeClr val="tx2">
                    <a:lumMod val="50000"/>
                  </a:schemeClr>
                </a:solidFill>
                <a:ea typeface="+mn-ea"/>
              </a:rPr>
              <a:t> رسیدگی شود و نتیجه رسیدگی توسط دستگاه اجرائی </a:t>
            </a:r>
            <a:r>
              <a:rPr lang="fa-IR" sz="2800" dirty="0" err="1" smtClean="0">
                <a:solidFill>
                  <a:schemeClr val="tx2">
                    <a:lumMod val="50000"/>
                  </a:schemeClr>
                </a:solidFill>
                <a:ea typeface="+mn-ea"/>
              </a:rPr>
              <a:t>کمک‌کننده</a:t>
            </a:r>
            <a:r>
              <a:rPr lang="fa-IR" sz="2800" dirty="0" smtClean="0">
                <a:solidFill>
                  <a:schemeClr val="tx2">
                    <a:lumMod val="50000"/>
                  </a:schemeClr>
                </a:solidFill>
                <a:ea typeface="+mn-ea"/>
              </a:rPr>
              <a:t> تا پایان </a:t>
            </a:r>
            <a:r>
              <a:rPr lang="fa-IR" sz="2800" dirty="0" err="1" smtClean="0">
                <a:solidFill>
                  <a:schemeClr val="tx2">
                    <a:lumMod val="50000"/>
                  </a:schemeClr>
                </a:solidFill>
                <a:ea typeface="+mn-ea"/>
              </a:rPr>
              <a:t>شهریورماه</a:t>
            </a:r>
            <a:r>
              <a:rPr lang="fa-IR" sz="2800" dirty="0" smtClean="0">
                <a:solidFill>
                  <a:schemeClr val="tx2">
                    <a:lumMod val="50000"/>
                  </a:schemeClr>
                </a:solidFill>
                <a:ea typeface="+mn-ea"/>
              </a:rPr>
              <a:t> سال بعد به سازمان </a:t>
            </a:r>
            <a:r>
              <a:rPr lang="fa-IR" sz="2800" dirty="0" err="1" smtClean="0">
                <a:solidFill>
                  <a:schemeClr val="tx2">
                    <a:lumMod val="50000"/>
                  </a:schemeClr>
                </a:solidFill>
                <a:ea typeface="+mn-ea"/>
              </a:rPr>
              <a:t>مديريت</a:t>
            </a:r>
            <a:r>
              <a:rPr lang="fa-IR" sz="2800" dirty="0" smtClean="0">
                <a:solidFill>
                  <a:schemeClr val="tx2">
                    <a:lumMod val="50000"/>
                  </a:schemeClr>
                </a:solidFill>
                <a:ea typeface="+mn-ea"/>
              </a:rPr>
              <a:t> و </a:t>
            </a:r>
            <a:r>
              <a:rPr lang="fa-IR" sz="2800" dirty="0" err="1" smtClean="0">
                <a:solidFill>
                  <a:schemeClr val="tx2">
                    <a:lumMod val="50000"/>
                  </a:schemeClr>
                </a:solidFill>
                <a:ea typeface="+mn-ea"/>
              </a:rPr>
              <a:t>برنامه‌ريزي</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كشور</a:t>
            </a:r>
            <a:r>
              <a:rPr lang="fa-IR" sz="2800" dirty="0" smtClean="0">
                <a:solidFill>
                  <a:schemeClr val="tx2">
                    <a:lumMod val="50000"/>
                  </a:schemeClr>
                </a:solidFill>
                <a:ea typeface="+mn-ea"/>
              </a:rPr>
              <a:t> ارسال شود.</a:t>
            </a:r>
          </a:p>
        </p:txBody>
      </p:sp>
    </p:spTree>
  </p:cSld>
  <p:clrMapOvr>
    <a:masterClrMapping/>
  </p:clrMapOvr>
  <p:transition spd="slow"/>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4294967295"/>
          </p:nvPr>
        </p:nvSpPr>
        <p:spPr>
          <a:xfrm>
            <a:off x="287338" y="0"/>
            <a:ext cx="8856662" cy="5616575"/>
          </a:xfrm>
        </p:spPr>
        <p:txBody>
          <a:bodyPr>
            <a:normAutofit/>
          </a:bodyPr>
          <a:lstStyle/>
          <a:p>
            <a:pPr marL="365760" indent="-283464" algn="just" eaLnBrk="1" fontAlgn="auto" hangingPunct="1">
              <a:lnSpc>
                <a:spcPct val="150000"/>
              </a:lnSpc>
              <a:spcAft>
                <a:spcPts val="0"/>
              </a:spcAft>
              <a:buFontTx/>
              <a:buNone/>
              <a:defRPr/>
            </a:pPr>
            <a:r>
              <a:rPr lang="fa-IR" dirty="0" smtClean="0">
                <a:solidFill>
                  <a:srgbClr val="FF0000"/>
                </a:solidFill>
                <a:ea typeface="+mn-ea"/>
              </a:rPr>
              <a:t>ماده 24-</a:t>
            </a:r>
          </a:p>
          <a:p>
            <a:pPr marL="365760" indent="-283464" algn="just" eaLnBrk="1" fontAlgn="auto" hangingPunct="1">
              <a:lnSpc>
                <a:spcPct val="150000"/>
              </a:lnSpc>
              <a:spcAft>
                <a:spcPts val="0"/>
              </a:spcAft>
              <a:buFontTx/>
              <a:buNone/>
              <a:defRPr/>
            </a:pPr>
            <a:r>
              <a:rPr lang="fa-IR" sz="2800" dirty="0" smtClean="0">
                <a:solidFill>
                  <a:schemeClr val="tx2">
                    <a:lumMod val="50000"/>
                  </a:schemeClr>
                </a:solidFill>
                <a:ea typeface="+mn-ea"/>
              </a:rPr>
              <a:t>	الف- </a:t>
            </a:r>
            <a:r>
              <a:rPr lang="fa-IR" sz="2800" dirty="0" err="1" smtClean="0">
                <a:solidFill>
                  <a:schemeClr val="tx2">
                    <a:lumMod val="50000"/>
                  </a:schemeClr>
                </a:solidFill>
                <a:ea typeface="+mn-ea"/>
              </a:rPr>
              <a:t>تخصيص</a:t>
            </a:r>
            <a:r>
              <a:rPr lang="fa-IR" sz="2800" dirty="0" smtClean="0">
                <a:solidFill>
                  <a:schemeClr val="tx2">
                    <a:lumMod val="50000"/>
                  </a:schemeClr>
                </a:solidFill>
                <a:ea typeface="+mn-ea"/>
              </a:rPr>
              <a:t> اعتبار، تعهد و پرداخت در </a:t>
            </a:r>
            <a:r>
              <a:rPr lang="fa-IR" sz="2800" dirty="0" err="1" smtClean="0">
                <a:solidFill>
                  <a:schemeClr val="tx2">
                    <a:lumMod val="50000"/>
                  </a:schemeClr>
                </a:solidFill>
                <a:ea typeface="+mn-ea"/>
              </a:rPr>
              <a:t>اجراي</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موافقتنامه‌هاي</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متبادله</a:t>
            </a:r>
            <a:r>
              <a:rPr lang="fa-IR" sz="2800" dirty="0" smtClean="0">
                <a:solidFill>
                  <a:schemeClr val="tx2">
                    <a:lumMod val="50000"/>
                  </a:schemeClr>
                </a:solidFill>
                <a:ea typeface="+mn-ea"/>
              </a:rPr>
              <a:t> با </a:t>
            </a:r>
            <a:r>
              <a:rPr lang="fa-IR" sz="2800" dirty="0" err="1" smtClean="0">
                <a:solidFill>
                  <a:schemeClr val="tx2">
                    <a:lumMod val="50000"/>
                  </a:schemeClr>
                </a:solidFill>
                <a:ea typeface="+mn-ea"/>
              </a:rPr>
              <a:t>دستگاههاي</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اجرائي</a:t>
            </a:r>
            <a:r>
              <a:rPr lang="fa-IR" sz="2800" dirty="0" smtClean="0">
                <a:solidFill>
                  <a:schemeClr val="tx2">
                    <a:lumMod val="50000"/>
                  </a:schemeClr>
                </a:solidFill>
                <a:ea typeface="+mn-ea"/>
              </a:rPr>
              <a:t>، مشروط به </a:t>
            </a:r>
            <a:r>
              <a:rPr lang="fa-IR" sz="2800" dirty="0" err="1" smtClean="0">
                <a:solidFill>
                  <a:schemeClr val="tx2">
                    <a:lumMod val="50000"/>
                  </a:schemeClr>
                </a:solidFill>
                <a:ea typeface="+mn-ea"/>
              </a:rPr>
              <a:t>رعايت</a:t>
            </a:r>
            <a:r>
              <a:rPr lang="fa-IR" sz="2800" dirty="0" smtClean="0">
                <a:solidFill>
                  <a:schemeClr val="tx2">
                    <a:lumMod val="50000"/>
                  </a:schemeClr>
                </a:solidFill>
                <a:ea typeface="+mn-ea"/>
              </a:rPr>
              <a:t> شرح </a:t>
            </a:r>
            <a:r>
              <a:rPr lang="fa-IR" sz="2800" dirty="0" err="1" smtClean="0">
                <a:solidFill>
                  <a:schemeClr val="tx2">
                    <a:lumMod val="50000"/>
                  </a:schemeClr>
                </a:solidFill>
                <a:ea typeface="+mn-ea"/>
              </a:rPr>
              <a:t>عمليات</a:t>
            </a:r>
            <a:r>
              <a:rPr lang="fa-IR" sz="2800" dirty="0" smtClean="0">
                <a:solidFill>
                  <a:schemeClr val="tx2">
                    <a:lumMod val="50000"/>
                  </a:schemeClr>
                </a:solidFill>
                <a:ea typeface="+mn-ea"/>
              </a:rPr>
              <a:t> و </a:t>
            </a:r>
            <a:r>
              <a:rPr lang="fa-IR" sz="2800" dirty="0" err="1" smtClean="0">
                <a:solidFill>
                  <a:schemeClr val="tx2">
                    <a:lumMod val="50000"/>
                  </a:schemeClr>
                </a:solidFill>
                <a:ea typeface="+mn-ea"/>
              </a:rPr>
              <a:t>فعاليت‌هاي</a:t>
            </a:r>
            <a:r>
              <a:rPr lang="fa-IR" sz="2800" dirty="0" smtClean="0">
                <a:solidFill>
                  <a:schemeClr val="tx2">
                    <a:lumMod val="50000"/>
                  </a:schemeClr>
                </a:solidFill>
                <a:ea typeface="+mn-ea"/>
              </a:rPr>
              <a:t> موضوع موافقتنامه </a:t>
            </a:r>
            <a:r>
              <a:rPr lang="fa-IR" sz="2800" dirty="0" err="1" smtClean="0">
                <a:solidFill>
                  <a:schemeClr val="tx2">
                    <a:lumMod val="50000"/>
                  </a:schemeClr>
                </a:solidFill>
                <a:ea typeface="+mn-ea"/>
              </a:rPr>
              <a:t>كه</a:t>
            </a:r>
            <a:r>
              <a:rPr lang="fa-IR" sz="2800" dirty="0" smtClean="0">
                <a:solidFill>
                  <a:schemeClr val="tx2">
                    <a:lumMod val="50000"/>
                  </a:schemeClr>
                </a:solidFill>
                <a:ea typeface="+mn-ea"/>
              </a:rPr>
              <a:t> توسط سازمان </a:t>
            </a:r>
            <a:r>
              <a:rPr lang="fa-IR" sz="2800" dirty="0" err="1" smtClean="0">
                <a:solidFill>
                  <a:schemeClr val="tx2">
                    <a:lumMod val="50000"/>
                  </a:schemeClr>
                </a:solidFill>
                <a:ea typeface="+mn-ea"/>
              </a:rPr>
              <a:t>مديريت</a:t>
            </a:r>
            <a:r>
              <a:rPr lang="fa-IR" sz="2800" dirty="0" smtClean="0">
                <a:solidFill>
                  <a:schemeClr val="tx2">
                    <a:lumMod val="50000"/>
                  </a:schemeClr>
                </a:solidFill>
                <a:ea typeface="+mn-ea"/>
              </a:rPr>
              <a:t> و </a:t>
            </a:r>
            <a:r>
              <a:rPr lang="fa-IR" sz="2800" dirty="0" err="1" smtClean="0">
                <a:solidFill>
                  <a:schemeClr val="tx2">
                    <a:lumMod val="50000"/>
                  </a:schemeClr>
                </a:solidFill>
                <a:ea typeface="+mn-ea"/>
              </a:rPr>
              <a:t>برنامه‌ريزي</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كشور</a:t>
            </a:r>
            <a:r>
              <a:rPr lang="fa-IR" sz="2800" dirty="0" smtClean="0">
                <a:solidFill>
                  <a:schemeClr val="tx2">
                    <a:lumMod val="50000"/>
                  </a:schemeClr>
                </a:solidFill>
                <a:ea typeface="+mn-ea"/>
              </a:rPr>
              <a:t> درج </a:t>
            </a:r>
            <a:r>
              <a:rPr lang="fa-IR" sz="2800" dirty="0" err="1" smtClean="0">
                <a:solidFill>
                  <a:schemeClr val="tx2">
                    <a:lumMod val="50000"/>
                  </a:schemeClr>
                </a:solidFill>
                <a:ea typeface="+mn-ea"/>
              </a:rPr>
              <a:t>مي‌شود</a:t>
            </a:r>
            <a:r>
              <a:rPr lang="fa-IR" sz="2800" dirty="0" smtClean="0">
                <a:solidFill>
                  <a:schemeClr val="tx2">
                    <a:lumMod val="50000"/>
                  </a:schemeClr>
                </a:solidFill>
                <a:ea typeface="+mn-ea"/>
              </a:rPr>
              <a:t>، خواهد بود. شروط </a:t>
            </a:r>
            <a:r>
              <a:rPr lang="fa-IR" sz="2800" dirty="0" err="1" smtClean="0">
                <a:solidFill>
                  <a:schemeClr val="tx2">
                    <a:lumMod val="50000"/>
                  </a:schemeClr>
                </a:solidFill>
                <a:ea typeface="+mn-ea"/>
              </a:rPr>
              <a:t>يادشده</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نبايد</a:t>
            </a:r>
            <a:r>
              <a:rPr lang="fa-IR" sz="2800" dirty="0" smtClean="0">
                <a:solidFill>
                  <a:schemeClr val="tx2">
                    <a:lumMod val="50000"/>
                  </a:schemeClr>
                </a:solidFill>
                <a:ea typeface="+mn-ea"/>
              </a:rPr>
              <a:t> </a:t>
            </a:r>
            <a:r>
              <a:rPr lang="fa-IR" sz="2800" dirty="0" err="1" smtClean="0">
                <a:solidFill>
                  <a:schemeClr val="tx2">
                    <a:lumMod val="50000"/>
                  </a:schemeClr>
                </a:solidFill>
                <a:ea typeface="+mn-ea"/>
              </a:rPr>
              <a:t>مغاير</a:t>
            </a:r>
            <a:r>
              <a:rPr lang="fa-IR" sz="2800" dirty="0" smtClean="0">
                <a:solidFill>
                  <a:schemeClr val="tx2">
                    <a:lumMod val="50000"/>
                  </a:schemeClr>
                </a:solidFill>
                <a:ea typeface="+mn-ea"/>
              </a:rPr>
              <a:t> قانون باشد.</a:t>
            </a:r>
          </a:p>
        </p:txBody>
      </p:sp>
    </p:spTree>
  </p:cSld>
  <p:clrMapOvr>
    <a:masterClrMapping/>
  </p:clrMapOvr>
  <p:transition spd="slow"/>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4294967295"/>
          </p:nvPr>
        </p:nvSpPr>
        <p:spPr>
          <a:xfrm>
            <a:off x="287338" y="0"/>
            <a:ext cx="8856662" cy="5616575"/>
          </a:xfrm>
        </p:spPr>
        <p:txBody>
          <a:bodyPr>
            <a:normAutofit/>
          </a:bodyPr>
          <a:lstStyle/>
          <a:p>
            <a:pPr marL="365760" indent="-283464" algn="just" eaLnBrk="1" fontAlgn="auto" hangingPunct="1">
              <a:lnSpc>
                <a:spcPct val="150000"/>
              </a:lnSpc>
              <a:spcAft>
                <a:spcPts val="0"/>
              </a:spcAft>
              <a:buFontTx/>
              <a:buNone/>
              <a:defRPr/>
            </a:pPr>
            <a:r>
              <a:rPr lang="fa-IR" sz="2800" dirty="0" smtClean="0">
                <a:solidFill>
                  <a:srgbClr val="FF0000"/>
                </a:solidFill>
                <a:ea typeface="+mn-ea"/>
              </a:rPr>
              <a:t>ماده 56-</a:t>
            </a:r>
          </a:p>
          <a:p>
            <a:pPr marL="365760" indent="-283464" algn="just" eaLnBrk="1" fontAlgn="auto" hangingPunct="1">
              <a:lnSpc>
                <a:spcPct val="150000"/>
              </a:lnSpc>
              <a:spcAft>
                <a:spcPts val="0"/>
              </a:spcAft>
              <a:buFontTx/>
              <a:buNone/>
              <a:defRPr/>
            </a:pP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كليه</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دستگاههاي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اجرائي</a:t>
            </a:r>
            <a:r>
              <a:rPr lang="fa-IR" sz="2400" dirty="0" smtClean="0">
                <a:solidFill>
                  <a:schemeClr val="tx2">
                    <a:lumMod val="50000"/>
                  </a:schemeClr>
                </a:solidFill>
                <a:ea typeface="+mn-ea"/>
              </a:rPr>
              <a:t> موضوع ماده(5) قانون </a:t>
            </a:r>
            <a:r>
              <a:rPr lang="fa-IR" sz="2400" dirty="0" err="1" smtClean="0">
                <a:solidFill>
                  <a:schemeClr val="tx2">
                    <a:lumMod val="50000"/>
                  </a:schemeClr>
                </a:solidFill>
                <a:ea typeface="+mn-ea"/>
              </a:rPr>
              <a:t>مديريت</a:t>
            </a:r>
            <a:r>
              <a:rPr lang="fa-IR" sz="2400" dirty="0" smtClean="0">
                <a:solidFill>
                  <a:schemeClr val="tx2">
                    <a:lumMod val="50000"/>
                  </a:schemeClr>
                </a:solidFill>
                <a:ea typeface="+mn-ea"/>
              </a:rPr>
              <a:t> خدمات </a:t>
            </a:r>
            <a:r>
              <a:rPr lang="fa-IR" sz="2400" dirty="0" err="1" smtClean="0">
                <a:solidFill>
                  <a:schemeClr val="tx2">
                    <a:lumMod val="50000"/>
                  </a:schemeClr>
                </a:solidFill>
                <a:ea typeface="+mn-ea"/>
              </a:rPr>
              <a:t>كشوري</a:t>
            </a:r>
            <a:r>
              <a:rPr lang="fa-IR" sz="2400" dirty="0" smtClean="0">
                <a:solidFill>
                  <a:schemeClr val="tx2">
                    <a:lumMod val="50000"/>
                  </a:schemeClr>
                </a:solidFill>
                <a:ea typeface="+mn-ea"/>
              </a:rPr>
              <a:t> و </a:t>
            </a:r>
            <a:r>
              <a:rPr lang="fa-IR" sz="2400" dirty="0" err="1" smtClean="0">
                <a:solidFill>
                  <a:schemeClr val="tx2">
                    <a:lumMod val="50000"/>
                  </a:schemeClr>
                </a:solidFill>
                <a:ea typeface="+mn-ea"/>
              </a:rPr>
              <a:t>دستگاههاي</a:t>
            </a:r>
            <a:r>
              <a:rPr lang="fa-IR" sz="2400" dirty="0" smtClean="0">
                <a:solidFill>
                  <a:schemeClr val="tx2">
                    <a:lumMod val="50000"/>
                  </a:schemeClr>
                </a:solidFill>
                <a:ea typeface="+mn-ea"/>
              </a:rPr>
              <a:t> موضوع ماده(50) قانون الحاق </a:t>
            </a:r>
            <a:r>
              <a:rPr lang="fa-IR" sz="2400" dirty="0" err="1" smtClean="0">
                <a:solidFill>
                  <a:schemeClr val="tx2">
                    <a:lumMod val="50000"/>
                  </a:schemeClr>
                </a:solidFill>
                <a:ea typeface="+mn-ea"/>
              </a:rPr>
              <a:t>موادي</a:t>
            </a:r>
            <a:r>
              <a:rPr lang="fa-IR" sz="2400" dirty="0" smtClean="0">
                <a:solidFill>
                  <a:schemeClr val="tx2">
                    <a:lumMod val="50000"/>
                  </a:schemeClr>
                </a:solidFill>
                <a:ea typeface="+mn-ea"/>
              </a:rPr>
              <a:t> به قانون </a:t>
            </a:r>
            <a:r>
              <a:rPr lang="fa-IR" sz="2400" dirty="0" err="1" smtClean="0">
                <a:solidFill>
                  <a:schemeClr val="tx2">
                    <a:lumMod val="50000"/>
                  </a:schemeClr>
                </a:solidFill>
                <a:ea typeface="+mn-ea"/>
              </a:rPr>
              <a:t>تنظيم</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بخشي</a:t>
            </a:r>
            <a:r>
              <a:rPr lang="fa-IR" sz="2400" dirty="0" smtClean="0">
                <a:solidFill>
                  <a:schemeClr val="tx2">
                    <a:lumMod val="50000"/>
                  </a:schemeClr>
                </a:solidFill>
                <a:ea typeface="+mn-ea"/>
              </a:rPr>
              <a:t> از مقررات </a:t>
            </a:r>
            <a:r>
              <a:rPr lang="fa-IR" sz="2400" dirty="0" err="1" smtClean="0">
                <a:solidFill>
                  <a:schemeClr val="tx2">
                    <a:lumMod val="50000"/>
                  </a:schemeClr>
                </a:solidFill>
                <a:ea typeface="+mn-ea"/>
              </a:rPr>
              <a:t>مالي</a:t>
            </a:r>
            <a:r>
              <a:rPr lang="fa-IR" sz="2400" dirty="0" smtClean="0">
                <a:solidFill>
                  <a:schemeClr val="tx2">
                    <a:lumMod val="50000"/>
                  </a:schemeClr>
                </a:solidFill>
                <a:ea typeface="+mn-ea"/>
              </a:rPr>
              <a:t> دولت(1) مصوب 15/8/1384 </a:t>
            </a:r>
            <a:r>
              <a:rPr lang="fa-IR" sz="2400" dirty="0" err="1" smtClean="0">
                <a:solidFill>
                  <a:schemeClr val="tx2">
                    <a:lumMod val="50000"/>
                  </a:schemeClr>
                </a:solidFill>
                <a:ea typeface="+mn-ea"/>
              </a:rPr>
              <a:t>مكلفند</a:t>
            </a:r>
            <a:r>
              <a:rPr lang="fa-IR" sz="2400" dirty="0" smtClean="0">
                <a:solidFill>
                  <a:schemeClr val="tx2">
                    <a:lumMod val="50000"/>
                  </a:schemeClr>
                </a:solidFill>
                <a:ea typeface="+mn-ea"/>
              </a:rPr>
              <a:t> علاوه بر اعتبارات </a:t>
            </a:r>
            <a:r>
              <a:rPr lang="fa-IR" sz="2400" dirty="0" err="1" smtClean="0">
                <a:solidFill>
                  <a:schemeClr val="tx2">
                    <a:lumMod val="50000"/>
                  </a:schemeClr>
                </a:solidFill>
                <a:ea typeface="+mn-ea"/>
              </a:rPr>
              <a:t>پژوهشي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كه</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ذيل</a:t>
            </a:r>
            <a:r>
              <a:rPr lang="fa-IR" sz="2400" dirty="0" smtClean="0">
                <a:solidFill>
                  <a:schemeClr val="tx2">
                    <a:lumMod val="50000"/>
                  </a:schemeClr>
                </a:solidFill>
                <a:ea typeface="+mn-ea"/>
              </a:rPr>
              <a:t> دستگاه در </a:t>
            </a:r>
            <a:r>
              <a:rPr lang="fa-IR" sz="2400" dirty="0" err="1" smtClean="0">
                <a:solidFill>
                  <a:schemeClr val="tx2">
                    <a:lumMod val="50000"/>
                  </a:schemeClr>
                </a:solidFill>
                <a:ea typeface="+mn-ea"/>
              </a:rPr>
              <a:t>قوانين</a:t>
            </a:r>
            <a:r>
              <a:rPr lang="fa-IR" sz="2400" dirty="0" smtClean="0">
                <a:solidFill>
                  <a:schemeClr val="tx2">
                    <a:lumMod val="50000"/>
                  </a:schemeClr>
                </a:solidFill>
                <a:ea typeface="+mn-ea"/>
              </a:rPr>
              <a:t> بودجه سالانه منظور شده است، </a:t>
            </a:r>
            <a:r>
              <a:rPr lang="fa-IR" sz="2400" dirty="0" err="1" smtClean="0">
                <a:solidFill>
                  <a:schemeClr val="tx2">
                    <a:lumMod val="50000"/>
                  </a:schemeClr>
                </a:solidFill>
                <a:ea typeface="+mn-ea"/>
              </a:rPr>
              <a:t>يك</a:t>
            </a:r>
            <a:r>
              <a:rPr lang="fa-IR" sz="2400" dirty="0" smtClean="0">
                <a:solidFill>
                  <a:schemeClr val="tx2">
                    <a:lumMod val="50000"/>
                  </a:schemeClr>
                </a:solidFill>
                <a:ea typeface="+mn-ea"/>
              </a:rPr>
              <a:t> درصد (1%) از اعتبارات </a:t>
            </a:r>
            <a:r>
              <a:rPr lang="fa-IR" sz="2400" dirty="0" err="1" smtClean="0">
                <a:solidFill>
                  <a:schemeClr val="tx2">
                    <a:lumMod val="50000"/>
                  </a:schemeClr>
                </a:solidFill>
                <a:ea typeface="+mn-ea"/>
              </a:rPr>
              <a:t>تخصيص‌يافته</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هزينه‌اي</a:t>
            </a:r>
            <a:r>
              <a:rPr lang="fa-IR" sz="2400" dirty="0" smtClean="0">
                <a:solidFill>
                  <a:schemeClr val="tx2">
                    <a:lumMod val="50000"/>
                  </a:schemeClr>
                </a:solidFill>
                <a:ea typeface="+mn-ea"/>
              </a:rPr>
              <a:t> به </a:t>
            </a:r>
            <a:r>
              <a:rPr lang="fa-IR" sz="2400" dirty="0" err="1" smtClean="0">
                <a:solidFill>
                  <a:schemeClr val="tx2">
                    <a:lumMod val="50000"/>
                  </a:schemeClr>
                </a:solidFill>
                <a:ea typeface="+mn-ea"/>
              </a:rPr>
              <a:t>استثناي</a:t>
            </a:r>
            <a:r>
              <a:rPr lang="fa-IR" sz="2400" dirty="0" smtClean="0">
                <a:solidFill>
                  <a:schemeClr val="tx2">
                    <a:lumMod val="50000"/>
                  </a:schemeClr>
                </a:solidFill>
                <a:ea typeface="+mn-ea"/>
              </a:rPr>
              <a:t> فصول(1) و (6) و در مورد </a:t>
            </a:r>
            <a:r>
              <a:rPr lang="fa-IR" sz="2400" dirty="0" err="1" smtClean="0">
                <a:solidFill>
                  <a:schemeClr val="tx2">
                    <a:lumMod val="50000"/>
                  </a:schemeClr>
                </a:solidFill>
                <a:ea typeface="+mn-ea"/>
              </a:rPr>
              <a:t>شركتهاي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دولتي</a:t>
            </a:r>
            <a:r>
              <a:rPr lang="fa-IR" sz="2400" dirty="0" smtClean="0">
                <a:solidFill>
                  <a:schemeClr val="tx2">
                    <a:lumMod val="50000"/>
                  </a:schemeClr>
                </a:solidFill>
                <a:ea typeface="+mn-ea"/>
              </a:rPr>
              <a:t> از </a:t>
            </a:r>
            <a:r>
              <a:rPr lang="fa-IR" sz="2400" dirty="0" err="1" smtClean="0">
                <a:solidFill>
                  <a:schemeClr val="tx2">
                    <a:lumMod val="50000"/>
                  </a:schemeClr>
                </a:solidFill>
                <a:ea typeface="+mn-ea"/>
              </a:rPr>
              <a:t>هزينه‌هاي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غيرعملياتي</a:t>
            </a:r>
            <a:r>
              <a:rPr lang="fa-IR" sz="2400" dirty="0" smtClean="0">
                <a:solidFill>
                  <a:schemeClr val="tx2">
                    <a:lumMod val="50000"/>
                  </a:schemeClr>
                </a:solidFill>
                <a:ea typeface="+mn-ea"/>
              </a:rPr>
              <a:t> را </a:t>
            </a:r>
            <a:r>
              <a:rPr lang="fa-IR" sz="2400" dirty="0" err="1" smtClean="0">
                <a:solidFill>
                  <a:schemeClr val="tx2">
                    <a:lumMod val="50000"/>
                  </a:schemeClr>
                </a:solidFill>
                <a:ea typeface="+mn-ea"/>
              </a:rPr>
              <a:t>براي</a:t>
            </a:r>
            <a:r>
              <a:rPr lang="fa-IR" sz="2400" dirty="0" smtClean="0">
                <a:solidFill>
                  <a:schemeClr val="tx2">
                    <a:lumMod val="50000"/>
                  </a:schemeClr>
                </a:solidFill>
                <a:ea typeface="+mn-ea"/>
              </a:rPr>
              <a:t> امور </a:t>
            </a:r>
            <a:r>
              <a:rPr lang="fa-IR" sz="2400" dirty="0" err="1" smtClean="0">
                <a:solidFill>
                  <a:schemeClr val="tx2">
                    <a:lumMod val="50000"/>
                  </a:schemeClr>
                </a:solidFill>
                <a:ea typeface="+mn-ea"/>
              </a:rPr>
              <a:t>پژوهشي</a:t>
            </a:r>
            <a:r>
              <a:rPr lang="fa-IR" sz="2400" dirty="0" smtClean="0">
                <a:solidFill>
                  <a:schemeClr val="tx2">
                    <a:lumMod val="50000"/>
                  </a:schemeClr>
                </a:solidFill>
                <a:ea typeface="+mn-ea"/>
              </a:rPr>
              <a:t> و توسعه </a:t>
            </a:r>
            <a:r>
              <a:rPr lang="fa-IR" sz="2400" dirty="0" err="1" smtClean="0">
                <a:solidFill>
                  <a:schemeClr val="tx2">
                    <a:lumMod val="50000"/>
                  </a:schemeClr>
                </a:solidFill>
                <a:ea typeface="+mn-ea"/>
              </a:rPr>
              <a:t>فناوري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هزينه</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كنند</a:t>
            </a:r>
            <a:r>
              <a:rPr lang="fa-IR" sz="2400" dirty="0" smtClean="0">
                <a:solidFill>
                  <a:schemeClr val="tx2">
                    <a:lumMod val="50000"/>
                  </a:schemeClr>
                </a:solidFill>
                <a:ea typeface="+mn-ea"/>
              </a:rPr>
              <a:t>.</a:t>
            </a:r>
          </a:p>
        </p:txBody>
      </p:sp>
    </p:spTree>
  </p:cSld>
  <p:clrMapOvr>
    <a:masterClrMapping/>
  </p:clrMapOvr>
  <p:transition spd="slow"/>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4294967295"/>
          </p:nvPr>
        </p:nvSpPr>
        <p:spPr>
          <a:xfrm>
            <a:off x="287338" y="0"/>
            <a:ext cx="8856662" cy="5616575"/>
          </a:xfrm>
        </p:spPr>
        <p:txBody>
          <a:bodyPr>
            <a:normAutofit/>
          </a:bodyPr>
          <a:lstStyle/>
          <a:p>
            <a:pPr marL="365760" indent="-283464" algn="just" eaLnBrk="1" fontAlgn="auto" hangingPunct="1">
              <a:lnSpc>
                <a:spcPct val="150000"/>
              </a:lnSpc>
              <a:spcAft>
                <a:spcPts val="0"/>
              </a:spcAft>
              <a:buFontTx/>
              <a:buNone/>
              <a:defRPr/>
            </a:pPr>
            <a:r>
              <a:rPr lang="fa-IR" sz="2400" dirty="0" smtClean="0">
                <a:solidFill>
                  <a:schemeClr val="tx2">
                    <a:lumMod val="50000"/>
                  </a:schemeClr>
                </a:solidFill>
                <a:ea typeface="+mn-ea"/>
              </a:rPr>
              <a:t>	تبصره- </a:t>
            </a:r>
            <a:r>
              <a:rPr lang="fa-IR" sz="2400" dirty="0" err="1" smtClean="0">
                <a:solidFill>
                  <a:schemeClr val="tx2">
                    <a:lumMod val="50000"/>
                  </a:schemeClr>
                </a:solidFill>
                <a:ea typeface="+mn-ea"/>
              </a:rPr>
              <a:t>دستگاههاي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مذكور</a:t>
            </a:r>
            <a:r>
              <a:rPr lang="fa-IR" sz="2400" dirty="0" smtClean="0">
                <a:solidFill>
                  <a:schemeClr val="tx2">
                    <a:lumMod val="50000"/>
                  </a:schemeClr>
                </a:solidFill>
                <a:ea typeface="+mn-ea"/>
              </a:rPr>
              <a:t> ضمن </a:t>
            </a:r>
            <a:r>
              <a:rPr lang="fa-IR" sz="2400" dirty="0" err="1" smtClean="0">
                <a:solidFill>
                  <a:schemeClr val="tx2">
                    <a:lumMod val="50000"/>
                  </a:schemeClr>
                </a:solidFill>
                <a:ea typeface="+mn-ea"/>
              </a:rPr>
              <a:t>رعايت</a:t>
            </a:r>
            <a:r>
              <a:rPr lang="fa-IR" sz="2400" dirty="0" smtClean="0">
                <a:solidFill>
                  <a:schemeClr val="tx2">
                    <a:lumMod val="50000"/>
                  </a:schemeClr>
                </a:solidFill>
                <a:ea typeface="+mn-ea"/>
              </a:rPr>
              <a:t> چهارچوب نقشه جامع </a:t>
            </a:r>
            <a:r>
              <a:rPr lang="fa-IR" sz="2400" dirty="0" err="1" smtClean="0">
                <a:solidFill>
                  <a:schemeClr val="tx2">
                    <a:lumMod val="50000"/>
                  </a:schemeClr>
                </a:solidFill>
                <a:ea typeface="+mn-ea"/>
              </a:rPr>
              <a:t>علمي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كشور</a:t>
            </a:r>
            <a:r>
              <a:rPr lang="fa-IR" sz="2400" dirty="0" smtClean="0">
                <a:solidFill>
                  <a:schemeClr val="tx2">
                    <a:lumMod val="50000"/>
                  </a:schemeClr>
                </a:solidFill>
                <a:ea typeface="+mn-ea"/>
              </a:rPr>
              <a:t> و </a:t>
            </a:r>
            <a:r>
              <a:rPr lang="fa-IR" sz="2400" dirty="0" err="1" smtClean="0">
                <a:solidFill>
                  <a:schemeClr val="tx2">
                    <a:lumMod val="50000"/>
                  </a:schemeClr>
                </a:solidFill>
                <a:ea typeface="+mn-ea"/>
              </a:rPr>
              <a:t>اولويت‌هاي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تحقيقاتي</a:t>
            </a:r>
            <a:r>
              <a:rPr lang="fa-IR" sz="2400" dirty="0" smtClean="0">
                <a:solidFill>
                  <a:schemeClr val="tx2">
                    <a:lumMod val="50000"/>
                  </a:schemeClr>
                </a:solidFill>
                <a:ea typeface="+mn-ea"/>
              </a:rPr>
              <a:t> دستگاه </a:t>
            </a:r>
            <a:r>
              <a:rPr lang="fa-IR" sz="2400" dirty="0" err="1" smtClean="0">
                <a:solidFill>
                  <a:schemeClr val="tx2">
                    <a:lumMod val="50000"/>
                  </a:schemeClr>
                </a:solidFill>
                <a:ea typeface="+mn-ea"/>
              </a:rPr>
              <a:t>ذي‌ربط</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كه</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به‌تصويب</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شوراي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عالي</a:t>
            </a:r>
            <a:r>
              <a:rPr lang="fa-IR" sz="2400" dirty="0" smtClean="0">
                <a:solidFill>
                  <a:schemeClr val="tx2">
                    <a:lumMod val="50000"/>
                  </a:schemeClr>
                </a:solidFill>
                <a:ea typeface="+mn-ea"/>
              </a:rPr>
              <a:t> علوم، </a:t>
            </a:r>
            <a:r>
              <a:rPr lang="fa-IR" sz="2400" dirty="0" err="1" smtClean="0">
                <a:solidFill>
                  <a:schemeClr val="tx2">
                    <a:lumMod val="50000"/>
                  </a:schemeClr>
                </a:solidFill>
                <a:ea typeface="+mn-ea"/>
              </a:rPr>
              <a:t>تحقيقات</a:t>
            </a:r>
            <a:r>
              <a:rPr lang="fa-IR" sz="2400" dirty="0" smtClean="0">
                <a:solidFill>
                  <a:schemeClr val="tx2">
                    <a:lumMod val="50000"/>
                  </a:schemeClr>
                </a:solidFill>
                <a:ea typeface="+mn-ea"/>
              </a:rPr>
              <a:t> و </a:t>
            </a:r>
            <a:r>
              <a:rPr lang="fa-IR" sz="2400" dirty="0" err="1" smtClean="0">
                <a:solidFill>
                  <a:schemeClr val="tx2">
                    <a:lumMod val="50000"/>
                  </a:schemeClr>
                </a:solidFill>
                <a:ea typeface="+mn-ea"/>
              </a:rPr>
              <a:t>فناوري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مي‌رسد</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مكلفند</a:t>
            </a:r>
            <a:r>
              <a:rPr lang="fa-IR" sz="2400" dirty="0" smtClean="0">
                <a:solidFill>
                  <a:schemeClr val="tx2">
                    <a:lumMod val="50000"/>
                  </a:schemeClr>
                </a:solidFill>
                <a:ea typeface="+mn-ea"/>
              </a:rPr>
              <a:t> نحوه </a:t>
            </a:r>
            <a:r>
              <a:rPr lang="fa-IR" sz="2400" dirty="0" err="1" smtClean="0">
                <a:solidFill>
                  <a:schemeClr val="tx2">
                    <a:lumMod val="50000"/>
                  </a:schemeClr>
                </a:solidFill>
                <a:ea typeface="+mn-ea"/>
              </a:rPr>
              <a:t>هزينه‌كرد</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اين</a:t>
            </a:r>
            <a:r>
              <a:rPr lang="fa-IR" sz="2400" dirty="0" smtClean="0">
                <a:solidFill>
                  <a:schemeClr val="tx2">
                    <a:lumMod val="50000"/>
                  </a:schemeClr>
                </a:solidFill>
                <a:ea typeface="+mn-ea"/>
              </a:rPr>
              <a:t> ماده را هر شش ماه </a:t>
            </a:r>
            <a:r>
              <a:rPr lang="fa-IR" sz="2400" dirty="0" err="1" smtClean="0">
                <a:solidFill>
                  <a:schemeClr val="tx2">
                    <a:lumMod val="50000"/>
                  </a:schemeClr>
                </a:solidFill>
                <a:ea typeface="+mn-ea"/>
              </a:rPr>
              <a:t>يك</a:t>
            </a:r>
            <a:r>
              <a:rPr lang="fa-IR" sz="2400" dirty="0" smtClean="0">
                <a:solidFill>
                  <a:schemeClr val="tx2">
                    <a:lumMod val="50000"/>
                  </a:schemeClr>
                </a:solidFill>
                <a:ea typeface="+mn-ea"/>
              </a:rPr>
              <a:t> بار به </a:t>
            </a:r>
            <a:r>
              <a:rPr lang="fa-IR" sz="2400" dirty="0" err="1" smtClean="0">
                <a:solidFill>
                  <a:schemeClr val="tx2">
                    <a:lumMod val="50000"/>
                  </a:schemeClr>
                </a:solidFill>
                <a:ea typeface="+mn-ea"/>
              </a:rPr>
              <a:t>شوراي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عالي</a:t>
            </a:r>
            <a:r>
              <a:rPr lang="fa-IR" sz="2400" dirty="0" smtClean="0">
                <a:solidFill>
                  <a:schemeClr val="tx2">
                    <a:lumMod val="50000"/>
                  </a:schemeClr>
                </a:solidFill>
                <a:ea typeface="+mn-ea"/>
              </a:rPr>
              <a:t> علوم، </a:t>
            </a:r>
            <a:r>
              <a:rPr lang="fa-IR" sz="2400" dirty="0" err="1" smtClean="0">
                <a:solidFill>
                  <a:schemeClr val="tx2">
                    <a:lumMod val="50000"/>
                  </a:schemeClr>
                </a:solidFill>
                <a:ea typeface="+mn-ea"/>
              </a:rPr>
              <a:t>تحقيقات</a:t>
            </a:r>
            <a:r>
              <a:rPr lang="fa-IR" sz="2400" dirty="0" smtClean="0">
                <a:solidFill>
                  <a:schemeClr val="tx2">
                    <a:lumMod val="50000"/>
                  </a:schemeClr>
                </a:solidFill>
                <a:ea typeface="+mn-ea"/>
              </a:rPr>
              <a:t> و </a:t>
            </a:r>
            <a:r>
              <a:rPr lang="fa-IR" sz="2400" dirty="0" err="1" smtClean="0">
                <a:solidFill>
                  <a:schemeClr val="tx2">
                    <a:lumMod val="50000"/>
                  </a:schemeClr>
                </a:solidFill>
                <a:ea typeface="+mn-ea"/>
              </a:rPr>
              <a:t>فناوري</a:t>
            </a:r>
            <a:r>
              <a:rPr lang="fa-IR" sz="2400" dirty="0" smtClean="0">
                <a:solidFill>
                  <a:schemeClr val="tx2">
                    <a:lumMod val="50000"/>
                  </a:schemeClr>
                </a:solidFill>
                <a:ea typeface="+mn-ea"/>
              </a:rPr>
              <a:t> و </a:t>
            </a:r>
            <a:r>
              <a:rPr lang="fa-IR" sz="2400" dirty="0" err="1" smtClean="0">
                <a:solidFill>
                  <a:schemeClr val="tx2">
                    <a:lumMod val="50000"/>
                  </a:schemeClr>
                </a:solidFill>
                <a:ea typeface="+mn-ea"/>
              </a:rPr>
              <a:t>مركز</a:t>
            </a:r>
            <a:r>
              <a:rPr lang="fa-IR" sz="2400" dirty="0" smtClean="0">
                <a:solidFill>
                  <a:schemeClr val="tx2">
                    <a:lumMod val="50000"/>
                  </a:schemeClr>
                </a:solidFill>
                <a:ea typeface="+mn-ea"/>
              </a:rPr>
              <a:t> آمار </a:t>
            </a:r>
            <a:r>
              <a:rPr lang="fa-IR" sz="2400" dirty="0" err="1" smtClean="0">
                <a:solidFill>
                  <a:schemeClr val="tx2">
                    <a:lumMod val="50000"/>
                  </a:schemeClr>
                </a:solidFill>
                <a:ea typeface="+mn-ea"/>
              </a:rPr>
              <a:t>ايران</a:t>
            </a:r>
            <a:r>
              <a:rPr lang="fa-IR" sz="2400" dirty="0" smtClean="0">
                <a:solidFill>
                  <a:schemeClr val="tx2">
                    <a:lumMod val="50000"/>
                  </a:schemeClr>
                </a:solidFill>
                <a:ea typeface="+mn-ea"/>
              </a:rPr>
              <a:t> گزارش دهند. </a:t>
            </a:r>
            <a:r>
              <a:rPr lang="fa-IR" sz="2400" dirty="0" err="1" smtClean="0">
                <a:solidFill>
                  <a:schemeClr val="tx2">
                    <a:lumMod val="50000"/>
                  </a:schemeClr>
                </a:solidFill>
                <a:ea typeface="+mn-ea"/>
              </a:rPr>
              <a:t>شوراي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عالي</a:t>
            </a:r>
            <a:r>
              <a:rPr lang="fa-IR" sz="2400" dirty="0" smtClean="0">
                <a:solidFill>
                  <a:schemeClr val="tx2">
                    <a:lumMod val="50000"/>
                  </a:schemeClr>
                </a:solidFill>
                <a:ea typeface="+mn-ea"/>
              </a:rPr>
              <a:t> علوم، </a:t>
            </a:r>
            <a:r>
              <a:rPr lang="fa-IR" sz="2400" dirty="0" err="1" smtClean="0">
                <a:solidFill>
                  <a:schemeClr val="tx2">
                    <a:lumMod val="50000"/>
                  </a:schemeClr>
                </a:solidFill>
                <a:ea typeface="+mn-ea"/>
              </a:rPr>
              <a:t>تحقيقات</a:t>
            </a:r>
            <a:r>
              <a:rPr lang="fa-IR" sz="2400" dirty="0" smtClean="0">
                <a:solidFill>
                  <a:schemeClr val="tx2">
                    <a:lumMod val="50000"/>
                  </a:schemeClr>
                </a:solidFill>
                <a:ea typeface="+mn-ea"/>
              </a:rPr>
              <a:t> و </a:t>
            </a:r>
            <a:r>
              <a:rPr lang="fa-IR" sz="2400" dirty="0" err="1" smtClean="0">
                <a:solidFill>
                  <a:schemeClr val="tx2">
                    <a:lumMod val="50000"/>
                  </a:schemeClr>
                </a:solidFill>
                <a:ea typeface="+mn-ea"/>
              </a:rPr>
              <a:t>فناوري</a:t>
            </a:r>
            <a:r>
              <a:rPr lang="fa-IR" sz="2400" dirty="0" smtClean="0">
                <a:solidFill>
                  <a:schemeClr val="tx2">
                    <a:lumMod val="50000"/>
                  </a:schemeClr>
                </a:solidFill>
                <a:ea typeface="+mn-ea"/>
              </a:rPr>
              <a:t> موظف است گزارش </a:t>
            </a:r>
            <a:r>
              <a:rPr lang="fa-IR" sz="2400" dirty="0" err="1" smtClean="0">
                <a:solidFill>
                  <a:schemeClr val="tx2">
                    <a:lumMod val="50000"/>
                  </a:schemeClr>
                </a:solidFill>
                <a:ea typeface="+mn-ea"/>
              </a:rPr>
              <a:t>عملكرد</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اين</a:t>
            </a:r>
            <a:r>
              <a:rPr lang="fa-IR" sz="2400" dirty="0" smtClean="0">
                <a:solidFill>
                  <a:schemeClr val="tx2">
                    <a:lumMod val="50000"/>
                  </a:schemeClr>
                </a:solidFill>
                <a:ea typeface="+mn-ea"/>
              </a:rPr>
              <a:t> ماده را </a:t>
            </a:r>
            <a:r>
              <a:rPr lang="fa-IR" sz="2400" dirty="0" err="1" smtClean="0">
                <a:solidFill>
                  <a:schemeClr val="tx2">
                    <a:lumMod val="50000"/>
                  </a:schemeClr>
                </a:solidFill>
                <a:ea typeface="+mn-ea"/>
              </a:rPr>
              <a:t>به‌طور</a:t>
            </a:r>
            <a:r>
              <a:rPr lang="fa-IR" sz="2400" dirty="0" smtClean="0">
                <a:solidFill>
                  <a:schemeClr val="tx2">
                    <a:lumMod val="50000"/>
                  </a:schemeClr>
                </a:solidFill>
                <a:ea typeface="+mn-ea"/>
              </a:rPr>
              <a:t> سالانه </a:t>
            </a:r>
            <a:r>
              <a:rPr lang="fa-IR" sz="2400" dirty="0" err="1" smtClean="0">
                <a:solidFill>
                  <a:schemeClr val="tx2">
                    <a:lumMod val="50000"/>
                  </a:schemeClr>
                </a:solidFill>
                <a:ea typeface="+mn-ea"/>
              </a:rPr>
              <a:t>حداكثر</a:t>
            </a:r>
            <a:r>
              <a:rPr lang="fa-IR" sz="2400" dirty="0" smtClean="0">
                <a:solidFill>
                  <a:schemeClr val="tx2">
                    <a:lumMod val="50000"/>
                  </a:schemeClr>
                </a:solidFill>
                <a:ea typeface="+mn-ea"/>
              </a:rPr>
              <a:t> تا </a:t>
            </a:r>
            <a:r>
              <a:rPr lang="fa-IR" sz="2400" dirty="0" err="1" smtClean="0">
                <a:solidFill>
                  <a:schemeClr val="tx2">
                    <a:lumMod val="50000"/>
                  </a:schemeClr>
                </a:solidFill>
                <a:ea typeface="+mn-ea"/>
              </a:rPr>
              <a:t>پايان</a:t>
            </a:r>
            <a:r>
              <a:rPr lang="fa-IR" sz="2400" dirty="0" smtClean="0">
                <a:solidFill>
                  <a:schemeClr val="tx2">
                    <a:lumMod val="50000"/>
                  </a:schemeClr>
                </a:solidFill>
                <a:ea typeface="+mn-ea"/>
              </a:rPr>
              <a:t> مردادماه به مجلس </a:t>
            </a:r>
            <a:r>
              <a:rPr lang="fa-IR" sz="2400" dirty="0" err="1" smtClean="0">
                <a:solidFill>
                  <a:schemeClr val="tx2">
                    <a:lumMod val="50000"/>
                  </a:schemeClr>
                </a:solidFill>
                <a:ea typeface="+mn-ea"/>
              </a:rPr>
              <a:t>شوراي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اسلامي</a:t>
            </a:r>
            <a:r>
              <a:rPr lang="fa-IR" sz="2400" dirty="0" smtClean="0">
                <a:solidFill>
                  <a:schemeClr val="tx2">
                    <a:lumMod val="50000"/>
                  </a:schemeClr>
                </a:solidFill>
                <a:ea typeface="+mn-ea"/>
              </a:rPr>
              <a:t> ارائه </a:t>
            </a:r>
            <a:r>
              <a:rPr lang="fa-IR" sz="2400" dirty="0" err="1" smtClean="0">
                <a:solidFill>
                  <a:schemeClr val="tx2">
                    <a:lumMod val="50000"/>
                  </a:schemeClr>
                </a:solidFill>
                <a:ea typeface="+mn-ea"/>
              </a:rPr>
              <a:t>كند</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همچنين</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مركز</a:t>
            </a:r>
            <a:r>
              <a:rPr lang="fa-IR" sz="2400" dirty="0" smtClean="0">
                <a:solidFill>
                  <a:schemeClr val="tx2">
                    <a:lumMod val="50000"/>
                  </a:schemeClr>
                </a:solidFill>
                <a:ea typeface="+mn-ea"/>
              </a:rPr>
              <a:t> آمار </a:t>
            </a:r>
            <a:r>
              <a:rPr lang="fa-IR" sz="2400" dirty="0" err="1" smtClean="0">
                <a:solidFill>
                  <a:schemeClr val="tx2">
                    <a:lumMod val="50000"/>
                  </a:schemeClr>
                </a:solidFill>
                <a:ea typeface="+mn-ea"/>
              </a:rPr>
              <a:t>ايران</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مكلف</a:t>
            </a:r>
            <a:r>
              <a:rPr lang="fa-IR" sz="2400" dirty="0" smtClean="0">
                <a:solidFill>
                  <a:schemeClr val="tx2">
                    <a:lumMod val="50000"/>
                  </a:schemeClr>
                </a:solidFill>
                <a:ea typeface="+mn-ea"/>
              </a:rPr>
              <a:t> است سالانه اطلاعات مربوط به </a:t>
            </a:r>
            <a:r>
              <a:rPr lang="fa-IR" sz="2400" dirty="0" err="1" smtClean="0">
                <a:solidFill>
                  <a:schemeClr val="tx2">
                    <a:lumMod val="50000"/>
                  </a:schemeClr>
                </a:solidFill>
                <a:ea typeface="+mn-ea"/>
              </a:rPr>
              <a:t>هزينه‌كرد</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تحقيق</a:t>
            </a:r>
            <a:r>
              <a:rPr lang="fa-IR" sz="2400" dirty="0" smtClean="0">
                <a:solidFill>
                  <a:schemeClr val="tx2">
                    <a:lumMod val="50000"/>
                  </a:schemeClr>
                </a:solidFill>
                <a:ea typeface="+mn-ea"/>
              </a:rPr>
              <a:t> و توسعه را منتشر </a:t>
            </a:r>
            <a:r>
              <a:rPr lang="fa-IR" sz="2400" dirty="0" err="1" smtClean="0">
                <a:solidFill>
                  <a:schemeClr val="tx2">
                    <a:lumMod val="50000"/>
                  </a:schemeClr>
                </a:solidFill>
                <a:ea typeface="+mn-ea"/>
              </a:rPr>
              <a:t>نمايد</a:t>
            </a:r>
            <a:r>
              <a:rPr lang="fa-IR" sz="2400" dirty="0" smtClean="0">
                <a:solidFill>
                  <a:schemeClr val="tx2">
                    <a:lumMod val="50000"/>
                  </a:schemeClr>
                </a:solidFill>
                <a:ea typeface="+mn-ea"/>
              </a:rPr>
              <a:t>. </a:t>
            </a:r>
          </a:p>
        </p:txBody>
      </p:sp>
    </p:spTree>
  </p:cSld>
  <p:clrMapOvr>
    <a:masterClrMapping/>
  </p:clrMapOvr>
  <p:transition spd="slow"/>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4294967295"/>
          </p:nvPr>
        </p:nvSpPr>
        <p:spPr>
          <a:xfrm>
            <a:off x="287338" y="0"/>
            <a:ext cx="8856662" cy="5616575"/>
          </a:xfrm>
        </p:spPr>
        <p:txBody>
          <a:bodyPr>
            <a:normAutofit/>
          </a:bodyPr>
          <a:lstStyle/>
          <a:p>
            <a:pPr marL="365760" indent="-283464" algn="just" eaLnBrk="1" fontAlgn="auto" hangingPunct="1">
              <a:lnSpc>
                <a:spcPct val="150000"/>
              </a:lnSpc>
              <a:spcAft>
                <a:spcPts val="0"/>
              </a:spcAft>
              <a:buFontTx/>
              <a:buNone/>
              <a:defRPr/>
            </a:pPr>
            <a:r>
              <a:rPr lang="fa-IR" sz="2400" dirty="0" smtClean="0">
                <a:solidFill>
                  <a:srgbClr val="FF0000"/>
                </a:solidFill>
                <a:ea typeface="+mn-ea"/>
              </a:rPr>
              <a:t>ماده 60- </a:t>
            </a:r>
          </a:p>
          <a:p>
            <a:pPr marL="365760" indent="-283464" algn="just" eaLnBrk="1" fontAlgn="auto" hangingPunct="1">
              <a:lnSpc>
                <a:spcPct val="150000"/>
              </a:lnSpc>
              <a:spcAft>
                <a:spcPts val="0"/>
              </a:spcAft>
              <a:buFontTx/>
              <a:buNone/>
              <a:defRPr/>
            </a:pPr>
            <a:r>
              <a:rPr lang="fa-IR" sz="2400" dirty="0" smtClean="0">
                <a:solidFill>
                  <a:schemeClr val="tx2">
                    <a:lumMod val="50000"/>
                  </a:schemeClr>
                </a:solidFill>
                <a:ea typeface="+mn-ea"/>
              </a:rPr>
              <a:t>متن </a:t>
            </a:r>
            <a:r>
              <a:rPr lang="fa-IR" sz="2400" dirty="0" err="1" smtClean="0">
                <a:solidFill>
                  <a:schemeClr val="tx2">
                    <a:lumMod val="50000"/>
                  </a:schemeClr>
                </a:solidFill>
                <a:ea typeface="+mn-ea"/>
              </a:rPr>
              <a:t>زير</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به‌عنوان</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يك</a:t>
            </a:r>
            <a:r>
              <a:rPr lang="fa-IR" sz="2400" dirty="0" smtClean="0">
                <a:solidFill>
                  <a:schemeClr val="tx2">
                    <a:lumMod val="50000"/>
                  </a:schemeClr>
                </a:solidFill>
                <a:ea typeface="+mn-ea"/>
              </a:rPr>
              <a:t> تبصره به ماده(71 </a:t>
            </a:r>
            <a:r>
              <a:rPr lang="fa-IR" sz="2400" dirty="0" err="1" smtClean="0">
                <a:solidFill>
                  <a:schemeClr val="tx2">
                    <a:lumMod val="50000"/>
                  </a:schemeClr>
                </a:solidFill>
                <a:ea typeface="+mn-ea"/>
              </a:rPr>
              <a:t>مكرر</a:t>
            </a:r>
            <a:r>
              <a:rPr lang="fa-IR" sz="2400" dirty="0" smtClean="0">
                <a:solidFill>
                  <a:schemeClr val="tx2">
                    <a:lumMod val="50000"/>
                  </a:schemeClr>
                </a:solidFill>
                <a:ea typeface="+mn-ea"/>
              </a:rPr>
              <a:t>) قانون محاسبات </a:t>
            </a:r>
            <a:r>
              <a:rPr lang="fa-IR" sz="2400" dirty="0" err="1" smtClean="0">
                <a:solidFill>
                  <a:schemeClr val="tx2">
                    <a:lumMod val="50000"/>
                  </a:schemeClr>
                </a:solidFill>
                <a:ea typeface="+mn-ea"/>
              </a:rPr>
              <a:t>عمومي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كشور</a:t>
            </a:r>
            <a:r>
              <a:rPr lang="fa-IR" sz="2400" dirty="0" smtClean="0">
                <a:solidFill>
                  <a:schemeClr val="tx2">
                    <a:lumMod val="50000"/>
                  </a:schemeClr>
                </a:solidFill>
                <a:ea typeface="+mn-ea"/>
              </a:rPr>
              <a:t> الحاق </a:t>
            </a:r>
            <a:r>
              <a:rPr lang="fa-IR" sz="2400" dirty="0" err="1" smtClean="0">
                <a:solidFill>
                  <a:schemeClr val="tx2">
                    <a:lumMod val="50000"/>
                  </a:schemeClr>
                </a:solidFill>
                <a:ea typeface="+mn-ea"/>
              </a:rPr>
              <a:t>مي‌شود</a:t>
            </a:r>
            <a:r>
              <a:rPr lang="fa-IR" sz="2400" dirty="0" smtClean="0">
                <a:solidFill>
                  <a:schemeClr val="tx2">
                    <a:lumMod val="50000"/>
                  </a:schemeClr>
                </a:solidFill>
                <a:ea typeface="+mn-ea"/>
              </a:rPr>
              <a:t>:</a:t>
            </a:r>
          </a:p>
          <a:p>
            <a:pPr marL="365760" indent="-283464" algn="just" eaLnBrk="1" fontAlgn="auto" hangingPunct="1">
              <a:lnSpc>
                <a:spcPct val="150000"/>
              </a:lnSpc>
              <a:spcAft>
                <a:spcPts val="0"/>
              </a:spcAft>
              <a:buFontTx/>
              <a:buNone/>
              <a:defRPr/>
            </a:pPr>
            <a:r>
              <a:rPr lang="fa-IR" sz="2400" dirty="0" smtClean="0">
                <a:solidFill>
                  <a:schemeClr val="tx2">
                    <a:lumMod val="50000"/>
                  </a:schemeClr>
                </a:solidFill>
                <a:ea typeface="+mn-ea"/>
              </a:rPr>
              <a:t>	تبصره - </a:t>
            </a:r>
            <a:r>
              <a:rPr lang="fa-IR" sz="2400" dirty="0" err="1" smtClean="0">
                <a:solidFill>
                  <a:schemeClr val="tx2">
                    <a:lumMod val="50000"/>
                  </a:schemeClr>
                </a:solidFill>
                <a:ea typeface="+mn-ea"/>
              </a:rPr>
              <a:t>دريافت</a:t>
            </a:r>
            <a:r>
              <a:rPr lang="fa-IR" sz="2400" dirty="0" smtClean="0">
                <a:solidFill>
                  <a:schemeClr val="tx2">
                    <a:lumMod val="50000"/>
                  </a:schemeClr>
                </a:solidFill>
                <a:ea typeface="+mn-ea"/>
              </a:rPr>
              <a:t> و پرداخت هرگونه </a:t>
            </a:r>
            <a:r>
              <a:rPr lang="fa-IR" sz="2400" dirty="0" err="1" smtClean="0">
                <a:solidFill>
                  <a:schemeClr val="tx2">
                    <a:lumMod val="50000"/>
                  </a:schemeClr>
                </a:solidFill>
                <a:ea typeface="+mn-ea"/>
              </a:rPr>
              <a:t>وجهي</a:t>
            </a:r>
            <a:r>
              <a:rPr lang="fa-IR" sz="2400" dirty="0" smtClean="0">
                <a:solidFill>
                  <a:schemeClr val="tx2">
                    <a:lumMod val="50000"/>
                  </a:schemeClr>
                </a:solidFill>
                <a:ea typeface="+mn-ea"/>
              </a:rPr>
              <a:t> تحت هر عنوان توسط </a:t>
            </a:r>
            <a:r>
              <a:rPr lang="fa-IR" sz="2400" dirty="0" err="1" smtClean="0">
                <a:solidFill>
                  <a:schemeClr val="tx2">
                    <a:lumMod val="50000"/>
                  </a:schemeClr>
                </a:solidFill>
                <a:ea typeface="+mn-ea"/>
              </a:rPr>
              <a:t>دستگاههاي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اجرائي</a:t>
            </a:r>
            <a:r>
              <a:rPr lang="fa-IR" sz="2400" dirty="0" smtClean="0">
                <a:solidFill>
                  <a:schemeClr val="tx2">
                    <a:lumMod val="50000"/>
                  </a:schemeClr>
                </a:solidFill>
                <a:ea typeface="+mn-ea"/>
              </a:rPr>
              <a:t> موضوع ماده (5) قانون </a:t>
            </a:r>
            <a:r>
              <a:rPr lang="fa-IR" sz="2400" dirty="0" err="1" smtClean="0">
                <a:solidFill>
                  <a:schemeClr val="tx2">
                    <a:lumMod val="50000"/>
                  </a:schemeClr>
                </a:solidFill>
                <a:ea typeface="+mn-ea"/>
              </a:rPr>
              <a:t>مديريت</a:t>
            </a:r>
            <a:r>
              <a:rPr lang="fa-IR" sz="2400" dirty="0" smtClean="0">
                <a:solidFill>
                  <a:schemeClr val="tx2">
                    <a:lumMod val="50000"/>
                  </a:schemeClr>
                </a:solidFill>
                <a:ea typeface="+mn-ea"/>
              </a:rPr>
              <a:t> خدمات </a:t>
            </a:r>
            <a:r>
              <a:rPr lang="fa-IR" sz="2400" dirty="0" err="1" smtClean="0">
                <a:solidFill>
                  <a:schemeClr val="tx2">
                    <a:lumMod val="50000"/>
                  </a:schemeClr>
                </a:solidFill>
                <a:ea typeface="+mn-ea"/>
              </a:rPr>
              <a:t>كشوري</a:t>
            </a:r>
            <a:r>
              <a:rPr lang="fa-IR" sz="2400" dirty="0" smtClean="0">
                <a:solidFill>
                  <a:schemeClr val="tx2">
                    <a:lumMod val="50000"/>
                  </a:schemeClr>
                </a:solidFill>
                <a:ea typeface="+mn-ea"/>
              </a:rPr>
              <a:t> و ماده(5) قانون محاسبات </a:t>
            </a:r>
            <a:r>
              <a:rPr lang="fa-IR" sz="2400" dirty="0" err="1" smtClean="0">
                <a:solidFill>
                  <a:schemeClr val="tx2">
                    <a:lumMod val="50000"/>
                  </a:schemeClr>
                </a:solidFill>
                <a:ea typeface="+mn-ea"/>
              </a:rPr>
              <a:t>عمومي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بايد</a:t>
            </a:r>
            <a:r>
              <a:rPr lang="fa-IR" sz="2400" dirty="0" smtClean="0">
                <a:solidFill>
                  <a:schemeClr val="tx2">
                    <a:lumMod val="50000"/>
                  </a:schemeClr>
                </a:solidFill>
                <a:ea typeface="+mn-ea"/>
              </a:rPr>
              <a:t> در چهارچوب </a:t>
            </a:r>
            <a:r>
              <a:rPr lang="fa-IR" sz="2400" dirty="0" err="1" smtClean="0">
                <a:solidFill>
                  <a:schemeClr val="tx2">
                    <a:lumMod val="50000"/>
                  </a:schemeClr>
                </a:solidFill>
                <a:ea typeface="+mn-ea"/>
              </a:rPr>
              <a:t>قوانين</a:t>
            </a:r>
            <a:r>
              <a:rPr lang="fa-IR" sz="2400" dirty="0" smtClean="0">
                <a:solidFill>
                  <a:schemeClr val="tx2">
                    <a:lumMod val="50000"/>
                  </a:schemeClr>
                </a:solidFill>
                <a:ea typeface="+mn-ea"/>
              </a:rPr>
              <a:t> موضوعه </a:t>
            </a:r>
            <a:r>
              <a:rPr lang="fa-IR" sz="2400" dirty="0" err="1" smtClean="0">
                <a:solidFill>
                  <a:schemeClr val="tx2">
                    <a:lumMod val="50000"/>
                  </a:schemeClr>
                </a:solidFill>
                <a:ea typeface="+mn-ea"/>
              </a:rPr>
              <a:t>كشور</a:t>
            </a:r>
            <a:r>
              <a:rPr lang="fa-IR" sz="2400" dirty="0" smtClean="0">
                <a:solidFill>
                  <a:schemeClr val="tx2">
                    <a:lumMod val="50000"/>
                  </a:schemeClr>
                </a:solidFill>
                <a:ea typeface="+mn-ea"/>
              </a:rPr>
              <a:t> باشد و هرگونه </a:t>
            </a:r>
            <a:r>
              <a:rPr lang="fa-IR" sz="2400" dirty="0" err="1" smtClean="0">
                <a:solidFill>
                  <a:schemeClr val="tx2">
                    <a:lumMod val="50000"/>
                  </a:schemeClr>
                </a:solidFill>
                <a:ea typeface="+mn-ea"/>
              </a:rPr>
              <a:t>دريافت</a:t>
            </a:r>
            <a:r>
              <a:rPr lang="fa-IR" sz="2400" dirty="0" smtClean="0">
                <a:solidFill>
                  <a:schemeClr val="tx2">
                    <a:lumMod val="50000"/>
                  </a:schemeClr>
                </a:solidFill>
                <a:ea typeface="+mn-ea"/>
              </a:rPr>
              <a:t> و پرداخت بر خلاف مفاد </a:t>
            </a:r>
            <a:r>
              <a:rPr lang="fa-IR" sz="2400" dirty="0" err="1" smtClean="0">
                <a:solidFill>
                  <a:schemeClr val="tx2">
                    <a:lumMod val="50000"/>
                  </a:schemeClr>
                </a:solidFill>
                <a:ea typeface="+mn-ea"/>
              </a:rPr>
              <a:t>اين</a:t>
            </a:r>
            <a:r>
              <a:rPr lang="fa-IR" sz="2400" dirty="0" smtClean="0">
                <a:solidFill>
                  <a:schemeClr val="tx2">
                    <a:lumMod val="50000"/>
                  </a:schemeClr>
                </a:solidFill>
                <a:ea typeface="+mn-ea"/>
              </a:rPr>
              <a:t> ماده در </a:t>
            </a:r>
            <a:r>
              <a:rPr lang="fa-IR" sz="2400" dirty="0" err="1" smtClean="0">
                <a:solidFill>
                  <a:schemeClr val="tx2">
                    <a:lumMod val="50000"/>
                  </a:schemeClr>
                </a:solidFill>
                <a:ea typeface="+mn-ea"/>
              </a:rPr>
              <a:t>حكم</a:t>
            </a:r>
            <a:r>
              <a:rPr lang="fa-IR" sz="2400" dirty="0" smtClean="0">
                <a:solidFill>
                  <a:schemeClr val="tx2">
                    <a:lumMod val="50000"/>
                  </a:schemeClr>
                </a:solidFill>
                <a:ea typeface="+mn-ea"/>
              </a:rPr>
              <a:t> تصرف </a:t>
            </a:r>
            <a:r>
              <a:rPr lang="fa-IR" sz="2400" dirty="0" err="1" smtClean="0">
                <a:solidFill>
                  <a:schemeClr val="tx2">
                    <a:lumMod val="50000"/>
                  </a:schemeClr>
                </a:solidFill>
                <a:ea typeface="+mn-ea"/>
              </a:rPr>
              <a:t>غيرقانوني</a:t>
            </a:r>
            <a:r>
              <a:rPr lang="fa-IR" sz="2400" dirty="0" smtClean="0">
                <a:solidFill>
                  <a:schemeClr val="tx2">
                    <a:lumMod val="50000"/>
                  </a:schemeClr>
                </a:solidFill>
                <a:ea typeface="+mn-ea"/>
              </a:rPr>
              <a:t> در اموال </a:t>
            </a:r>
            <a:r>
              <a:rPr lang="fa-IR" sz="2400" dirty="0" err="1" smtClean="0">
                <a:solidFill>
                  <a:schemeClr val="tx2">
                    <a:lumMod val="50000"/>
                  </a:schemeClr>
                </a:solidFill>
                <a:ea typeface="+mn-ea"/>
              </a:rPr>
              <a:t>دولتي</a:t>
            </a:r>
            <a:r>
              <a:rPr lang="fa-IR" sz="2400" dirty="0" smtClean="0">
                <a:solidFill>
                  <a:schemeClr val="tx2">
                    <a:lumMod val="50000"/>
                  </a:schemeClr>
                </a:solidFill>
                <a:ea typeface="+mn-ea"/>
              </a:rPr>
              <a:t> است. </a:t>
            </a:r>
            <a:r>
              <a:rPr lang="fa-IR" sz="2400" dirty="0" err="1" smtClean="0">
                <a:solidFill>
                  <a:schemeClr val="tx2">
                    <a:lumMod val="50000"/>
                  </a:schemeClr>
                </a:solidFill>
                <a:ea typeface="+mn-ea"/>
              </a:rPr>
              <a:t>كليه</a:t>
            </a:r>
            <a:r>
              <a:rPr lang="fa-IR" sz="2400" dirty="0" smtClean="0">
                <a:solidFill>
                  <a:schemeClr val="tx2">
                    <a:lumMod val="50000"/>
                  </a:schemeClr>
                </a:solidFill>
                <a:ea typeface="+mn-ea"/>
              </a:rPr>
              <a:t> مسؤولان و مقامات </a:t>
            </a:r>
            <a:r>
              <a:rPr lang="fa-IR" sz="2400" dirty="0" err="1" smtClean="0">
                <a:solidFill>
                  <a:schemeClr val="tx2">
                    <a:lumMod val="50000"/>
                  </a:schemeClr>
                </a:solidFill>
                <a:ea typeface="+mn-ea"/>
              </a:rPr>
              <a:t>ذي‌ربط</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مديران</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ذي‌حسابان</a:t>
            </a:r>
            <a:r>
              <a:rPr lang="fa-IR" sz="2400" dirty="0" smtClean="0">
                <a:solidFill>
                  <a:schemeClr val="tx2">
                    <a:lumMod val="50000"/>
                  </a:schemeClr>
                </a:solidFill>
                <a:ea typeface="+mn-ea"/>
              </a:rPr>
              <a:t> و </a:t>
            </a:r>
            <a:r>
              <a:rPr lang="fa-IR" sz="2400" dirty="0" err="1" smtClean="0">
                <a:solidFill>
                  <a:schemeClr val="tx2">
                    <a:lumMod val="50000"/>
                  </a:schemeClr>
                </a:solidFill>
                <a:ea typeface="+mn-ea"/>
              </a:rPr>
              <a:t>مديران</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مالي</a:t>
            </a:r>
            <a:r>
              <a:rPr lang="fa-IR" sz="2400" dirty="0" smtClean="0">
                <a:solidFill>
                  <a:schemeClr val="tx2">
                    <a:lumMod val="50000"/>
                  </a:schemeClr>
                </a:solidFill>
                <a:ea typeface="+mn-ea"/>
              </a:rPr>
              <a:t> حسب مورد مسؤول </a:t>
            </a:r>
            <a:r>
              <a:rPr lang="fa-IR" sz="2400" dirty="0" err="1" smtClean="0">
                <a:solidFill>
                  <a:schemeClr val="tx2">
                    <a:lumMod val="50000"/>
                  </a:schemeClr>
                </a:solidFill>
                <a:ea typeface="+mn-ea"/>
              </a:rPr>
              <a:t>اجراي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اين</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حكم</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مي‌باشند</a:t>
            </a:r>
            <a:r>
              <a:rPr lang="fa-IR" sz="2400" dirty="0" smtClean="0">
                <a:solidFill>
                  <a:schemeClr val="tx2">
                    <a:lumMod val="50000"/>
                  </a:schemeClr>
                </a:solidFill>
                <a:ea typeface="+mn-ea"/>
              </a:rPr>
              <a:t>.</a:t>
            </a:r>
          </a:p>
        </p:txBody>
      </p:sp>
    </p:spTree>
  </p:cSld>
  <p:clrMapOvr>
    <a:masterClrMapping/>
  </p:clrMapOvr>
  <p:transition spd="slow"/>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4294967295"/>
          </p:nvPr>
        </p:nvSpPr>
        <p:spPr>
          <a:xfrm>
            <a:off x="287338" y="0"/>
            <a:ext cx="8856662" cy="5616575"/>
          </a:xfrm>
        </p:spPr>
        <p:txBody>
          <a:bodyPr>
            <a:normAutofit/>
          </a:bodyPr>
          <a:lstStyle/>
          <a:p>
            <a:pPr marL="365760" indent="-283464" algn="just" eaLnBrk="1" fontAlgn="auto" hangingPunct="1">
              <a:lnSpc>
                <a:spcPct val="150000"/>
              </a:lnSpc>
              <a:spcAft>
                <a:spcPts val="0"/>
              </a:spcAft>
              <a:buFontTx/>
              <a:buNone/>
              <a:defRPr/>
            </a:pPr>
            <a:r>
              <a:rPr lang="fa-IR" sz="2400" dirty="0" smtClean="0">
                <a:solidFill>
                  <a:srgbClr val="FF0000"/>
                </a:solidFill>
                <a:ea typeface="+mn-ea"/>
              </a:rPr>
              <a:t>ماده 60- </a:t>
            </a:r>
          </a:p>
          <a:p>
            <a:pPr marL="365760" indent="-283464" algn="just" eaLnBrk="1" fontAlgn="auto" hangingPunct="1">
              <a:lnSpc>
                <a:spcPct val="150000"/>
              </a:lnSpc>
              <a:spcAft>
                <a:spcPts val="0"/>
              </a:spcAft>
              <a:buFontTx/>
              <a:buNone/>
              <a:defRPr/>
            </a:pPr>
            <a:r>
              <a:rPr lang="fa-IR" sz="2400" dirty="0" smtClean="0">
                <a:solidFill>
                  <a:schemeClr val="tx2">
                    <a:lumMod val="50000"/>
                  </a:schemeClr>
                </a:solidFill>
                <a:ea typeface="+mn-ea"/>
              </a:rPr>
              <a:t>متن </a:t>
            </a:r>
            <a:r>
              <a:rPr lang="fa-IR" sz="2400" dirty="0" err="1" smtClean="0">
                <a:solidFill>
                  <a:schemeClr val="tx2">
                    <a:lumMod val="50000"/>
                  </a:schemeClr>
                </a:solidFill>
                <a:ea typeface="+mn-ea"/>
              </a:rPr>
              <a:t>زير</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به‌عنوان</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يك</a:t>
            </a:r>
            <a:r>
              <a:rPr lang="fa-IR" sz="2400" dirty="0" smtClean="0">
                <a:solidFill>
                  <a:schemeClr val="tx2">
                    <a:lumMod val="50000"/>
                  </a:schemeClr>
                </a:solidFill>
                <a:ea typeface="+mn-ea"/>
              </a:rPr>
              <a:t> تبصره به ماده(71 </a:t>
            </a:r>
            <a:r>
              <a:rPr lang="fa-IR" sz="2400" dirty="0" err="1" smtClean="0">
                <a:solidFill>
                  <a:schemeClr val="tx2">
                    <a:lumMod val="50000"/>
                  </a:schemeClr>
                </a:solidFill>
                <a:ea typeface="+mn-ea"/>
              </a:rPr>
              <a:t>مكرر</a:t>
            </a:r>
            <a:r>
              <a:rPr lang="fa-IR" sz="2400" dirty="0" smtClean="0">
                <a:solidFill>
                  <a:schemeClr val="tx2">
                    <a:lumMod val="50000"/>
                  </a:schemeClr>
                </a:solidFill>
                <a:ea typeface="+mn-ea"/>
              </a:rPr>
              <a:t>) قانون محاسبات </a:t>
            </a:r>
            <a:r>
              <a:rPr lang="fa-IR" sz="2400" dirty="0" err="1" smtClean="0">
                <a:solidFill>
                  <a:schemeClr val="tx2">
                    <a:lumMod val="50000"/>
                  </a:schemeClr>
                </a:solidFill>
                <a:ea typeface="+mn-ea"/>
              </a:rPr>
              <a:t>عمومي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كشور</a:t>
            </a:r>
            <a:r>
              <a:rPr lang="fa-IR" sz="2400" dirty="0" smtClean="0">
                <a:solidFill>
                  <a:schemeClr val="tx2">
                    <a:lumMod val="50000"/>
                  </a:schemeClr>
                </a:solidFill>
                <a:ea typeface="+mn-ea"/>
              </a:rPr>
              <a:t> الحاق </a:t>
            </a:r>
            <a:r>
              <a:rPr lang="fa-IR" sz="2400" dirty="0" err="1" smtClean="0">
                <a:solidFill>
                  <a:schemeClr val="tx2">
                    <a:lumMod val="50000"/>
                  </a:schemeClr>
                </a:solidFill>
                <a:ea typeface="+mn-ea"/>
              </a:rPr>
              <a:t>مي‌شود</a:t>
            </a:r>
            <a:r>
              <a:rPr lang="fa-IR" sz="2400" dirty="0" smtClean="0">
                <a:solidFill>
                  <a:schemeClr val="tx2">
                    <a:lumMod val="50000"/>
                  </a:schemeClr>
                </a:solidFill>
                <a:ea typeface="+mn-ea"/>
              </a:rPr>
              <a:t>:</a:t>
            </a:r>
          </a:p>
          <a:p>
            <a:pPr marL="365760" indent="-283464" algn="just" eaLnBrk="1" fontAlgn="auto" hangingPunct="1">
              <a:lnSpc>
                <a:spcPct val="150000"/>
              </a:lnSpc>
              <a:spcAft>
                <a:spcPts val="0"/>
              </a:spcAft>
              <a:buFontTx/>
              <a:buNone/>
              <a:defRPr/>
            </a:pPr>
            <a:r>
              <a:rPr lang="fa-IR" sz="2400" dirty="0" smtClean="0">
                <a:solidFill>
                  <a:schemeClr val="tx2">
                    <a:lumMod val="50000"/>
                  </a:schemeClr>
                </a:solidFill>
                <a:ea typeface="+mn-ea"/>
              </a:rPr>
              <a:t>	تبصره - </a:t>
            </a:r>
            <a:r>
              <a:rPr lang="fa-IR" sz="2400" dirty="0" err="1" smtClean="0">
                <a:solidFill>
                  <a:schemeClr val="tx2">
                    <a:lumMod val="50000"/>
                  </a:schemeClr>
                </a:solidFill>
                <a:ea typeface="+mn-ea"/>
              </a:rPr>
              <a:t>دريافت</a:t>
            </a:r>
            <a:r>
              <a:rPr lang="fa-IR" sz="2400" dirty="0" smtClean="0">
                <a:solidFill>
                  <a:schemeClr val="tx2">
                    <a:lumMod val="50000"/>
                  </a:schemeClr>
                </a:solidFill>
                <a:ea typeface="+mn-ea"/>
              </a:rPr>
              <a:t> و پرداخت هرگونه </a:t>
            </a:r>
            <a:r>
              <a:rPr lang="fa-IR" sz="2400" dirty="0" err="1" smtClean="0">
                <a:solidFill>
                  <a:schemeClr val="tx2">
                    <a:lumMod val="50000"/>
                  </a:schemeClr>
                </a:solidFill>
                <a:ea typeface="+mn-ea"/>
              </a:rPr>
              <a:t>وجهي</a:t>
            </a:r>
            <a:r>
              <a:rPr lang="fa-IR" sz="2400" dirty="0" smtClean="0">
                <a:solidFill>
                  <a:schemeClr val="tx2">
                    <a:lumMod val="50000"/>
                  </a:schemeClr>
                </a:solidFill>
                <a:ea typeface="+mn-ea"/>
              </a:rPr>
              <a:t> تحت هر عنوان توسط </a:t>
            </a:r>
            <a:r>
              <a:rPr lang="fa-IR" sz="2400" dirty="0" err="1" smtClean="0">
                <a:solidFill>
                  <a:schemeClr val="tx2">
                    <a:lumMod val="50000"/>
                  </a:schemeClr>
                </a:solidFill>
                <a:ea typeface="+mn-ea"/>
              </a:rPr>
              <a:t>دستگاههاي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اجرائي</a:t>
            </a:r>
            <a:r>
              <a:rPr lang="fa-IR" sz="2400" dirty="0" smtClean="0">
                <a:solidFill>
                  <a:schemeClr val="tx2">
                    <a:lumMod val="50000"/>
                  </a:schemeClr>
                </a:solidFill>
                <a:ea typeface="+mn-ea"/>
              </a:rPr>
              <a:t> موضوع ماده (5) قانون </a:t>
            </a:r>
            <a:r>
              <a:rPr lang="fa-IR" sz="2400" dirty="0" err="1" smtClean="0">
                <a:solidFill>
                  <a:schemeClr val="tx2">
                    <a:lumMod val="50000"/>
                  </a:schemeClr>
                </a:solidFill>
                <a:ea typeface="+mn-ea"/>
              </a:rPr>
              <a:t>مديريت</a:t>
            </a:r>
            <a:r>
              <a:rPr lang="fa-IR" sz="2400" dirty="0" smtClean="0">
                <a:solidFill>
                  <a:schemeClr val="tx2">
                    <a:lumMod val="50000"/>
                  </a:schemeClr>
                </a:solidFill>
                <a:ea typeface="+mn-ea"/>
              </a:rPr>
              <a:t> خدمات </a:t>
            </a:r>
            <a:r>
              <a:rPr lang="fa-IR" sz="2400" dirty="0" err="1" smtClean="0">
                <a:solidFill>
                  <a:schemeClr val="tx2">
                    <a:lumMod val="50000"/>
                  </a:schemeClr>
                </a:solidFill>
                <a:ea typeface="+mn-ea"/>
              </a:rPr>
              <a:t>كشوري</a:t>
            </a:r>
            <a:r>
              <a:rPr lang="fa-IR" sz="2400" dirty="0" smtClean="0">
                <a:solidFill>
                  <a:schemeClr val="tx2">
                    <a:lumMod val="50000"/>
                  </a:schemeClr>
                </a:solidFill>
                <a:ea typeface="+mn-ea"/>
              </a:rPr>
              <a:t> و ماده(5) قانون محاسبات </a:t>
            </a:r>
            <a:r>
              <a:rPr lang="fa-IR" sz="2400" dirty="0" err="1" smtClean="0">
                <a:solidFill>
                  <a:schemeClr val="tx2">
                    <a:lumMod val="50000"/>
                  </a:schemeClr>
                </a:solidFill>
                <a:ea typeface="+mn-ea"/>
              </a:rPr>
              <a:t>عمومي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بايد</a:t>
            </a:r>
            <a:r>
              <a:rPr lang="fa-IR" sz="2400" dirty="0" smtClean="0">
                <a:solidFill>
                  <a:schemeClr val="tx2">
                    <a:lumMod val="50000"/>
                  </a:schemeClr>
                </a:solidFill>
                <a:ea typeface="+mn-ea"/>
              </a:rPr>
              <a:t> در چهارچوب </a:t>
            </a:r>
            <a:r>
              <a:rPr lang="fa-IR" sz="2400" dirty="0" err="1" smtClean="0">
                <a:solidFill>
                  <a:schemeClr val="tx2">
                    <a:lumMod val="50000"/>
                  </a:schemeClr>
                </a:solidFill>
                <a:ea typeface="+mn-ea"/>
              </a:rPr>
              <a:t>قوانين</a:t>
            </a:r>
            <a:r>
              <a:rPr lang="fa-IR" sz="2400" dirty="0" smtClean="0">
                <a:solidFill>
                  <a:schemeClr val="tx2">
                    <a:lumMod val="50000"/>
                  </a:schemeClr>
                </a:solidFill>
                <a:ea typeface="+mn-ea"/>
              </a:rPr>
              <a:t> موضوعه </a:t>
            </a:r>
            <a:r>
              <a:rPr lang="fa-IR" sz="2400" dirty="0" err="1" smtClean="0">
                <a:solidFill>
                  <a:schemeClr val="tx2">
                    <a:lumMod val="50000"/>
                  </a:schemeClr>
                </a:solidFill>
                <a:ea typeface="+mn-ea"/>
              </a:rPr>
              <a:t>كشور</a:t>
            </a:r>
            <a:r>
              <a:rPr lang="fa-IR" sz="2400" dirty="0" smtClean="0">
                <a:solidFill>
                  <a:schemeClr val="tx2">
                    <a:lumMod val="50000"/>
                  </a:schemeClr>
                </a:solidFill>
                <a:ea typeface="+mn-ea"/>
              </a:rPr>
              <a:t> باشد و هرگونه </a:t>
            </a:r>
            <a:r>
              <a:rPr lang="fa-IR" sz="2400" dirty="0" err="1" smtClean="0">
                <a:solidFill>
                  <a:schemeClr val="tx2">
                    <a:lumMod val="50000"/>
                  </a:schemeClr>
                </a:solidFill>
                <a:ea typeface="+mn-ea"/>
              </a:rPr>
              <a:t>دريافت</a:t>
            </a:r>
            <a:r>
              <a:rPr lang="fa-IR" sz="2400" dirty="0" smtClean="0">
                <a:solidFill>
                  <a:schemeClr val="tx2">
                    <a:lumMod val="50000"/>
                  </a:schemeClr>
                </a:solidFill>
                <a:ea typeface="+mn-ea"/>
              </a:rPr>
              <a:t> و پرداخت بر خلاف مفاد </a:t>
            </a:r>
            <a:r>
              <a:rPr lang="fa-IR" sz="2400" dirty="0" err="1" smtClean="0">
                <a:solidFill>
                  <a:schemeClr val="tx2">
                    <a:lumMod val="50000"/>
                  </a:schemeClr>
                </a:solidFill>
                <a:ea typeface="+mn-ea"/>
              </a:rPr>
              <a:t>اين</a:t>
            </a:r>
            <a:r>
              <a:rPr lang="fa-IR" sz="2400" dirty="0" smtClean="0">
                <a:solidFill>
                  <a:schemeClr val="tx2">
                    <a:lumMod val="50000"/>
                  </a:schemeClr>
                </a:solidFill>
                <a:ea typeface="+mn-ea"/>
              </a:rPr>
              <a:t> ماده در </a:t>
            </a:r>
            <a:r>
              <a:rPr lang="fa-IR" sz="2400" dirty="0" err="1" smtClean="0">
                <a:solidFill>
                  <a:schemeClr val="tx2">
                    <a:lumMod val="50000"/>
                  </a:schemeClr>
                </a:solidFill>
                <a:ea typeface="+mn-ea"/>
              </a:rPr>
              <a:t>حكم</a:t>
            </a:r>
            <a:r>
              <a:rPr lang="fa-IR" sz="2400" dirty="0" smtClean="0">
                <a:solidFill>
                  <a:schemeClr val="tx2">
                    <a:lumMod val="50000"/>
                  </a:schemeClr>
                </a:solidFill>
                <a:ea typeface="+mn-ea"/>
              </a:rPr>
              <a:t> تصرف </a:t>
            </a:r>
            <a:r>
              <a:rPr lang="fa-IR" sz="2400" dirty="0" err="1" smtClean="0">
                <a:solidFill>
                  <a:schemeClr val="tx2">
                    <a:lumMod val="50000"/>
                  </a:schemeClr>
                </a:solidFill>
                <a:ea typeface="+mn-ea"/>
              </a:rPr>
              <a:t>غيرقانوني</a:t>
            </a:r>
            <a:r>
              <a:rPr lang="fa-IR" sz="2400" dirty="0" smtClean="0">
                <a:solidFill>
                  <a:schemeClr val="tx2">
                    <a:lumMod val="50000"/>
                  </a:schemeClr>
                </a:solidFill>
                <a:ea typeface="+mn-ea"/>
              </a:rPr>
              <a:t> در اموال </a:t>
            </a:r>
            <a:r>
              <a:rPr lang="fa-IR" sz="2400" dirty="0" err="1" smtClean="0">
                <a:solidFill>
                  <a:schemeClr val="tx2">
                    <a:lumMod val="50000"/>
                  </a:schemeClr>
                </a:solidFill>
                <a:ea typeface="+mn-ea"/>
              </a:rPr>
              <a:t>دولتي</a:t>
            </a:r>
            <a:r>
              <a:rPr lang="fa-IR" sz="2400" dirty="0" smtClean="0">
                <a:solidFill>
                  <a:schemeClr val="tx2">
                    <a:lumMod val="50000"/>
                  </a:schemeClr>
                </a:solidFill>
                <a:ea typeface="+mn-ea"/>
              </a:rPr>
              <a:t> است. </a:t>
            </a:r>
            <a:r>
              <a:rPr lang="fa-IR" sz="2400" dirty="0" err="1" smtClean="0">
                <a:solidFill>
                  <a:schemeClr val="tx2">
                    <a:lumMod val="50000"/>
                  </a:schemeClr>
                </a:solidFill>
                <a:ea typeface="+mn-ea"/>
              </a:rPr>
              <a:t>كليه</a:t>
            </a:r>
            <a:r>
              <a:rPr lang="fa-IR" sz="2400" dirty="0" smtClean="0">
                <a:solidFill>
                  <a:schemeClr val="tx2">
                    <a:lumMod val="50000"/>
                  </a:schemeClr>
                </a:solidFill>
                <a:ea typeface="+mn-ea"/>
              </a:rPr>
              <a:t> مسؤولان و مقامات </a:t>
            </a:r>
            <a:r>
              <a:rPr lang="fa-IR" sz="2400" dirty="0" err="1" smtClean="0">
                <a:solidFill>
                  <a:schemeClr val="tx2">
                    <a:lumMod val="50000"/>
                  </a:schemeClr>
                </a:solidFill>
                <a:ea typeface="+mn-ea"/>
              </a:rPr>
              <a:t>ذي‌ربط</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مديران</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ذي‌حسابان</a:t>
            </a:r>
            <a:r>
              <a:rPr lang="fa-IR" sz="2400" dirty="0" smtClean="0">
                <a:solidFill>
                  <a:schemeClr val="tx2">
                    <a:lumMod val="50000"/>
                  </a:schemeClr>
                </a:solidFill>
                <a:ea typeface="+mn-ea"/>
              </a:rPr>
              <a:t> و </a:t>
            </a:r>
            <a:r>
              <a:rPr lang="fa-IR" sz="2400" dirty="0" err="1" smtClean="0">
                <a:solidFill>
                  <a:schemeClr val="tx2">
                    <a:lumMod val="50000"/>
                  </a:schemeClr>
                </a:solidFill>
                <a:ea typeface="+mn-ea"/>
              </a:rPr>
              <a:t>مديران</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مالي</a:t>
            </a:r>
            <a:r>
              <a:rPr lang="fa-IR" sz="2400" dirty="0" smtClean="0">
                <a:solidFill>
                  <a:schemeClr val="tx2">
                    <a:lumMod val="50000"/>
                  </a:schemeClr>
                </a:solidFill>
                <a:ea typeface="+mn-ea"/>
              </a:rPr>
              <a:t> حسب مورد مسؤول </a:t>
            </a:r>
            <a:r>
              <a:rPr lang="fa-IR" sz="2400" dirty="0" err="1" smtClean="0">
                <a:solidFill>
                  <a:schemeClr val="tx2">
                    <a:lumMod val="50000"/>
                  </a:schemeClr>
                </a:solidFill>
                <a:ea typeface="+mn-ea"/>
              </a:rPr>
              <a:t>اجراي</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اين</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حكم</a:t>
            </a:r>
            <a:r>
              <a:rPr lang="fa-IR" sz="2400" dirty="0" smtClean="0">
                <a:solidFill>
                  <a:schemeClr val="tx2">
                    <a:lumMod val="50000"/>
                  </a:schemeClr>
                </a:solidFill>
                <a:ea typeface="+mn-ea"/>
              </a:rPr>
              <a:t> </a:t>
            </a:r>
            <a:r>
              <a:rPr lang="fa-IR" sz="2400" dirty="0" err="1" smtClean="0">
                <a:solidFill>
                  <a:schemeClr val="tx2">
                    <a:lumMod val="50000"/>
                  </a:schemeClr>
                </a:solidFill>
                <a:ea typeface="+mn-ea"/>
              </a:rPr>
              <a:t>مي‌باشند</a:t>
            </a:r>
            <a:r>
              <a:rPr lang="fa-IR" sz="2400" dirty="0" smtClean="0">
                <a:solidFill>
                  <a:schemeClr val="tx2">
                    <a:lumMod val="50000"/>
                  </a:schemeClr>
                </a:solidFill>
                <a:ea typeface="+mn-ea"/>
              </a:rPr>
              <a:t>.</a:t>
            </a:r>
          </a:p>
        </p:txBody>
      </p:sp>
    </p:spTree>
  </p:cSld>
  <p:clrMapOvr>
    <a:masterClrMapping/>
  </p:clrMapOvr>
  <p:transition spd="slow"/>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3"/>
          <p:cNvSpPr>
            <a:spLocks noGrp="1" noChangeArrowheads="1"/>
          </p:cNvSpPr>
          <p:nvPr>
            <p:ph type="body" idx="4294967295"/>
          </p:nvPr>
        </p:nvSpPr>
        <p:spPr>
          <a:xfrm>
            <a:off x="287338" y="0"/>
            <a:ext cx="8856662" cy="5616575"/>
          </a:xfrm>
        </p:spPr>
        <p:txBody>
          <a:bodyPr/>
          <a:lstStyle/>
          <a:p>
            <a:pPr algn="just" eaLnBrk="1" hangingPunct="1">
              <a:lnSpc>
                <a:spcPct val="150000"/>
              </a:lnSpc>
              <a:buFontTx/>
              <a:buNone/>
            </a:pPr>
            <a:endParaRPr lang="fa-IR" sz="2400" smtClean="0">
              <a:solidFill>
                <a:srgbClr val="FF0000"/>
              </a:solidFill>
            </a:endParaRPr>
          </a:p>
          <a:p>
            <a:pPr algn="just" eaLnBrk="1" hangingPunct="1">
              <a:lnSpc>
                <a:spcPct val="150000"/>
              </a:lnSpc>
              <a:buFontTx/>
              <a:buNone/>
            </a:pPr>
            <a:endParaRPr lang="fa-IR" sz="2400" smtClean="0">
              <a:solidFill>
                <a:srgbClr val="FF0000"/>
              </a:solidFill>
            </a:endParaRPr>
          </a:p>
          <a:p>
            <a:pPr algn="just" eaLnBrk="1" hangingPunct="1">
              <a:lnSpc>
                <a:spcPct val="150000"/>
              </a:lnSpc>
              <a:buFontTx/>
              <a:buNone/>
            </a:pPr>
            <a:endParaRPr lang="fa-IR" sz="2400" smtClean="0">
              <a:solidFill>
                <a:srgbClr val="FF0000"/>
              </a:solidFill>
            </a:endParaRPr>
          </a:p>
          <a:p>
            <a:pPr algn="ctr" eaLnBrk="1" hangingPunct="1">
              <a:lnSpc>
                <a:spcPct val="150000"/>
              </a:lnSpc>
              <a:buFontTx/>
              <a:buNone/>
            </a:pPr>
            <a:r>
              <a:rPr lang="fa-IR" sz="4800" smtClean="0">
                <a:solidFill>
                  <a:srgbClr val="FF0000"/>
                </a:solidFill>
                <a:cs typeface="B Titr" pitchFamily="2" charset="-78"/>
              </a:rPr>
              <a:t>قانون الحاق برخی مواد به قانون تنظیم بخشی از مقررات مالی دولت (2)</a:t>
            </a:r>
          </a:p>
        </p:txBody>
      </p:sp>
    </p:spTree>
  </p:cSld>
  <p:clrMapOvr>
    <a:masterClrMapping/>
  </p:clrMapOvr>
  <p:transition spd="slow"/>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3"/>
          <p:cNvSpPr>
            <a:spLocks noGrp="1" noChangeArrowheads="1"/>
          </p:cNvSpPr>
          <p:nvPr>
            <p:ph type="body" idx="4294967295"/>
          </p:nvPr>
        </p:nvSpPr>
        <p:spPr>
          <a:xfrm>
            <a:off x="287338" y="0"/>
            <a:ext cx="8856662" cy="5616575"/>
          </a:xfrm>
        </p:spPr>
        <p:txBody>
          <a:bodyPr/>
          <a:lstStyle/>
          <a:p>
            <a:pPr algn="just" eaLnBrk="1" hangingPunct="1">
              <a:lnSpc>
                <a:spcPct val="200000"/>
              </a:lnSpc>
              <a:spcAft>
                <a:spcPts val="1038"/>
              </a:spcAft>
            </a:pPr>
            <a:r>
              <a:rPr lang="ar-SA" sz="2800" smtClean="0">
                <a:solidFill>
                  <a:srgbClr val="000000"/>
                </a:solidFill>
                <a:latin typeface="Tahoma" pitchFamily="34" charset="0"/>
                <a:ea typeface="Times New Roman" pitchFamily="18" charset="0"/>
                <a:cs typeface="B Lotus" pitchFamily="2" charset="-78"/>
              </a:rPr>
              <a:t>ماده26ـ</a:t>
            </a:r>
            <a:endParaRPr lang="en-US" sz="2400" smtClean="0">
              <a:latin typeface="Times New Roman" pitchFamily="18" charset="0"/>
              <a:ea typeface="Times New Roman" pitchFamily="18" charset="0"/>
              <a:cs typeface="B Lotus" pitchFamily="2" charset="-78"/>
            </a:endParaRPr>
          </a:p>
          <a:p>
            <a:pPr algn="just" eaLnBrk="1" hangingPunct="1">
              <a:lnSpc>
                <a:spcPct val="200000"/>
              </a:lnSpc>
              <a:spcAft>
                <a:spcPts val="1038"/>
              </a:spcAft>
            </a:pPr>
            <a:r>
              <a:rPr lang="en-US" sz="2800" smtClean="0">
                <a:solidFill>
                  <a:srgbClr val="000000"/>
                </a:solidFill>
                <a:latin typeface="Tahoma" pitchFamily="34" charset="0"/>
                <a:ea typeface="Times New Roman" pitchFamily="18" charset="0"/>
                <a:cs typeface="B Lotus" pitchFamily="2" charset="-78"/>
              </a:rPr>
              <a:t>1</a:t>
            </a:r>
            <a:r>
              <a:rPr lang="ar-SA" sz="2800" smtClean="0">
                <a:solidFill>
                  <a:srgbClr val="000000"/>
                </a:solidFill>
                <a:latin typeface="Tahoma" pitchFamily="34" charset="0"/>
                <a:ea typeface="Times New Roman" pitchFamily="18" charset="0"/>
                <a:cs typeface="B Lotus" pitchFamily="2" charset="-78"/>
              </a:rPr>
              <a:t>ـ وزارتخانه‌ها، مؤسسات دولتی و سایر دستگاههای اجرائی در موارد استفاده از بودجه عمومی دولت، مکلفند صورتهای مالی خود را براساس استانداردهای حسابداری بخش عمومی کشور (تدوین‌شده توسط سازمان حسابرسی) در چهارچوب دستورالعمل‌های حسابداری وزارت امور اقتصادی و دارایی (بر مبنای حسابداری تعهدی) تهیه نمایند</a:t>
            </a:r>
            <a:r>
              <a:rPr lang="en-US" sz="2800" smtClean="0">
                <a:solidFill>
                  <a:srgbClr val="000000"/>
                </a:solidFill>
                <a:latin typeface="Tahoma" pitchFamily="34" charset="0"/>
                <a:ea typeface="Times New Roman" pitchFamily="18" charset="0"/>
                <a:cs typeface="B Lotus" pitchFamily="2" charset="-78"/>
              </a:rPr>
              <a:t>.</a:t>
            </a:r>
            <a:endParaRPr lang="en-US" sz="2400" smtClean="0">
              <a:latin typeface="Times New Roman" pitchFamily="18" charset="0"/>
              <a:cs typeface="Times New Roman" pitchFamily="18" charset="0"/>
            </a:endParaRPr>
          </a:p>
        </p:txBody>
      </p:sp>
    </p:spTree>
  </p:cSld>
  <p:clrMapOvr>
    <a:masterClrMapping/>
  </p:clrMapOvr>
  <p:transition spd="slow"/>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3"/>
          <p:cNvSpPr>
            <a:spLocks noGrp="1" noChangeArrowheads="1"/>
          </p:cNvSpPr>
          <p:nvPr>
            <p:ph type="body" idx="4294967295"/>
          </p:nvPr>
        </p:nvSpPr>
        <p:spPr>
          <a:xfrm>
            <a:off x="287338" y="0"/>
            <a:ext cx="8856662" cy="5616575"/>
          </a:xfrm>
        </p:spPr>
        <p:txBody>
          <a:bodyPr/>
          <a:lstStyle/>
          <a:p>
            <a:pPr algn="just" eaLnBrk="1" hangingPunct="1">
              <a:lnSpc>
                <a:spcPct val="200000"/>
              </a:lnSpc>
              <a:spcAft>
                <a:spcPts val="1038"/>
              </a:spcAft>
            </a:pPr>
            <a:r>
              <a:rPr lang="ar-SA" sz="2800" smtClean="0">
                <a:solidFill>
                  <a:srgbClr val="000000"/>
                </a:solidFill>
                <a:latin typeface="Tahoma" pitchFamily="34" charset="0"/>
                <a:ea typeface="Times New Roman" pitchFamily="18" charset="0"/>
                <a:cs typeface="B Lotus" pitchFamily="2" charset="-78"/>
              </a:rPr>
              <a:t>تبصره ـ نحوه و زمان‌بندی اجرای کامل حسابداری تعهدی (حداکثر ظرف مدت سه سال) طبق آیین‌‌نامه اجرائی است که به پیشنهاد وزارت امور اقتصادی و دارایی، سازمان مدیریت و برنامه‌ریزی کشور و دیوان محاسبات کشور به تصویب هیأت وزیران می‌رسد</a:t>
            </a:r>
            <a:r>
              <a:rPr lang="en-US" sz="2800" smtClean="0">
                <a:solidFill>
                  <a:srgbClr val="000000"/>
                </a:solidFill>
                <a:latin typeface="Tahoma" pitchFamily="34" charset="0"/>
                <a:ea typeface="Times New Roman" pitchFamily="18" charset="0"/>
                <a:cs typeface="B Lotus" pitchFamily="2" charset="-78"/>
              </a:rPr>
              <a:t>.</a:t>
            </a:r>
          </a:p>
        </p:txBody>
      </p:sp>
    </p:spTree>
  </p:cSld>
  <p:clrMapOvr>
    <a:masterClrMapping/>
  </p:clrMapOvr>
  <p:transition spd="slow"/>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3"/>
          <p:cNvSpPr>
            <a:spLocks noGrp="1" noChangeArrowheads="1"/>
          </p:cNvSpPr>
          <p:nvPr>
            <p:ph type="body" idx="4294967295"/>
          </p:nvPr>
        </p:nvSpPr>
        <p:spPr>
          <a:xfrm>
            <a:off x="287338" y="0"/>
            <a:ext cx="8856662" cy="5616575"/>
          </a:xfrm>
        </p:spPr>
        <p:txBody>
          <a:bodyPr/>
          <a:lstStyle/>
          <a:p>
            <a:pPr algn="just" eaLnBrk="1" hangingPunct="1">
              <a:lnSpc>
                <a:spcPct val="150000"/>
              </a:lnSpc>
              <a:buFontTx/>
              <a:buNone/>
            </a:pPr>
            <a:endParaRPr lang="fa-IR" sz="2400" smtClean="0">
              <a:solidFill>
                <a:srgbClr val="FF0000"/>
              </a:solidFill>
            </a:endParaRPr>
          </a:p>
          <a:p>
            <a:pPr algn="just" eaLnBrk="1" hangingPunct="1">
              <a:lnSpc>
                <a:spcPct val="200000"/>
              </a:lnSpc>
              <a:spcAft>
                <a:spcPts val="1038"/>
              </a:spcAft>
            </a:pPr>
            <a:r>
              <a:rPr lang="en-US" sz="2800" smtClean="0">
                <a:solidFill>
                  <a:srgbClr val="000000"/>
                </a:solidFill>
                <a:latin typeface="Tahoma" pitchFamily="34" charset="0"/>
                <a:ea typeface="Times New Roman" pitchFamily="18" charset="0"/>
                <a:cs typeface="B Lotus" pitchFamily="2" charset="-78"/>
              </a:rPr>
              <a:t>2</a:t>
            </a:r>
            <a:r>
              <a:rPr lang="ar-SA" sz="2800" smtClean="0">
                <a:solidFill>
                  <a:srgbClr val="000000"/>
                </a:solidFill>
                <a:latin typeface="Tahoma" pitchFamily="34" charset="0"/>
                <a:ea typeface="Times New Roman" pitchFamily="18" charset="0"/>
                <a:cs typeface="B Lotus" pitchFamily="2" charset="-78"/>
              </a:rPr>
              <a:t>ـ در اجرای بودجه‌ریزی بر مبنای عملکرد، با توجه به محاسبه هزینه تمام‌شده فعالیت‌ها و اقدامات و تخصیص اعتبارات بر این اساس، ایجاد هرگونه بدهی بابت حق اشتراک برق، آب، هـزینه‌های پستـی، مخابراتی و سایر هزینه‌ها نظیر دیون بلامحل، تعهدات زائد بر اعتبار، بازپرداخت تعهدات ارزی ممنوع است</a:t>
            </a:r>
            <a:r>
              <a:rPr lang="en-US" sz="2800" smtClean="0">
                <a:solidFill>
                  <a:srgbClr val="000000"/>
                </a:solidFill>
                <a:latin typeface="Tahoma" pitchFamily="34" charset="0"/>
                <a:ea typeface="Times New Roman" pitchFamily="18" charset="0"/>
                <a:cs typeface="B Lotus" pitchFamily="2" charset="-78"/>
              </a:rPr>
              <a:t>.</a:t>
            </a:r>
          </a:p>
        </p:txBody>
      </p:sp>
    </p:spTree>
  </p:cSld>
  <p:clrMapOvr>
    <a:masterClrMapping/>
  </p:clrMapOvr>
  <p:transition spd="slow"/>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3"/>
          <p:cNvSpPr>
            <a:spLocks noGrp="1" noChangeArrowheads="1"/>
          </p:cNvSpPr>
          <p:nvPr>
            <p:ph type="body" idx="4294967295"/>
          </p:nvPr>
        </p:nvSpPr>
        <p:spPr>
          <a:xfrm>
            <a:off x="287338" y="0"/>
            <a:ext cx="8856662" cy="5616575"/>
          </a:xfrm>
        </p:spPr>
        <p:txBody>
          <a:bodyPr/>
          <a:lstStyle/>
          <a:p>
            <a:pPr algn="just" eaLnBrk="1" hangingPunct="1">
              <a:lnSpc>
                <a:spcPct val="200000"/>
              </a:lnSpc>
              <a:spcAft>
                <a:spcPts val="1038"/>
              </a:spcAft>
            </a:pPr>
            <a:r>
              <a:rPr lang="en-US" sz="2800" smtClean="0">
                <a:solidFill>
                  <a:srgbClr val="000000"/>
                </a:solidFill>
                <a:latin typeface="Tahoma" pitchFamily="34" charset="0"/>
                <a:ea typeface="Times New Roman" pitchFamily="18" charset="0"/>
                <a:cs typeface="B Titr" pitchFamily="2" charset="-78"/>
              </a:rPr>
              <a:t>3</a:t>
            </a:r>
            <a:r>
              <a:rPr lang="ar-SA" sz="2800" smtClean="0">
                <a:solidFill>
                  <a:srgbClr val="000000"/>
                </a:solidFill>
                <a:latin typeface="Tahoma" pitchFamily="34" charset="0"/>
                <a:ea typeface="Times New Roman" pitchFamily="18" charset="0"/>
                <a:cs typeface="B Lotus" pitchFamily="2" charset="-78"/>
              </a:rPr>
              <a:t>ـ افزایش اعتبار هر یک از فعالیتهای منظور‌شده در ذیل برنامه‌های دستگاه اجرائی از محل کاهش سایر فعالیت‌های همان برنامه، مشروط بر آنکه در سرجمع اعتبارات برنامه‌های آن دستگاه تغییر حاصل نشود حداکثر به میزان سی درصد (30%) در چهارچوب موافقتنامه‌های متبادله مجاز است. افزایش اعتبارات هزینه‌ای برنامه‌ها با رعایت ماده(79) قانون تنظیم بخشی از مقررات مالی دولت مجاز است و افزایش و کاهش اعتبار فعالیت یا فعالیت‌ها نیز بر همان اساس امکان پذیر می‌باشد</a:t>
            </a:r>
            <a:r>
              <a:rPr lang="en-US" sz="2800" smtClean="0">
                <a:solidFill>
                  <a:srgbClr val="000000"/>
                </a:solidFill>
                <a:latin typeface="Tahoma" pitchFamily="34" charset="0"/>
                <a:ea typeface="Times New Roman" pitchFamily="18" charset="0"/>
                <a:cs typeface="B Lotus" pitchFamily="2" charset="-78"/>
              </a:rPr>
              <a:t>.</a:t>
            </a:r>
          </a:p>
        </p:txBody>
      </p:sp>
    </p:spTree>
  </p:cSld>
  <p:clrMapOvr>
    <a:masterClrMapping/>
  </p:clrMapOvr>
  <p:transition spd="slow"/>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3"/>
          <p:cNvSpPr>
            <a:spLocks noGrp="1" noChangeArrowheads="1"/>
          </p:cNvSpPr>
          <p:nvPr>
            <p:ph type="body" idx="4294967295"/>
          </p:nvPr>
        </p:nvSpPr>
        <p:spPr>
          <a:xfrm>
            <a:off x="287338" y="0"/>
            <a:ext cx="8856662" cy="5616575"/>
          </a:xfrm>
        </p:spPr>
        <p:txBody>
          <a:bodyPr/>
          <a:lstStyle/>
          <a:p>
            <a:pPr algn="just" eaLnBrk="1" hangingPunct="1">
              <a:lnSpc>
                <a:spcPct val="150000"/>
              </a:lnSpc>
              <a:buFontTx/>
              <a:buNone/>
            </a:pPr>
            <a:endParaRPr lang="fa-IR" sz="2400" smtClean="0">
              <a:solidFill>
                <a:srgbClr val="FF0000"/>
              </a:solidFill>
            </a:endParaRPr>
          </a:p>
          <a:p>
            <a:pPr algn="just" eaLnBrk="1" hangingPunct="1">
              <a:lnSpc>
                <a:spcPct val="150000"/>
              </a:lnSpc>
              <a:spcAft>
                <a:spcPts val="1038"/>
              </a:spcAft>
            </a:pPr>
            <a:r>
              <a:rPr lang="ar-SA" sz="2800" smtClean="0">
                <a:solidFill>
                  <a:srgbClr val="000000"/>
                </a:solidFill>
                <a:latin typeface="Tahoma" pitchFamily="34" charset="0"/>
                <a:ea typeface="Times New Roman" pitchFamily="18" charset="0"/>
                <a:cs typeface="B Lotus" pitchFamily="2" charset="-78"/>
              </a:rPr>
              <a:t>ماده28ـ</a:t>
            </a:r>
            <a:endParaRPr lang="en-US" sz="2800" smtClean="0">
              <a:solidFill>
                <a:srgbClr val="000000"/>
              </a:solidFill>
              <a:latin typeface="Tahoma" pitchFamily="34" charset="0"/>
              <a:ea typeface="Times New Roman" pitchFamily="18" charset="0"/>
              <a:cs typeface="B Lotus" pitchFamily="2" charset="-78"/>
            </a:endParaRPr>
          </a:p>
          <a:p>
            <a:pPr algn="just" eaLnBrk="1" hangingPunct="1">
              <a:lnSpc>
                <a:spcPct val="150000"/>
              </a:lnSpc>
              <a:spcAft>
                <a:spcPts val="1038"/>
              </a:spcAft>
            </a:pPr>
            <a:r>
              <a:rPr lang="ar-SA" sz="2800" smtClean="0">
                <a:solidFill>
                  <a:srgbClr val="000000"/>
                </a:solidFill>
                <a:latin typeface="Tahoma" pitchFamily="34" charset="0"/>
                <a:ea typeface="Times New Roman" pitchFamily="18" charset="0"/>
                <a:cs typeface="B Lotus" pitchFamily="2" charset="-78"/>
              </a:rPr>
              <a:t>هـ ـ انجام هرگونه تعهد و پرداخت در اجرای قوانین و مقررات مختلف از جمله ماده (70) قانون محاسبات عمومی کشور بدون رعایت سقف اعتبارات مصوب و الزامات قانون درخصوص محدودیت‌های تخصیص و نیز شرح عملیات موافقتنامه‌های متبادله، ممنوع است</a:t>
            </a:r>
            <a:r>
              <a:rPr lang="en-US" sz="2800" smtClean="0">
                <a:solidFill>
                  <a:srgbClr val="000000"/>
                </a:solidFill>
                <a:latin typeface="Tahoma" pitchFamily="34" charset="0"/>
                <a:ea typeface="Times New Roman" pitchFamily="18" charset="0"/>
                <a:cs typeface="B Lotus" pitchFamily="2" charset="-78"/>
              </a:rPr>
              <a:t>.</a:t>
            </a:r>
          </a:p>
        </p:txBody>
      </p:sp>
    </p:spTree>
  </p:cSld>
  <p:clrMapOvr>
    <a:masterClrMapping/>
  </p:clrMapOvr>
  <p:transition spd="slow"/>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3"/>
          <p:cNvSpPr>
            <a:spLocks noGrp="1" noChangeArrowheads="1"/>
          </p:cNvSpPr>
          <p:nvPr>
            <p:ph type="body" idx="4294967295"/>
          </p:nvPr>
        </p:nvSpPr>
        <p:spPr>
          <a:xfrm>
            <a:off x="287338" y="0"/>
            <a:ext cx="8856662" cy="5616575"/>
          </a:xfrm>
        </p:spPr>
        <p:txBody>
          <a:bodyPr/>
          <a:lstStyle/>
          <a:p>
            <a:pPr algn="just" eaLnBrk="1" hangingPunct="1">
              <a:lnSpc>
                <a:spcPct val="150000"/>
              </a:lnSpc>
              <a:buFontTx/>
              <a:buNone/>
            </a:pPr>
            <a:endParaRPr lang="fa-IR" sz="2400" smtClean="0">
              <a:solidFill>
                <a:srgbClr val="FF0000"/>
              </a:solidFill>
            </a:endParaRPr>
          </a:p>
          <a:p>
            <a:pPr algn="just" eaLnBrk="1" hangingPunct="1">
              <a:lnSpc>
                <a:spcPct val="150000"/>
              </a:lnSpc>
              <a:spcAft>
                <a:spcPts val="1038"/>
              </a:spcAft>
            </a:pPr>
            <a:r>
              <a:rPr lang="ar-SA" sz="2800" smtClean="0">
                <a:solidFill>
                  <a:srgbClr val="000000"/>
                </a:solidFill>
                <a:latin typeface="Tahoma" pitchFamily="34" charset="0"/>
                <a:ea typeface="Times New Roman" pitchFamily="18" charset="0"/>
                <a:cs typeface="B Lotus" pitchFamily="2" charset="-78"/>
              </a:rPr>
              <a:t>ـ دستگاههای اجرائی در ایجاد هرگونه تعهد و پرداخت وجه از محل اعتبارات عمومی موظفند موارد زیر را رعایت کنند</a:t>
            </a:r>
            <a:r>
              <a:rPr lang="en-US" sz="2800" smtClean="0">
                <a:solidFill>
                  <a:srgbClr val="000000"/>
                </a:solidFill>
                <a:latin typeface="Tahoma" pitchFamily="34" charset="0"/>
                <a:ea typeface="Times New Roman" pitchFamily="18" charset="0"/>
                <a:cs typeface="B Lotus" pitchFamily="2" charset="-78"/>
              </a:rPr>
              <a:t>:</a:t>
            </a:r>
          </a:p>
          <a:p>
            <a:pPr algn="just" eaLnBrk="1" hangingPunct="1">
              <a:lnSpc>
                <a:spcPct val="150000"/>
              </a:lnSpc>
              <a:spcAft>
                <a:spcPts val="1038"/>
              </a:spcAft>
            </a:pPr>
            <a:r>
              <a:rPr lang="en-US" sz="2800" smtClean="0">
                <a:solidFill>
                  <a:srgbClr val="000000"/>
                </a:solidFill>
                <a:latin typeface="Tahoma" pitchFamily="34" charset="0"/>
                <a:ea typeface="Times New Roman" pitchFamily="18" charset="0"/>
                <a:cs typeface="B Lotus" pitchFamily="2" charset="-78"/>
              </a:rPr>
              <a:t>1</a:t>
            </a:r>
            <a:r>
              <a:rPr lang="ar-SA" sz="2800" smtClean="0">
                <a:solidFill>
                  <a:srgbClr val="000000"/>
                </a:solidFill>
                <a:latin typeface="Tahoma" pitchFamily="34" charset="0"/>
                <a:ea typeface="Times New Roman" pitchFamily="18" charset="0"/>
                <a:cs typeface="B Lotus" pitchFamily="2" charset="-78"/>
              </a:rPr>
              <a:t>ـ اولویت واگذاری امور، وظایف، مدیریت و تصدی‌ها به بخش غیردولتی نسبت به هزینه مستقیم اعتبارات عمومی</a:t>
            </a:r>
            <a:endParaRPr lang="en-US" sz="2800" smtClean="0">
              <a:solidFill>
                <a:srgbClr val="000000"/>
              </a:solidFill>
              <a:latin typeface="Tahoma" pitchFamily="34" charset="0"/>
              <a:ea typeface="Times New Roman" pitchFamily="18" charset="0"/>
              <a:cs typeface="B Lotus" pitchFamily="2" charset="-78"/>
            </a:endParaRPr>
          </a:p>
          <a:p>
            <a:pPr algn="just" eaLnBrk="1" hangingPunct="1">
              <a:lnSpc>
                <a:spcPct val="150000"/>
              </a:lnSpc>
              <a:spcAft>
                <a:spcPts val="1038"/>
              </a:spcAft>
            </a:pPr>
            <a:r>
              <a:rPr lang="en-US" sz="2800" smtClean="0">
                <a:solidFill>
                  <a:srgbClr val="000000"/>
                </a:solidFill>
                <a:latin typeface="Tahoma" pitchFamily="34" charset="0"/>
                <a:ea typeface="Times New Roman" pitchFamily="18" charset="0"/>
                <a:cs typeface="B Lotus" pitchFamily="2" charset="-78"/>
              </a:rPr>
              <a:t>2</a:t>
            </a:r>
            <a:r>
              <a:rPr lang="ar-SA" sz="2800" smtClean="0">
                <a:solidFill>
                  <a:srgbClr val="000000"/>
                </a:solidFill>
                <a:latin typeface="Tahoma" pitchFamily="34" charset="0"/>
                <a:ea typeface="Times New Roman" pitchFamily="18" charset="0"/>
                <a:cs typeface="B Lotus" pitchFamily="2" charset="-78"/>
              </a:rPr>
              <a:t>ـ اولویت شیوه پرداخت تسهیلات نظیر کمکهای فنی و اعتباری و وجوه اداره‌‌شده نسبت به روشهای پرداخت و کمک بلاعوض</a:t>
            </a:r>
            <a:endParaRPr lang="en-US" sz="2800" smtClean="0">
              <a:solidFill>
                <a:srgbClr val="000000"/>
              </a:solidFill>
              <a:latin typeface="Tahoma" pitchFamily="34" charset="0"/>
              <a:ea typeface="Times New Roman" pitchFamily="18" charset="0"/>
              <a:cs typeface="B Lotus" pitchFamily="2" charset="-78"/>
            </a:endParaRPr>
          </a:p>
        </p:txBody>
      </p:sp>
    </p:spTree>
  </p:cSld>
  <p:clrMapOvr>
    <a:masterClrMapping/>
  </p:clrMapOvr>
  <p:transition spd="slow"/>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3"/>
          <p:cNvSpPr>
            <a:spLocks noGrp="1" noChangeArrowheads="1"/>
          </p:cNvSpPr>
          <p:nvPr>
            <p:ph type="body" idx="4294967295"/>
          </p:nvPr>
        </p:nvSpPr>
        <p:spPr>
          <a:xfrm>
            <a:off x="287338" y="0"/>
            <a:ext cx="8856662" cy="5616575"/>
          </a:xfrm>
        </p:spPr>
        <p:txBody>
          <a:bodyPr/>
          <a:lstStyle/>
          <a:p>
            <a:pPr algn="just" eaLnBrk="1" hangingPunct="1">
              <a:lnSpc>
                <a:spcPct val="150000"/>
              </a:lnSpc>
              <a:buFontTx/>
              <a:buNone/>
            </a:pPr>
            <a:endParaRPr lang="fa-IR" sz="2800" smtClean="0"/>
          </a:p>
          <a:p>
            <a:pPr algn="just" eaLnBrk="1" hangingPunct="1">
              <a:lnSpc>
                <a:spcPct val="150000"/>
              </a:lnSpc>
              <a:spcAft>
                <a:spcPts val="1038"/>
              </a:spcAft>
            </a:pPr>
            <a:r>
              <a:rPr lang="ar-SA" sz="2800" smtClean="0"/>
              <a:t>ماده56 ـ کلیه دستگاههای اجرائی موضوع ماده (5) قانون مدیریت خدمات کشوری و دستگاههای موضوع ماده(50) قانون الحاق موادی به قانون تنظیم بخشی از مقررات مالی دولت (1) مصوب 15/8/1384 مکلفند علاوه بر اعتبارات پژوهشی که ذیل دستگاه در قوانین بودجه سالانه منظور شده است، یک درصد (1%) از اعتبارات تخصیص‌یافته هزینه‌ای به استثنای فصول(1) و (6) و در مورد شرکتهای دولتی از هزینه‌های غیرعملیاتی را برای امور پژوهشی و توسعه فناوری هزینه کنند</a:t>
            </a:r>
            <a:r>
              <a:rPr lang="en-US" sz="2800" smtClean="0">
                <a:cs typeface="Arial" pitchFamily="34" charset="0"/>
              </a:rPr>
              <a:t>.</a:t>
            </a:r>
          </a:p>
        </p:txBody>
      </p:sp>
    </p:spTree>
  </p:cSld>
  <p:clrMapOvr>
    <a:masterClrMapping/>
  </p:clrMapOvr>
  <p:transition spd="slow"/>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Minus 24"/>
          <p:cNvSpPr/>
          <p:nvPr/>
        </p:nvSpPr>
        <p:spPr>
          <a:xfrm rot="5400000">
            <a:off x="-3390900" y="3314700"/>
            <a:ext cx="77724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solidFill>
                <a:srgbClr val="FFFFFF"/>
              </a:solidFill>
              <a:cs typeface="B Nazanin" pitchFamily="2" charset="-78"/>
            </a:endParaRPr>
          </a:p>
        </p:txBody>
      </p:sp>
      <p:sp>
        <p:nvSpPr>
          <p:cNvPr id="27" name="Minus 26"/>
          <p:cNvSpPr/>
          <p:nvPr/>
        </p:nvSpPr>
        <p:spPr>
          <a:xfrm rot="5400000">
            <a:off x="-3238500" y="3848100"/>
            <a:ext cx="73152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solidFill>
                <a:srgbClr val="FFFFFF"/>
              </a:solidFill>
              <a:cs typeface="B Nazanin" pitchFamily="2" charset="-78"/>
            </a:endParaRPr>
          </a:p>
        </p:txBody>
      </p:sp>
      <p:sp>
        <p:nvSpPr>
          <p:cNvPr id="28" name="Minus 27"/>
          <p:cNvSpPr/>
          <p:nvPr/>
        </p:nvSpPr>
        <p:spPr>
          <a:xfrm>
            <a:off x="152400" y="64008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solidFill>
                <a:srgbClr val="FFFFFF"/>
              </a:solidFill>
              <a:cs typeface="B Nazanin" pitchFamily="2" charset="-78"/>
            </a:endParaRPr>
          </a:p>
        </p:txBody>
      </p:sp>
      <p:sp>
        <p:nvSpPr>
          <p:cNvPr id="30" name="Minus 29"/>
          <p:cNvSpPr/>
          <p:nvPr/>
        </p:nvSpPr>
        <p:spPr>
          <a:xfrm>
            <a:off x="-666736" y="6324600"/>
            <a:ext cx="7239000" cy="76200"/>
          </a:xfrm>
          <a:prstGeom prst="mathMinus">
            <a:avLst/>
          </a:prstGeom>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endParaRPr lang="en-US">
              <a:solidFill>
                <a:srgbClr val="FFFFFF"/>
              </a:solidFill>
              <a:cs typeface="B Nazanin" pitchFamily="2" charset="-78"/>
            </a:endParaRPr>
          </a:p>
        </p:txBody>
      </p:sp>
      <p:sp>
        <p:nvSpPr>
          <p:cNvPr id="66" name="Oval 65"/>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1"/>
          </a:lnRef>
          <a:fillRef idx="2">
            <a:schemeClr val="accent1"/>
          </a:fillRef>
          <a:effectRef idx="1">
            <a:schemeClr val="accent1"/>
          </a:effectRef>
          <a:fontRef idx="minor">
            <a:schemeClr val="dk1"/>
          </a:fontRef>
        </p:style>
        <p:txBody>
          <a:bodyPr anchor="ctr"/>
          <a:lstStyle/>
          <a:p>
            <a:pPr algn="ctr" rtl="0" fontAlgn="auto">
              <a:spcBef>
                <a:spcPts val="0"/>
              </a:spcBef>
              <a:spcAft>
                <a:spcPts val="0"/>
              </a:spcAft>
              <a:defRPr/>
            </a:pPr>
            <a:endParaRPr lang="en-US">
              <a:solidFill>
                <a:srgbClr val="000000"/>
              </a:solidFill>
              <a:cs typeface="B Nazanin" pitchFamily="2" charset="-78"/>
            </a:endParaRPr>
          </a:p>
        </p:txBody>
      </p:sp>
      <p:sp>
        <p:nvSpPr>
          <p:cNvPr id="67" name="Oval 66"/>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2"/>
          </a:lnRef>
          <a:fillRef idx="2">
            <a:schemeClr val="accent2"/>
          </a:fillRef>
          <a:effectRef idx="1">
            <a:schemeClr val="accent2"/>
          </a:effectRef>
          <a:fontRef idx="minor">
            <a:schemeClr val="dk1"/>
          </a:fontRef>
        </p:style>
        <p:txBody>
          <a:bodyPr anchor="ctr"/>
          <a:lstStyle/>
          <a:p>
            <a:pPr algn="ctr" rtl="0" fontAlgn="auto">
              <a:spcBef>
                <a:spcPts val="0"/>
              </a:spcBef>
              <a:spcAft>
                <a:spcPts val="0"/>
              </a:spcAft>
              <a:defRPr/>
            </a:pPr>
            <a:endParaRPr lang="en-US">
              <a:solidFill>
                <a:srgbClr val="000000"/>
              </a:solidFill>
              <a:cs typeface="B Nazanin" pitchFamily="2" charset="-78"/>
            </a:endParaRPr>
          </a:p>
        </p:txBody>
      </p:sp>
      <p:sp>
        <p:nvSpPr>
          <p:cNvPr id="68" name="Oval 67"/>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3"/>
          </a:lnRef>
          <a:fillRef idx="2">
            <a:schemeClr val="accent3"/>
          </a:fillRef>
          <a:effectRef idx="1">
            <a:schemeClr val="accent3"/>
          </a:effectRef>
          <a:fontRef idx="minor">
            <a:schemeClr val="dk1"/>
          </a:fontRef>
        </p:style>
        <p:txBody>
          <a:bodyPr anchor="ctr"/>
          <a:lstStyle/>
          <a:p>
            <a:pPr algn="ctr" rtl="0" fontAlgn="auto">
              <a:spcBef>
                <a:spcPts val="0"/>
              </a:spcBef>
              <a:spcAft>
                <a:spcPts val="0"/>
              </a:spcAft>
              <a:defRPr/>
            </a:pPr>
            <a:endParaRPr lang="en-US" dirty="0">
              <a:solidFill>
                <a:srgbClr val="000000"/>
              </a:solidFill>
              <a:cs typeface="B Nazanin" pitchFamily="2" charset="-78"/>
            </a:endParaRPr>
          </a:p>
        </p:txBody>
      </p:sp>
      <p:sp>
        <p:nvSpPr>
          <p:cNvPr id="69" name="Oval 68"/>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4"/>
          </a:lnRef>
          <a:fillRef idx="2">
            <a:schemeClr val="accent4"/>
          </a:fillRef>
          <a:effectRef idx="1">
            <a:schemeClr val="accent4"/>
          </a:effectRef>
          <a:fontRef idx="minor">
            <a:schemeClr val="dk1"/>
          </a:fontRef>
        </p:style>
        <p:txBody>
          <a:bodyPr anchor="ctr"/>
          <a:lstStyle/>
          <a:p>
            <a:pPr algn="ctr" rtl="0" fontAlgn="auto">
              <a:spcBef>
                <a:spcPts val="0"/>
              </a:spcBef>
              <a:spcAft>
                <a:spcPts val="0"/>
              </a:spcAft>
              <a:defRPr/>
            </a:pPr>
            <a:endParaRPr lang="en-US">
              <a:solidFill>
                <a:srgbClr val="000000"/>
              </a:solidFill>
              <a:cs typeface="B Nazanin" pitchFamily="2" charset="-78"/>
            </a:endParaRPr>
          </a:p>
        </p:txBody>
      </p:sp>
      <p:sp>
        <p:nvSpPr>
          <p:cNvPr id="70" name="Oval 69"/>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solidFill>
                <a:srgbClr val="000000"/>
              </a:solidFill>
              <a:cs typeface="B Nazanin" pitchFamily="2" charset="-78"/>
            </a:endParaRPr>
          </a:p>
        </p:txBody>
      </p:sp>
      <p:sp>
        <p:nvSpPr>
          <p:cNvPr id="71" name="Oval 70"/>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solidFill>
                <a:srgbClr val="000000"/>
              </a:solidFill>
              <a:cs typeface="B Nazanin" pitchFamily="2" charset="-78"/>
            </a:endParaRPr>
          </a:p>
        </p:txBody>
      </p:sp>
      <p:sp>
        <p:nvSpPr>
          <p:cNvPr id="72" name="Oval 71"/>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6"/>
          </a:lnRef>
          <a:fillRef idx="2">
            <a:schemeClr val="accent6"/>
          </a:fillRef>
          <a:effectRef idx="1">
            <a:schemeClr val="accent6"/>
          </a:effectRef>
          <a:fontRef idx="minor">
            <a:schemeClr val="dk1"/>
          </a:fontRef>
        </p:style>
        <p:txBody>
          <a:bodyPr anchor="ctr"/>
          <a:lstStyle/>
          <a:p>
            <a:pPr algn="ctr" rtl="0" fontAlgn="auto">
              <a:spcBef>
                <a:spcPts val="0"/>
              </a:spcBef>
              <a:spcAft>
                <a:spcPts val="0"/>
              </a:spcAft>
              <a:defRPr/>
            </a:pPr>
            <a:endParaRPr lang="en-US">
              <a:solidFill>
                <a:srgbClr val="000000"/>
              </a:solidFill>
              <a:cs typeface="B Nazanin" pitchFamily="2" charset="-78"/>
            </a:endParaRPr>
          </a:p>
        </p:txBody>
      </p:sp>
      <p:sp>
        <p:nvSpPr>
          <p:cNvPr id="73" name="Oval 72"/>
          <p:cNvSpPr/>
          <p:nvPr/>
        </p:nvSpPr>
        <p:spPr>
          <a:xfrm>
            <a:off x="571472" y="857232"/>
            <a:ext cx="152400" cy="152400"/>
          </a:xfrm>
          <a:prstGeom prst="ellipse">
            <a:avLst/>
          </a:prstGeom>
          <a:effectLst>
            <a:outerShdw blurRad="40000" dist="20000" dir="5400000" rotWithShape="0">
              <a:srgbClr val="000000">
                <a:alpha val="38000"/>
              </a:srgbClr>
            </a:outerShdw>
            <a:reflection blurRad="6350" stA="50000" endA="300" endPos="90000" dist="50800" dir="5400000" sy="-100000" algn="bl" rotWithShape="0"/>
            <a:softEdge rad="31750"/>
          </a:effectLst>
        </p:spPr>
        <p:style>
          <a:lnRef idx="1">
            <a:schemeClr val="accent5"/>
          </a:lnRef>
          <a:fillRef idx="2">
            <a:schemeClr val="accent5"/>
          </a:fillRef>
          <a:effectRef idx="1">
            <a:schemeClr val="accent5"/>
          </a:effectRef>
          <a:fontRef idx="minor">
            <a:schemeClr val="dk1"/>
          </a:fontRef>
        </p:style>
        <p:txBody>
          <a:bodyPr anchor="ctr"/>
          <a:lstStyle/>
          <a:p>
            <a:pPr algn="ctr" rtl="0" fontAlgn="auto">
              <a:spcBef>
                <a:spcPts val="0"/>
              </a:spcBef>
              <a:spcAft>
                <a:spcPts val="0"/>
              </a:spcAft>
              <a:defRPr/>
            </a:pPr>
            <a:endParaRPr lang="en-US">
              <a:solidFill>
                <a:srgbClr val="000000"/>
              </a:solidFill>
              <a:cs typeface="B Nazanin" pitchFamily="2" charset="-78"/>
            </a:endParaRPr>
          </a:p>
        </p:txBody>
      </p:sp>
      <p:sp>
        <p:nvSpPr>
          <p:cNvPr id="32" name="Slide Number Placeholder 48"/>
          <p:cNvSpPr>
            <a:spLocks noGrp="1"/>
          </p:cNvSpPr>
          <p:nvPr>
            <p:ph type="sldNum" sz="quarter" idx="12"/>
          </p:nvPr>
        </p:nvSpPr>
        <p:spPr>
          <a:xfrm>
            <a:off x="76200" y="5943600"/>
            <a:ext cx="838200" cy="365125"/>
          </a:xfrm>
        </p:spPr>
        <p:txBody>
          <a:bodyPr>
            <a:normAutofit fontScale="92500" lnSpcReduction="10000"/>
          </a:bodyPr>
          <a:lstStyle/>
          <a:p>
            <a:pPr>
              <a:defRPr/>
            </a:pPr>
            <a:endParaRPr lang="en-US" sz="2000" b="1" dirty="0">
              <a:effectLst>
                <a:outerShdw blurRad="38100" dist="38100" dir="2700000" algn="tl">
                  <a:srgbClr val="C0C0C0"/>
                </a:outerShdw>
              </a:effectLst>
              <a:cs typeface="B Nazanin" pitchFamily="2" charset="-78"/>
            </a:endParaRPr>
          </a:p>
        </p:txBody>
      </p:sp>
      <p:sp>
        <p:nvSpPr>
          <p:cNvPr id="33" name="Rectangle 4"/>
          <p:cNvSpPr>
            <a:spLocks noChangeArrowheads="1"/>
          </p:cNvSpPr>
          <p:nvPr/>
        </p:nvSpPr>
        <p:spPr bwMode="auto">
          <a:xfrm>
            <a:off x="250825" y="5013325"/>
            <a:ext cx="4284663" cy="1368425"/>
          </a:xfrm>
          <a:prstGeom prst="rect">
            <a:avLst/>
          </a:prstGeom>
          <a:noFill/>
          <a:ln>
            <a:noFill/>
          </a:ln>
          <a:extLst/>
        </p:spPr>
        <p:txBody>
          <a:bodyPr/>
          <a:lstStyle/>
          <a:p>
            <a:pPr fontAlgn="auto">
              <a:spcBef>
                <a:spcPts val="0"/>
              </a:spcBef>
              <a:spcAft>
                <a:spcPts val="0"/>
              </a:spcAft>
              <a:defRPr/>
            </a:pPr>
            <a:r>
              <a:rPr lang="fa-IR" b="1" dirty="0">
                <a:solidFill>
                  <a:srgbClr val="08A1D9">
                    <a:lumMod val="50000"/>
                  </a:srgbClr>
                </a:solidFill>
                <a:effectLst>
                  <a:outerShdw blurRad="38100" dist="38100" dir="2700000" algn="tl">
                    <a:srgbClr val="000000">
                      <a:alpha val="43137"/>
                    </a:srgbClr>
                  </a:outerShdw>
                </a:effectLst>
                <a:latin typeface="Arial" charset="0"/>
                <a:cs typeface="B Titr" pitchFamily="2" charset="-78"/>
              </a:rPr>
              <a:t>  </a:t>
            </a:r>
            <a:r>
              <a:rPr lang="fa-IR" b="1" dirty="0">
                <a:solidFill>
                  <a:srgbClr val="002060"/>
                </a:solidFill>
                <a:effectLst>
                  <a:outerShdw blurRad="38100" dist="38100" dir="2700000" algn="tl">
                    <a:srgbClr val="000000">
                      <a:alpha val="43137"/>
                    </a:srgbClr>
                  </a:outerShdw>
                </a:effectLst>
                <a:latin typeface="Arial" charset="0"/>
                <a:cs typeface="B Titr" pitchFamily="2" charset="-78"/>
              </a:rPr>
              <a:t>تهيه و تنظيم  : شهرام ميرزايي</a:t>
            </a:r>
          </a:p>
          <a:p>
            <a:pPr fontAlgn="auto">
              <a:spcBef>
                <a:spcPts val="0"/>
              </a:spcBef>
              <a:spcAft>
                <a:spcPts val="0"/>
              </a:spcAft>
              <a:buFontTx/>
              <a:buChar char="-"/>
              <a:defRPr/>
            </a:pPr>
            <a:r>
              <a:rPr lang="fa-IR" b="1" dirty="0">
                <a:solidFill>
                  <a:srgbClr val="002060"/>
                </a:solidFill>
                <a:effectLst>
                  <a:outerShdw blurRad="38100" dist="38100" dir="2700000" algn="tl">
                    <a:srgbClr val="000000">
                      <a:alpha val="43137"/>
                    </a:srgbClr>
                  </a:outerShdw>
                </a:effectLst>
                <a:latin typeface="Arial" charset="0"/>
                <a:cs typeface="B Titr" pitchFamily="2" charset="-78"/>
              </a:rPr>
              <a:t>مدیرکل </a:t>
            </a:r>
            <a:r>
              <a:rPr lang="fa-IR" b="1" dirty="0" err="1">
                <a:solidFill>
                  <a:srgbClr val="002060"/>
                </a:solidFill>
                <a:effectLst>
                  <a:outerShdw blurRad="38100" dist="38100" dir="2700000" algn="tl">
                    <a:srgbClr val="000000">
                      <a:alpha val="43137"/>
                    </a:srgbClr>
                  </a:outerShdw>
                </a:effectLst>
                <a:latin typeface="Arial" charset="0"/>
                <a:cs typeface="B Titr" pitchFamily="2" charset="-78"/>
              </a:rPr>
              <a:t>حسابرسی</a:t>
            </a:r>
            <a:endParaRPr lang="fa-IR" b="1" dirty="0">
              <a:solidFill>
                <a:srgbClr val="002060"/>
              </a:solidFill>
              <a:effectLst>
                <a:outerShdw blurRad="38100" dist="38100" dir="2700000" algn="tl">
                  <a:srgbClr val="000000">
                    <a:alpha val="43137"/>
                  </a:srgbClr>
                </a:outerShdw>
              </a:effectLst>
              <a:latin typeface="Arial" charset="0"/>
              <a:cs typeface="B Titr" pitchFamily="2" charset="-78"/>
            </a:endParaRPr>
          </a:p>
          <a:p>
            <a:pPr fontAlgn="auto">
              <a:spcBef>
                <a:spcPts val="0"/>
              </a:spcBef>
              <a:spcAft>
                <a:spcPts val="0"/>
              </a:spcAft>
              <a:buFontTx/>
              <a:buChar char="-"/>
              <a:defRPr/>
            </a:pPr>
            <a:r>
              <a:rPr lang="fa-IR" b="1" dirty="0">
                <a:solidFill>
                  <a:srgbClr val="002060"/>
                </a:solidFill>
                <a:effectLst>
                  <a:outerShdw blurRad="38100" dist="38100" dir="2700000" algn="tl">
                    <a:srgbClr val="000000">
                      <a:alpha val="43137"/>
                    </a:srgbClr>
                  </a:outerShdw>
                </a:effectLst>
                <a:latin typeface="Arial" charset="0"/>
                <a:cs typeface="B Titr" pitchFamily="2" charset="-78"/>
              </a:rPr>
              <a:t> عضو رسمي انجمن متخصصين امور ذيحسابي كشور </a:t>
            </a:r>
          </a:p>
          <a:p>
            <a:pPr fontAlgn="auto">
              <a:spcBef>
                <a:spcPts val="0"/>
              </a:spcBef>
              <a:spcAft>
                <a:spcPts val="0"/>
              </a:spcAft>
              <a:defRPr/>
            </a:pPr>
            <a:r>
              <a:rPr lang="fa-IR" b="1" dirty="0">
                <a:solidFill>
                  <a:srgbClr val="002060"/>
                </a:solidFill>
                <a:effectLst>
                  <a:outerShdw blurRad="38100" dist="38100" dir="2700000" algn="tl">
                    <a:srgbClr val="000000">
                      <a:alpha val="43137"/>
                    </a:srgbClr>
                  </a:outerShdw>
                </a:effectLst>
                <a:latin typeface="Arial" charset="0"/>
                <a:cs typeface="B Titr" pitchFamily="2" charset="-78"/>
              </a:rPr>
              <a:t>- عضو رسمي انجمن حسابدارن خبره ايران</a:t>
            </a:r>
            <a:endParaRPr lang="en-US" b="1" dirty="0">
              <a:solidFill>
                <a:srgbClr val="002060"/>
              </a:solidFill>
              <a:effectLst>
                <a:outerShdw blurRad="38100" dist="38100" dir="2700000" algn="tl">
                  <a:srgbClr val="000000">
                    <a:alpha val="43137"/>
                  </a:srgbClr>
                </a:outerShdw>
              </a:effectLst>
              <a:latin typeface="Arial" charset="0"/>
              <a:cs typeface="B Titr" pitchFamily="2" charset="-78"/>
            </a:endParaRPr>
          </a:p>
          <a:p>
            <a:pPr fontAlgn="auto">
              <a:lnSpc>
                <a:spcPct val="90000"/>
              </a:lnSpc>
              <a:spcBef>
                <a:spcPts val="0"/>
              </a:spcBef>
              <a:spcAft>
                <a:spcPts val="0"/>
              </a:spcAft>
              <a:defRPr/>
            </a:pPr>
            <a:endParaRPr lang="fa-IR" sz="4000" b="1" dirty="0">
              <a:solidFill>
                <a:srgbClr val="002060"/>
              </a:solidFill>
              <a:effectLst>
                <a:outerShdw blurRad="38100" dist="38100" dir="2700000" algn="tl">
                  <a:srgbClr val="000000">
                    <a:alpha val="43137"/>
                  </a:srgbClr>
                </a:outerShdw>
              </a:effectLst>
              <a:latin typeface="Franklin Gothic Book"/>
              <a:cs typeface="Arial"/>
            </a:endParaRPr>
          </a:p>
          <a:p>
            <a:pPr algn="ctr" fontAlgn="auto">
              <a:lnSpc>
                <a:spcPct val="90000"/>
              </a:lnSpc>
              <a:spcBef>
                <a:spcPts val="0"/>
              </a:spcBef>
              <a:spcAft>
                <a:spcPts val="0"/>
              </a:spcAft>
              <a:defRPr/>
            </a:pPr>
            <a:endParaRPr lang="en-US" b="1" dirty="0">
              <a:solidFill>
                <a:srgbClr val="08A1D9">
                  <a:lumMod val="50000"/>
                </a:srgbClr>
              </a:solidFill>
              <a:effectLst>
                <a:outerShdw blurRad="38100" dist="38100" dir="2700000" algn="tl">
                  <a:srgbClr val="000000">
                    <a:alpha val="43137"/>
                  </a:srgbClr>
                </a:outerShdw>
              </a:effectLst>
              <a:latin typeface="Franklin Gothic Book"/>
            </a:endParaRPr>
          </a:p>
        </p:txBody>
      </p:sp>
      <p:pic>
        <p:nvPicPr>
          <p:cNvPr id="163856" name="Picture 3" descr="12144"/>
          <p:cNvPicPr>
            <a:picLocks noChangeAspect="1" noChangeArrowheads="1"/>
          </p:cNvPicPr>
          <p:nvPr/>
        </p:nvPicPr>
        <p:blipFill>
          <a:blip r:embed="rId3" cstate="print"/>
          <a:srcRect/>
          <a:stretch>
            <a:fillRect/>
          </a:stretch>
        </p:blipFill>
        <p:spPr bwMode="auto">
          <a:xfrm>
            <a:off x="3827463" y="46038"/>
            <a:ext cx="1776412" cy="1773237"/>
          </a:xfrm>
          <a:prstGeom prst="rect">
            <a:avLst/>
          </a:prstGeom>
          <a:noFill/>
          <a:ln w="9525">
            <a:noFill/>
            <a:miter lim="800000"/>
            <a:headEnd/>
            <a:tailEnd/>
          </a:ln>
        </p:spPr>
      </p:pic>
      <p:sp>
        <p:nvSpPr>
          <p:cNvPr id="2" name="Flowchart: Alternate Process 1"/>
          <p:cNvSpPr/>
          <p:nvPr/>
        </p:nvSpPr>
        <p:spPr>
          <a:xfrm>
            <a:off x="971550" y="1773238"/>
            <a:ext cx="7488238" cy="302418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sz="4400" dirty="0">
                <a:solidFill>
                  <a:srgbClr val="FFFF00"/>
                </a:solidFill>
                <a:latin typeface="Calibri"/>
                <a:ea typeface="Calibri"/>
                <a:cs typeface="B Titr" pitchFamily="2" charset="-78"/>
              </a:rPr>
              <a:t>آئین نامه تضمین</a:t>
            </a:r>
          </a:p>
          <a:p>
            <a:pPr algn="ctr" fontAlgn="auto">
              <a:spcBef>
                <a:spcPts val="0"/>
              </a:spcBef>
              <a:spcAft>
                <a:spcPts val="0"/>
              </a:spcAft>
              <a:defRPr/>
            </a:pPr>
            <a:r>
              <a:rPr lang="fa-IR" sz="4400" dirty="0">
                <a:solidFill>
                  <a:srgbClr val="FFFF00"/>
                </a:solidFill>
                <a:latin typeface="Calibri"/>
                <a:ea typeface="Calibri"/>
                <a:cs typeface="B Titr" pitchFamily="2" charset="-78"/>
              </a:rPr>
              <a:t> </a:t>
            </a:r>
            <a:r>
              <a:rPr lang="fa-IR" sz="4400" dirty="0" err="1">
                <a:solidFill>
                  <a:srgbClr val="FFFF00"/>
                </a:solidFill>
                <a:latin typeface="Calibri"/>
                <a:ea typeface="Calibri"/>
                <a:cs typeface="B Titr" pitchFamily="2" charset="-78"/>
              </a:rPr>
              <a:t>معاملات</a:t>
            </a:r>
            <a:r>
              <a:rPr lang="fa-IR" sz="4400" dirty="0">
                <a:solidFill>
                  <a:srgbClr val="FFFF00"/>
                </a:solidFill>
                <a:latin typeface="Calibri"/>
                <a:ea typeface="Calibri"/>
                <a:cs typeface="B Titr" pitchFamily="2" charset="-78"/>
              </a:rPr>
              <a:t> دولتی</a:t>
            </a:r>
          </a:p>
          <a:p>
            <a:pPr algn="ctr" fontAlgn="auto">
              <a:spcBef>
                <a:spcPts val="0"/>
              </a:spcBef>
              <a:spcAft>
                <a:spcPts val="0"/>
              </a:spcAft>
              <a:defRPr/>
            </a:pPr>
            <a:r>
              <a:rPr lang="fa-IR" sz="4400" b="1" dirty="0">
                <a:solidFill>
                  <a:srgbClr val="FFFF00"/>
                </a:solidFill>
                <a:latin typeface="Calibri"/>
                <a:ea typeface="Times New Roman" pitchFamily="18" charset="0"/>
                <a:cs typeface="B Titr" pitchFamily="2" charset="-78"/>
              </a:rPr>
              <a:t>مصوب سال 1394</a:t>
            </a:r>
            <a:endParaRPr lang="en-US" sz="4400" b="1" dirty="0">
              <a:solidFill>
                <a:srgbClr val="FFFF00"/>
              </a:solidFill>
              <a:latin typeface="Times New Roman" pitchFamily="18" charset="0"/>
              <a:ea typeface="Times New Roman" pitchFamily="18" charset="0"/>
              <a:cs typeface="B Titr"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repeatCount="indefinite" accel="50000" decel="50000" fill="hold" nodeType="withEffect">
                                  <p:stCondLst>
                                    <p:cond delay="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6" dur="2000" fill="hold"/>
                                        <p:tgtEl>
                                          <p:spTgt spid="66"/>
                                        </p:tgtEl>
                                        <p:attrNameLst>
                                          <p:attrName>ppt_x</p:attrName>
                                          <p:attrName>ppt_y</p:attrName>
                                        </p:attrNameLst>
                                      </p:cBhvr>
                                    </p:animMotion>
                                  </p:childTnLst>
                                </p:cTn>
                              </p:par>
                              <p:par>
                                <p:cTn id="7" presetID="0" presetClass="path" presetSubtype="0" repeatCount="indefinite" accel="50000" decel="50000" fill="hold" nodeType="withEffect">
                                  <p:stCondLst>
                                    <p:cond delay="1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8" dur="2000" fill="hold"/>
                                        <p:tgtEl>
                                          <p:spTgt spid="67"/>
                                        </p:tgtEl>
                                        <p:attrNameLst>
                                          <p:attrName>ppt_x</p:attrName>
                                          <p:attrName>ppt_y</p:attrName>
                                        </p:attrNameLst>
                                      </p:cBhvr>
                                    </p:animMotion>
                                  </p:childTnLst>
                                </p:cTn>
                              </p:par>
                              <p:par>
                                <p:cTn id="9" presetID="0" presetClass="path" presetSubtype="0" repeatCount="indefinite" accel="50000" decel="50000" fill="hold" nodeType="withEffect">
                                  <p:stCondLst>
                                    <p:cond delay="2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0" dur="2000" fill="hold"/>
                                        <p:tgtEl>
                                          <p:spTgt spid="68"/>
                                        </p:tgtEl>
                                        <p:attrNameLst>
                                          <p:attrName>ppt_x</p:attrName>
                                          <p:attrName>ppt_y</p:attrName>
                                        </p:attrNameLst>
                                      </p:cBhvr>
                                    </p:animMotion>
                                  </p:childTnLst>
                                </p:cTn>
                              </p:par>
                              <p:par>
                                <p:cTn id="11" presetID="0" presetClass="path" presetSubtype="0" repeatCount="indefinite" accel="50000" decel="50000" fill="hold" nodeType="withEffect">
                                  <p:stCondLst>
                                    <p:cond delay="3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2" dur="2000" fill="hold"/>
                                        <p:tgtEl>
                                          <p:spTgt spid="69"/>
                                        </p:tgtEl>
                                        <p:attrNameLst>
                                          <p:attrName>ppt_x</p:attrName>
                                          <p:attrName>ppt_y</p:attrName>
                                        </p:attrNameLst>
                                      </p:cBhvr>
                                    </p:animMotion>
                                  </p:childTnLst>
                                </p:cTn>
                              </p:par>
                              <p:par>
                                <p:cTn id="13" presetID="0" presetClass="path" presetSubtype="0" repeatCount="indefinite" accel="50000" decel="50000" fill="hold" nodeType="withEffect">
                                  <p:stCondLst>
                                    <p:cond delay="4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4" dur="2000" fill="hold"/>
                                        <p:tgtEl>
                                          <p:spTgt spid="70"/>
                                        </p:tgtEl>
                                        <p:attrNameLst>
                                          <p:attrName>ppt_x</p:attrName>
                                          <p:attrName>ppt_y</p:attrName>
                                        </p:attrNameLst>
                                      </p:cBhvr>
                                    </p:animMotion>
                                  </p:childTnLst>
                                </p:cTn>
                              </p:par>
                              <p:par>
                                <p:cTn id="15" presetID="0" presetClass="path" presetSubtype="0" repeatCount="indefinite" accel="50000" decel="50000" fill="hold" nodeType="withEffect">
                                  <p:stCondLst>
                                    <p:cond delay="5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6" dur="2000" fill="hold"/>
                                        <p:tgtEl>
                                          <p:spTgt spid="71"/>
                                        </p:tgtEl>
                                        <p:attrNameLst>
                                          <p:attrName>ppt_x</p:attrName>
                                          <p:attrName>ppt_y</p:attrName>
                                        </p:attrNameLst>
                                      </p:cBhvr>
                                    </p:animMotion>
                                  </p:childTnLst>
                                </p:cTn>
                              </p:par>
                              <p:par>
                                <p:cTn id="17" presetID="0" presetClass="path" presetSubtype="0" repeatCount="indefinite" accel="50000" decel="50000" fill="hold" nodeType="withEffect">
                                  <p:stCondLst>
                                    <p:cond delay="6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18" dur="2000" fill="hold"/>
                                        <p:tgtEl>
                                          <p:spTgt spid="72"/>
                                        </p:tgtEl>
                                        <p:attrNameLst>
                                          <p:attrName>ppt_x</p:attrName>
                                          <p:attrName>ppt_y</p:attrName>
                                        </p:attrNameLst>
                                      </p:cBhvr>
                                    </p:animMotion>
                                  </p:childTnLst>
                                </p:cTn>
                              </p:par>
                              <p:par>
                                <p:cTn id="19" presetID="0" presetClass="path" presetSubtype="0" repeatCount="indefinite" accel="50000" decel="50000" fill="hold" nodeType="withEffect">
                                  <p:stCondLst>
                                    <p:cond delay="700"/>
                                  </p:stCondLst>
                                  <p:childTnLst>
                                    <p:animMotion origin="layout" path="M 0 0 C 0.00035 0.00301 -0.00034 0.00787 0.00174 0.01134 C 0.00382 0.01481 0.00868 0.01967 0.01216 0.02152 C 0.01563 0.02338 0.01841 0.02291 0.02257 0.02268 C 0.02674 0.02245 0.0323 0.02176 0.03768 0.02014 C 0.04306 0.01852 0.04896 0.01643 0.05469 0.01273 C 0.06042 0.00902 0.06702 0.00277 0.07257 -0.00255 C 0.07813 -0.00787 0.08316 -0.01204 0.08768 -0.01875 C 0.09219 -0.02547 0.09757 -0.03519 0.1 -0.0426 C 0.10243 -0.05 0.10295 -0.05718 0.10278 -0.06273 C 0.10261 -0.06829 0.10174 -0.07176 0.09896 -0.07547 C 0.09618 -0.07917 0.09098 -0.0831 0.08577 -0.08426 C 0.08056 -0.08542 0.07466 -0.08473 0.06789 -0.08287 C 0.06111 -0.08102 0.05243 -0.07755 0.04514 -0.07292 C 0.03785 -0.06829 0.03004 -0.06135 0.02448 -0.05533 C 0.01893 -0.04931 0.01476 -0.04167 0.01129 -0.03635 C 0.00782 -0.03102 0.00556 -0.02755 0.00365 -0.02269 C 0.00174 -0.01783 0.0007 -0.01135 0 -0.00741 C -0.00069 -0.00348 -0.00034 -0.00301 0 0 Z " pathEditMode="relative" ptsTypes="aaaaaaaaaaaaaaaaaaa">
                                      <p:cBhvr>
                                        <p:cTn id="20" dur="2000" fill="hold"/>
                                        <p:tgtEl>
                                          <p:spTgt spid="7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4294967295"/>
          </p:nvPr>
        </p:nvSpPr>
        <p:spPr>
          <a:xfrm>
            <a:off x="287338" y="0"/>
            <a:ext cx="8856662" cy="5616575"/>
          </a:xfrm>
        </p:spPr>
        <p:txBody>
          <a:bodyPr>
            <a:normAutofit/>
          </a:bodyPr>
          <a:lstStyle/>
          <a:p>
            <a:pPr marL="365760" indent="-283464" algn="just" eaLnBrk="1" fontAlgn="auto" hangingPunct="1">
              <a:lnSpc>
                <a:spcPct val="150000"/>
              </a:lnSpc>
              <a:spcAft>
                <a:spcPts val="0"/>
              </a:spcAft>
              <a:buFontTx/>
              <a:buNone/>
              <a:defRPr/>
            </a:pPr>
            <a:endParaRPr lang="fa-IR" sz="2400" dirty="0" smtClean="0">
              <a:solidFill>
                <a:srgbClr val="FF0000"/>
              </a:solidFill>
              <a:ea typeface="+mn-ea"/>
            </a:endParaRPr>
          </a:p>
          <a:p>
            <a:pPr marL="365760" indent="-283464" algn="just" eaLnBrk="1" fontAlgn="auto" hangingPunct="1">
              <a:lnSpc>
                <a:spcPct val="150000"/>
              </a:lnSpc>
              <a:spcAft>
                <a:spcPts val="0"/>
              </a:spcAft>
              <a:buFontTx/>
              <a:buNone/>
              <a:defRPr/>
            </a:pPr>
            <a:r>
              <a:rPr lang="fa-IR" sz="2400" dirty="0">
                <a:solidFill>
                  <a:schemeClr val="tx1">
                    <a:lumMod val="95000"/>
                    <a:lumOff val="5000"/>
                  </a:schemeClr>
                </a:solidFill>
                <a:ea typeface="+mn-ea"/>
              </a:rPr>
              <a:t>ماده ۱- </a:t>
            </a:r>
            <a:r>
              <a:rPr lang="fa-IR" sz="2400" dirty="0" smtClean="0">
                <a:solidFill>
                  <a:schemeClr val="tx1">
                    <a:lumMod val="95000"/>
                    <a:lumOff val="5000"/>
                  </a:schemeClr>
                </a:solidFill>
                <a:ea typeface="+mn-ea"/>
              </a:rPr>
              <a:t>دامنه </a:t>
            </a:r>
            <a:r>
              <a:rPr lang="fa-IR" sz="2400" dirty="0">
                <a:solidFill>
                  <a:schemeClr val="tx1">
                    <a:lumMod val="95000"/>
                    <a:lumOff val="5000"/>
                  </a:schemeClr>
                </a:solidFill>
                <a:ea typeface="+mn-ea"/>
              </a:rPr>
              <a:t>کاربرد </a:t>
            </a:r>
            <a:endParaRPr lang="fa-IR" sz="2400" dirty="0" smtClean="0">
              <a:solidFill>
                <a:schemeClr val="tx1">
                  <a:lumMod val="95000"/>
                  <a:lumOff val="5000"/>
                </a:schemeClr>
              </a:solidFill>
              <a:ea typeface="+mn-ea"/>
            </a:endParaRPr>
          </a:p>
          <a:p>
            <a:pPr marL="365760" indent="-283464" algn="just" eaLnBrk="1" fontAlgn="auto" hangingPunct="1">
              <a:lnSpc>
                <a:spcPct val="150000"/>
              </a:lnSpc>
              <a:spcAft>
                <a:spcPts val="0"/>
              </a:spcAft>
              <a:buFontTx/>
              <a:buNone/>
              <a:defRPr/>
            </a:pPr>
            <a:r>
              <a:rPr lang="fa-IR" sz="2400" dirty="0" smtClean="0">
                <a:solidFill>
                  <a:schemeClr val="tx1">
                    <a:lumMod val="95000"/>
                    <a:lumOff val="5000"/>
                  </a:schemeClr>
                </a:solidFill>
                <a:ea typeface="+mn-ea"/>
              </a:rPr>
              <a:t>تمام </a:t>
            </a:r>
            <a:r>
              <a:rPr lang="fa-IR" sz="2400" dirty="0">
                <a:solidFill>
                  <a:schemeClr val="tx1">
                    <a:lumMod val="95000"/>
                    <a:lumOff val="5000"/>
                  </a:schemeClr>
                </a:solidFill>
                <a:ea typeface="+mn-ea"/>
              </a:rPr>
              <a:t>دستگاه های موضوع بند (ب) ماده (۱) قانون برگزاری </a:t>
            </a:r>
            <a:r>
              <a:rPr lang="fa-IR" sz="2400" dirty="0" err="1">
                <a:solidFill>
                  <a:schemeClr val="tx1">
                    <a:lumMod val="95000"/>
                    <a:lumOff val="5000"/>
                  </a:schemeClr>
                </a:solidFill>
                <a:ea typeface="+mn-ea"/>
              </a:rPr>
              <a:t>مناقصات</a:t>
            </a:r>
            <a:r>
              <a:rPr lang="fa-IR" sz="2400" dirty="0">
                <a:solidFill>
                  <a:schemeClr val="tx1">
                    <a:lumMod val="95000"/>
                    <a:lumOff val="5000"/>
                  </a:schemeClr>
                </a:solidFill>
                <a:ea typeface="+mn-ea"/>
              </a:rPr>
              <a:t> - مصوب ۱۳۸۳- و دستگاه های موضوع ماده (۵) قانون مدیریت خدمات کشوری - مصوب ۱۳۸۶- و نیز مواد (۲) تا (۵) قانون محاسبات عمومی کشور - مصوب ۱۳۶۶- برای انجام </a:t>
            </a:r>
            <a:r>
              <a:rPr lang="fa-IR" sz="2400" dirty="0" err="1">
                <a:solidFill>
                  <a:schemeClr val="tx1">
                    <a:lumMod val="95000"/>
                    <a:lumOff val="5000"/>
                  </a:schemeClr>
                </a:solidFill>
                <a:ea typeface="+mn-ea"/>
              </a:rPr>
              <a:t>معاملات</a:t>
            </a:r>
            <a:r>
              <a:rPr lang="fa-IR" sz="2400" dirty="0">
                <a:solidFill>
                  <a:schemeClr val="tx1">
                    <a:lumMod val="95000"/>
                    <a:lumOff val="5000"/>
                  </a:schemeClr>
                </a:solidFill>
                <a:ea typeface="+mn-ea"/>
              </a:rPr>
              <a:t> و ارجاع کار در اخذ </a:t>
            </a:r>
            <a:r>
              <a:rPr lang="fa-IR" sz="2400" dirty="0" err="1">
                <a:solidFill>
                  <a:schemeClr val="tx1">
                    <a:lumMod val="95000"/>
                    <a:lumOff val="5000"/>
                  </a:schemeClr>
                </a:solidFill>
                <a:ea typeface="+mn-ea"/>
              </a:rPr>
              <a:t>تضامین</a:t>
            </a:r>
            <a:r>
              <a:rPr lang="fa-IR" sz="2400" dirty="0">
                <a:solidFill>
                  <a:schemeClr val="tx1">
                    <a:lumMod val="95000"/>
                    <a:lumOff val="5000"/>
                  </a:schemeClr>
                </a:solidFill>
                <a:ea typeface="+mn-ea"/>
              </a:rPr>
              <a:t> مورد نیاز، تابع ضوابط مندرج در این آیین نامه هستند.</a:t>
            </a:r>
            <a:endParaRPr lang="fa-IR" sz="2400" dirty="0" smtClean="0">
              <a:solidFill>
                <a:schemeClr val="tx1">
                  <a:lumMod val="95000"/>
                  <a:lumOff val="5000"/>
                </a:schemeClr>
              </a:solidFill>
              <a:ea typeface="+mn-ea"/>
            </a:endParaRPr>
          </a:p>
        </p:txBody>
      </p:sp>
    </p:spTree>
  </p:cSld>
  <p:clrMapOvr>
    <a:masterClrMapping/>
  </p:clrMapOvr>
  <p:transition spd="slow"/>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3"/>
          <p:cNvSpPr>
            <a:spLocks noGrp="1" noChangeArrowheads="1"/>
          </p:cNvSpPr>
          <p:nvPr>
            <p:ph type="body" idx="4294967295"/>
          </p:nvPr>
        </p:nvSpPr>
        <p:spPr>
          <a:xfrm>
            <a:off x="287338" y="0"/>
            <a:ext cx="8856662" cy="5616575"/>
          </a:xfrm>
        </p:spPr>
        <p:txBody>
          <a:bodyPr/>
          <a:lstStyle/>
          <a:p>
            <a:pPr algn="just" eaLnBrk="1" hangingPunct="1">
              <a:lnSpc>
                <a:spcPct val="200000"/>
              </a:lnSpc>
              <a:spcAft>
                <a:spcPts val="1000"/>
              </a:spcAft>
            </a:pPr>
            <a:r>
              <a:rPr lang="fa-IR" sz="2400" smtClean="0">
                <a:latin typeface="Calibri" pitchFamily="34" charset="0"/>
                <a:cs typeface="Calibri" pitchFamily="34" charset="0"/>
              </a:rPr>
              <a:t>ماده۲- اصطلاحات :</a:t>
            </a:r>
            <a:endParaRPr lang="en-US" sz="2400" smtClean="0">
              <a:latin typeface="Calibri" pitchFamily="34" charset="0"/>
              <a:cs typeface="Calibri" pitchFamily="34" charset="0"/>
            </a:endParaRPr>
          </a:p>
          <a:p>
            <a:pPr algn="just" eaLnBrk="1" hangingPunct="1">
              <a:lnSpc>
                <a:spcPct val="200000"/>
              </a:lnSpc>
              <a:spcAft>
                <a:spcPts val="1000"/>
              </a:spcAft>
            </a:pPr>
            <a:r>
              <a:rPr lang="fa-IR" sz="2400" smtClean="0">
                <a:latin typeface="Calibri" pitchFamily="34" charset="0"/>
                <a:cs typeface="Calibri" pitchFamily="34" charset="0"/>
              </a:rPr>
              <a:t>الف- تضمین: سپردن مال یا وجه نقد یا به عهده گرفتن تعهد فرعی یا مضاعف به منظور پایبندی به یک تعهد اصلی و شروط مربوط به آن.</a:t>
            </a:r>
            <a:endParaRPr lang="en-US" sz="2400" smtClean="0">
              <a:latin typeface="Calibri" pitchFamily="34" charset="0"/>
              <a:cs typeface="Calibri" pitchFamily="34" charset="0"/>
            </a:endParaRPr>
          </a:p>
          <a:p>
            <a:pPr algn="just" eaLnBrk="1" hangingPunct="1">
              <a:lnSpc>
                <a:spcPct val="200000"/>
              </a:lnSpc>
              <a:spcAft>
                <a:spcPts val="1000"/>
              </a:spcAft>
            </a:pPr>
            <a:r>
              <a:rPr lang="fa-IR" sz="2400" smtClean="0">
                <a:latin typeface="Calibri" pitchFamily="34" charset="0"/>
                <a:cs typeface="Calibri" pitchFamily="34" charset="0"/>
              </a:rPr>
              <a:t>ب- ضمانت نامه: سندی برای توثیق تعهدات متعهد که شخص ثالثی (ضامن) بر اساس درخواست متعهد (مضمون عنه) و با رعایت ضوابط مربوط تعهد می کند که در سررسید یا شرایط معین مبلغ معینی را بابت موضوع خاصی که مربوط به تعهد اصلی متعهد (مضمون عنه) است به ذی­نفع تعهد اصلی (مضمون له) یا به حواله ­کرد او بپردازد.</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3"/>
          <p:cNvSpPr>
            <a:spLocks noGrp="1" noChangeArrowheads="1"/>
          </p:cNvSpPr>
          <p:nvPr>
            <p:ph type="body" idx="4294967295"/>
          </p:nvPr>
        </p:nvSpPr>
        <p:spPr>
          <a:xfrm>
            <a:off x="287338" y="0"/>
            <a:ext cx="8856662" cy="5616575"/>
          </a:xfrm>
        </p:spPr>
        <p:txBody>
          <a:bodyPr/>
          <a:lstStyle/>
          <a:p>
            <a:pPr algn="just" eaLnBrk="1" hangingPunct="1">
              <a:lnSpc>
                <a:spcPct val="150000"/>
              </a:lnSpc>
              <a:buFontTx/>
              <a:buNone/>
            </a:pPr>
            <a:endParaRPr lang="fa-IR" sz="2400" smtClean="0">
              <a:solidFill>
                <a:srgbClr val="FF0000"/>
              </a:solidFill>
            </a:endParaRPr>
          </a:p>
          <a:p>
            <a:pPr algn="just" eaLnBrk="1" hangingPunct="1">
              <a:lnSpc>
                <a:spcPct val="200000"/>
              </a:lnSpc>
              <a:spcAft>
                <a:spcPts val="1000"/>
              </a:spcAft>
            </a:pPr>
            <a:r>
              <a:rPr lang="fa-IR" sz="2400" smtClean="0">
                <a:latin typeface="Calibri" pitchFamily="34" charset="0"/>
                <a:cs typeface="Calibri" pitchFamily="34" charset="0"/>
              </a:rPr>
              <a:t>پ- سپردن تضمین: انجام مجموعه اقدامات متعهد اصلی برای تأمین و تسلیم تضمین به مضمون له به نحوی که تضمین با رعایت تمام مقررات و ضوابط مربوط در دسترس ذی­نفع تعهد (مضمون له) قرار گیرد و وی بتواند هر زمان که طبق مقررات خواست وجه مربوط به آن را ضبط یا مبلغ ضمانت­نامه را از ضامن دریافت کند.</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3"/>
          <p:cNvSpPr>
            <a:spLocks noGrp="1" noChangeArrowheads="1"/>
          </p:cNvSpPr>
          <p:nvPr>
            <p:ph type="body" idx="4294967295"/>
          </p:nvPr>
        </p:nvSpPr>
        <p:spPr>
          <a:xfrm>
            <a:off x="287338" y="0"/>
            <a:ext cx="8856662" cy="5616575"/>
          </a:xfrm>
        </p:spPr>
        <p:txBody>
          <a:bodyPr/>
          <a:lstStyle/>
          <a:p>
            <a:pPr algn="just" eaLnBrk="1" hangingPunct="1">
              <a:lnSpc>
                <a:spcPct val="200000"/>
              </a:lnSpc>
              <a:spcAft>
                <a:spcPts val="1000"/>
              </a:spcAft>
            </a:pPr>
            <a:r>
              <a:rPr lang="fa-IR" sz="2400" smtClean="0">
                <a:latin typeface="Calibri" pitchFamily="34" charset="0"/>
                <a:cs typeface="Calibri" pitchFamily="34" charset="0"/>
              </a:rPr>
              <a:t>ت- آزاد سازی تضمین: انجام کلیه اقدامات در اختیار مضمون له (دستگاه مناقصه گزار یا کارفرما) به منظور آنکه تضمین یا ضمانت­نامه از دسترس وی خارج گردد و مضمون عنه (مناقصه گر یا طرف قرارداد متعهد به تعهدات قراردادی) قاد ر باشد تضمین را به خود برگرداند. این اقدامات شامل اقدامات خارج از اختیار مضمون له نمی­باشد.</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3"/>
          <p:cNvSpPr>
            <a:spLocks noGrp="1" noChangeArrowheads="1"/>
          </p:cNvSpPr>
          <p:nvPr>
            <p:ph type="body" idx="4294967295"/>
          </p:nvPr>
        </p:nvSpPr>
        <p:spPr>
          <a:xfrm>
            <a:off x="287338" y="0"/>
            <a:ext cx="8856662" cy="5616575"/>
          </a:xfrm>
        </p:spPr>
        <p:txBody>
          <a:bodyPr/>
          <a:lstStyle/>
          <a:p>
            <a:pPr algn="just" eaLnBrk="1" hangingPunct="1">
              <a:lnSpc>
                <a:spcPct val="200000"/>
              </a:lnSpc>
              <a:spcAft>
                <a:spcPts val="1000"/>
              </a:spcAft>
            </a:pPr>
            <a:r>
              <a:rPr lang="fa-IR" sz="2400" smtClean="0">
                <a:latin typeface="Calibri" pitchFamily="34" charset="0"/>
                <a:cs typeface="Calibri" pitchFamily="34" charset="0"/>
              </a:rPr>
              <a:t>ث- کارفرما: دستگاه های موضوع بند (ب) ماده (۱) قانون برگزاری مناقصات – مصوب ۱۳۸۳-، ماده (۵) قانون مدیریت خدمات کشوری – مصوب ۱۳۸۶- و نیز مواد (۲) تا (۵) قانون محاسبات عمومی کشور – مصوب ۱۳۶۶- .</a:t>
            </a:r>
            <a:endParaRPr lang="en-US" sz="2400" smtClean="0">
              <a:latin typeface="Calibri" pitchFamily="34" charset="0"/>
              <a:cs typeface="Calibri" pitchFamily="34" charset="0"/>
            </a:endParaRPr>
          </a:p>
          <a:p>
            <a:pPr algn="just" eaLnBrk="1" hangingPunct="1">
              <a:lnSpc>
                <a:spcPct val="200000"/>
              </a:lnSpc>
              <a:spcAft>
                <a:spcPts val="1000"/>
              </a:spcAft>
            </a:pPr>
            <a:r>
              <a:rPr lang="fa-IR" sz="2400" smtClean="0">
                <a:latin typeface="Calibri" pitchFamily="34" charset="0"/>
                <a:cs typeface="Calibri" pitchFamily="34" charset="0"/>
              </a:rPr>
              <a:t>ج- اشخاص: هر شخص حقیقی یا حقوقی که در فرآیند ارجاع کار، داوطلب شرکت در معامله و یا طرف قرارداد دولت قرار می گیرد و نیز دارای شرایط لازم باشد.</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3"/>
          <p:cNvSpPr>
            <a:spLocks noGrp="1" noChangeArrowheads="1"/>
          </p:cNvSpPr>
          <p:nvPr>
            <p:ph type="body" idx="4294967295"/>
          </p:nvPr>
        </p:nvSpPr>
        <p:spPr>
          <a:xfrm>
            <a:off x="287338" y="0"/>
            <a:ext cx="8856662" cy="5616575"/>
          </a:xfrm>
        </p:spPr>
        <p:txBody>
          <a:bodyPr/>
          <a:lstStyle/>
          <a:p>
            <a:pPr algn="just" eaLnBrk="1" hangingPunct="1">
              <a:lnSpc>
                <a:spcPct val="200000"/>
              </a:lnSpc>
              <a:spcAft>
                <a:spcPts val="1000"/>
              </a:spcAft>
            </a:pPr>
            <a:r>
              <a:rPr lang="fa-IR" sz="2400" smtClean="0">
                <a:latin typeface="Calibri" pitchFamily="34" charset="0"/>
                <a:cs typeface="Calibri" pitchFamily="34" charset="0"/>
              </a:rPr>
              <a:t>چ- فرآیند ارجاع کار: مجموعه اقدامات قانونی برای انعقاد قرارداد کارفرما با اشخاص مانند مناقصه، مزایده و ترک تشریفات یا عدم الزام به آن.</a:t>
            </a:r>
            <a:endParaRPr lang="en-US" sz="2400" smtClean="0">
              <a:latin typeface="Calibri" pitchFamily="34" charset="0"/>
              <a:cs typeface="Calibri" pitchFamily="34" charset="0"/>
            </a:endParaRPr>
          </a:p>
          <a:p>
            <a:pPr algn="just" eaLnBrk="1" hangingPunct="1">
              <a:lnSpc>
                <a:spcPct val="200000"/>
              </a:lnSpc>
              <a:spcAft>
                <a:spcPts val="1000"/>
              </a:spcAft>
            </a:pPr>
            <a:r>
              <a:rPr lang="fa-IR" sz="2400" smtClean="0">
                <a:latin typeface="Calibri" pitchFamily="34" charset="0"/>
                <a:cs typeface="Calibri" pitchFamily="34" charset="0"/>
              </a:rPr>
              <a:t>ح- تضمین شرکت درفرآیند ارجاع کار: تضمینی که اشخاص، برای اثبات قصد و حداقلی از توان خود، به نفع کارفرما می سپارند تا کارفرما آنان را در مراحل بعدی فرایند ارجاع کار شرکت دهد.</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3"/>
          <p:cNvSpPr>
            <a:spLocks noGrp="1" noChangeArrowheads="1"/>
          </p:cNvSpPr>
          <p:nvPr>
            <p:ph type="body" idx="4294967295"/>
          </p:nvPr>
        </p:nvSpPr>
        <p:spPr>
          <a:xfrm>
            <a:off x="287338" y="0"/>
            <a:ext cx="8856662" cy="5616575"/>
          </a:xfrm>
        </p:spPr>
        <p:txBody>
          <a:bodyPr/>
          <a:lstStyle/>
          <a:p>
            <a:pPr algn="just" eaLnBrk="1" hangingPunct="1">
              <a:lnSpc>
                <a:spcPct val="200000"/>
              </a:lnSpc>
              <a:spcAft>
                <a:spcPts val="1000"/>
              </a:spcAft>
            </a:pPr>
            <a:r>
              <a:rPr lang="fa-IR" sz="2400" smtClean="0">
                <a:latin typeface="Calibri" pitchFamily="34" charset="0"/>
                <a:cs typeface="Calibri" pitchFamily="34" charset="0"/>
              </a:rPr>
              <a:t>خ- تضمین انجام تعهدات: تضمینی است که اشخاص پس از فرآیند ارجاع کار و انتخاب شدن برای معامله، به منظور اثبات پایبندی به انجام تعهدات خود باید قبل از انعقاد قرارداد به کارفرما بسپارند.</a:t>
            </a:r>
            <a:endParaRPr lang="en-US" sz="2400" smtClean="0">
              <a:latin typeface="Calibri" pitchFamily="34" charset="0"/>
              <a:cs typeface="Calibri" pitchFamily="34" charset="0"/>
            </a:endParaRPr>
          </a:p>
          <a:p>
            <a:pPr algn="just" eaLnBrk="1" hangingPunct="1">
              <a:lnSpc>
                <a:spcPct val="200000"/>
              </a:lnSpc>
              <a:spcAft>
                <a:spcPts val="1000"/>
              </a:spcAft>
            </a:pPr>
            <a:r>
              <a:rPr lang="fa-IR" sz="2400" smtClean="0">
                <a:latin typeface="Calibri" pitchFamily="34" charset="0"/>
                <a:cs typeface="Calibri" pitchFamily="34" charset="0"/>
              </a:rPr>
              <a:t>د- تضمین پیش پرداخت: تضمینی که اشخاص پس از انعقاد قرارداد، در قبال دریافت پیش پرداخت بر اساس اسناد ارجاع کار، به کارفرما می سپارند.</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3"/>
          <p:cNvSpPr>
            <a:spLocks noGrp="1" noChangeArrowheads="1"/>
          </p:cNvSpPr>
          <p:nvPr>
            <p:ph type="body" idx="4294967295"/>
          </p:nvPr>
        </p:nvSpPr>
        <p:spPr>
          <a:xfrm>
            <a:off x="287338" y="0"/>
            <a:ext cx="8856662" cy="5616575"/>
          </a:xfrm>
        </p:spPr>
        <p:txBody>
          <a:bodyPr/>
          <a:lstStyle/>
          <a:p>
            <a:pPr algn="just" eaLnBrk="1" hangingPunct="1">
              <a:lnSpc>
                <a:spcPct val="200000"/>
              </a:lnSpc>
              <a:spcAft>
                <a:spcPts val="1000"/>
              </a:spcAft>
            </a:pPr>
            <a:r>
              <a:rPr lang="fa-IR" sz="2400" smtClean="0">
                <a:latin typeface="Calibri" pitchFamily="34" charset="0"/>
                <a:cs typeface="Calibri" pitchFamily="34" charset="0"/>
              </a:rPr>
              <a:t>ذ- سپرده حسن اجرای کار: مبلغ نقدی که بابت تضمین حسن اجرای کار از هر پرداخت کارفرما به طرف قرارداد، کسر و در دوره مقرر تعیین شده در قرارداد در حساب سپرده کارفرما نگهداری و پس از حصول شرایط مندرج در قرارداد (از حیث زمان و کم وکیف اجرای تعهدات قراردادی) آزاد می شود.</a:t>
            </a:r>
            <a:endParaRPr lang="en-US" sz="2400" smtClean="0">
              <a:latin typeface="Calibri" pitchFamily="34" charset="0"/>
              <a:cs typeface="Calibri" pitchFamily="34" charset="0"/>
            </a:endParaRPr>
          </a:p>
          <a:p>
            <a:pPr algn="just" eaLnBrk="1" hangingPunct="1">
              <a:lnSpc>
                <a:spcPct val="200000"/>
              </a:lnSpc>
              <a:spcAft>
                <a:spcPts val="1000"/>
              </a:spcAft>
            </a:pPr>
            <a:r>
              <a:rPr lang="fa-IR" sz="2400" smtClean="0">
                <a:latin typeface="Calibri" pitchFamily="34" charset="0"/>
                <a:cs typeface="Calibri" pitchFamily="34" charset="0"/>
              </a:rPr>
              <a:t>ر- تضمین حسن اجرای کار: تعهدی که اشخاص در قبال آزادسازی سپرده حسن اجرای کاربه کارفرما می سپارند.</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3"/>
          <p:cNvSpPr>
            <a:spLocks noGrp="1" noChangeArrowheads="1"/>
          </p:cNvSpPr>
          <p:nvPr>
            <p:ph type="body" idx="4294967295"/>
          </p:nvPr>
        </p:nvSpPr>
        <p:spPr>
          <a:xfrm>
            <a:off x="287338" y="0"/>
            <a:ext cx="8856662" cy="5616575"/>
          </a:xfrm>
        </p:spPr>
        <p:txBody>
          <a:bodyPr/>
          <a:lstStyle/>
          <a:p>
            <a:pPr algn="just" eaLnBrk="1" hangingPunct="1">
              <a:lnSpc>
                <a:spcPct val="200000"/>
              </a:lnSpc>
              <a:spcAft>
                <a:spcPts val="1000"/>
              </a:spcAft>
            </a:pPr>
            <a:r>
              <a:rPr lang="fa-IR" sz="2400" smtClean="0">
                <a:latin typeface="Calibri" pitchFamily="34" charset="0"/>
                <a:cs typeface="Calibri" pitchFamily="34" charset="0"/>
              </a:rPr>
              <a:t>ز- کالا: محصولی که فرایند مصرف آن از فرایند تولیدش قابل تفکیک است و مالکیت آن می تواند از یک شخص به شخص دیگری منتقل شود.</a:t>
            </a:r>
            <a:endParaRPr lang="en-US" sz="2400" smtClean="0">
              <a:latin typeface="Calibri" pitchFamily="34" charset="0"/>
              <a:cs typeface="Calibri" pitchFamily="34" charset="0"/>
            </a:endParaRPr>
          </a:p>
          <a:p>
            <a:pPr algn="just" eaLnBrk="1" hangingPunct="1">
              <a:lnSpc>
                <a:spcPct val="200000"/>
              </a:lnSpc>
              <a:spcAft>
                <a:spcPts val="1000"/>
              </a:spcAft>
            </a:pPr>
            <a:r>
              <a:rPr lang="fa-IR" sz="2400" smtClean="0">
                <a:latin typeface="Calibri" pitchFamily="34" charset="0"/>
                <a:cs typeface="Calibri" pitchFamily="34" charset="0"/>
              </a:rPr>
              <a:t>ژ- خدمت: محصولی که فرایند مصرف آن از فرایند تولید یا ایجاد آن قابل تفکیک نباشد، شامل انواع تغییرات سفارشی و خاص که به درخواست مشتری در وضعیت، شکل، موقعیت و مکان اشیا یا اشخاص صورت پذیرد و شامل انواع خدمات مشاوره، آموزشی و درمانی یا انواع پیمانکاری از جمله پیمانکاری احداث، پیمانکاری ترابری، پیمانکاری تعمیر، نگهداری یا بهره برداری می­شود.</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3"/>
          <p:cNvSpPr>
            <a:spLocks noGrp="1" noChangeArrowheads="1"/>
          </p:cNvSpPr>
          <p:nvPr>
            <p:ph type="body" idx="4294967295"/>
          </p:nvPr>
        </p:nvSpPr>
        <p:spPr>
          <a:xfrm>
            <a:off x="287338" y="0"/>
            <a:ext cx="8856662" cy="5616575"/>
          </a:xfrm>
        </p:spPr>
        <p:txBody>
          <a:bodyPr/>
          <a:lstStyle/>
          <a:p>
            <a:pPr algn="just" eaLnBrk="1" hangingPunct="1">
              <a:lnSpc>
                <a:spcPct val="200000"/>
              </a:lnSpc>
              <a:spcAft>
                <a:spcPts val="1000"/>
              </a:spcAft>
            </a:pPr>
            <a:r>
              <a:rPr lang="fa-IR" sz="2400" smtClean="0">
                <a:latin typeface="Calibri" pitchFamily="34" charset="0"/>
                <a:cs typeface="Calibri" pitchFamily="34" charset="0"/>
              </a:rPr>
              <a:t>س- تأمین کالا: تحویل انواع کالا (که ممکن است تأمین کننده کالا تولید کننده یا فقط فروشنده آن باشد) با مشخصات و نیز در مکان، زمان و شرایط مقرر به مشتری کالا تحویل می دهد.</a:t>
            </a:r>
            <a:endParaRPr lang="en-US" sz="2400" smtClean="0">
              <a:latin typeface="Calibri" pitchFamily="34" charset="0"/>
              <a:cs typeface="Calibri" pitchFamily="34" charset="0"/>
            </a:endParaRPr>
          </a:p>
          <a:p>
            <a:pPr algn="just" eaLnBrk="1" hangingPunct="1">
              <a:lnSpc>
                <a:spcPct val="200000"/>
              </a:lnSpc>
              <a:spcAft>
                <a:spcPts val="1000"/>
              </a:spcAft>
            </a:pPr>
            <a:r>
              <a:rPr lang="fa-IR" sz="2400" smtClean="0">
                <a:latin typeface="Calibri" pitchFamily="34" charset="0"/>
                <a:cs typeface="Calibri" pitchFamily="34" charset="0"/>
              </a:rPr>
              <a:t>ص- پیمانکاری: هر نوع خدمت که بر اساس فعالیت مشخص و قیمت کل یا قیمت واحد کار مشخص و به صورت حجمی قابل واگذاری به اشخاص باشد از قبیل پیمانکاری احداث، پیمانکاری باربری و ترابری، پیمانکاری ساخت، پیمانکاری امور اداری و تایپ، پیمانکاری تنظیف، پیمانکاری طبخ غذا.</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3"/>
          <p:cNvSpPr>
            <a:spLocks noGrp="1" noChangeArrowheads="1"/>
          </p:cNvSpPr>
          <p:nvPr>
            <p:ph type="body" idx="4294967295"/>
          </p:nvPr>
        </p:nvSpPr>
        <p:spPr>
          <a:xfrm>
            <a:off x="287338" y="0"/>
            <a:ext cx="8856662" cy="5616575"/>
          </a:xfrm>
        </p:spPr>
        <p:txBody>
          <a:bodyPr/>
          <a:lstStyle/>
          <a:p>
            <a:pPr algn="just" eaLnBrk="1" hangingPunct="1">
              <a:lnSpc>
                <a:spcPct val="200000"/>
              </a:lnSpc>
              <a:spcAft>
                <a:spcPts val="1000"/>
              </a:spcAft>
            </a:pPr>
            <a:r>
              <a:rPr lang="fa-IR" sz="2400" smtClean="0">
                <a:latin typeface="Calibri" pitchFamily="34" charset="0"/>
                <a:cs typeface="Calibri" pitchFamily="34" charset="0"/>
              </a:rPr>
              <a:t>ض- ساخت: خدماتی که به ایجاد کالایی اعم از سازه های پیش ساخته، تأسیسات قابل حمل یا ماشین آلات و تجهیزات طبق سفارش کارفرما و برای استفاده در محلی دیگر (محلی غیر از محل ساخت) بیانجامد. معمولاً تهیه مواد و مصالح مورد نیاز ساخت با سازنده است.</a:t>
            </a:r>
            <a:endParaRPr lang="en-US" sz="2400" smtClean="0">
              <a:latin typeface="Calibri" pitchFamily="34" charset="0"/>
              <a:cs typeface="Calibri" pitchFamily="34" charset="0"/>
            </a:endParaRPr>
          </a:p>
          <a:p>
            <a:pPr eaLnBrk="1" hangingPunct="1">
              <a:lnSpc>
                <a:spcPct val="200000"/>
              </a:lnSpc>
              <a:spcAft>
                <a:spcPts val="1000"/>
              </a:spcAft>
            </a:pP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3"/>
          <p:cNvSpPr>
            <a:spLocks noGrp="1" noChangeArrowheads="1"/>
          </p:cNvSpPr>
          <p:nvPr>
            <p:ph type="body" idx="4294967295"/>
          </p:nvPr>
        </p:nvSpPr>
        <p:spPr>
          <a:xfrm>
            <a:off x="287338" y="0"/>
            <a:ext cx="8856662" cy="5616575"/>
          </a:xfrm>
        </p:spPr>
        <p:txBody>
          <a:bodyPr/>
          <a:lstStyle/>
          <a:p>
            <a:pPr eaLnBrk="1" hangingPunct="1">
              <a:lnSpc>
                <a:spcPct val="200000"/>
              </a:lnSpc>
              <a:spcAft>
                <a:spcPts val="1000"/>
              </a:spcAft>
            </a:pPr>
            <a:r>
              <a:rPr lang="fa-IR" sz="2400" smtClean="0">
                <a:latin typeface="Calibri" pitchFamily="34" charset="0"/>
                <a:cs typeface="Calibri" pitchFamily="34" charset="0"/>
              </a:rPr>
              <a:t>ط- احداث: خدماتی که به ایجاد سازه، ساختمان، تأسیسات یا مستحدثاتی از قبیل خطوط لوله، سد، کانال، فرودگاه، نیروگاه، راه، راه آهن، بارانداز، بندر، پل، تونل، انواع کارخانه های صنعتی و معدنی در ساختگاه مربوط به کارفرما بیانجامد. خدمات احداث ممکن است همراه با تعهد تهیه مواد و مصالح مورد نیاز برای احداث بوده یا نباشد. در ترکیبات سنتی مانند 'طرح و ساخت' (صنعتی یا غیرصنعتی) 'ساخت' در همین معنای 'احداث' به کار رفته است.</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3"/>
          <p:cNvSpPr>
            <a:spLocks noGrp="1" noChangeArrowheads="1"/>
          </p:cNvSpPr>
          <p:nvPr>
            <p:ph type="body" idx="4294967295"/>
          </p:nvPr>
        </p:nvSpPr>
        <p:spPr>
          <a:xfrm>
            <a:off x="287338" y="0"/>
            <a:ext cx="8856662" cy="5616575"/>
          </a:xfrm>
        </p:spPr>
        <p:txBody>
          <a:bodyPr/>
          <a:lstStyle/>
          <a:p>
            <a:pPr eaLnBrk="1" hangingPunct="1">
              <a:lnSpc>
                <a:spcPct val="115000"/>
              </a:lnSpc>
              <a:spcAft>
                <a:spcPts val="1000"/>
              </a:spcAft>
            </a:pPr>
            <a:r>
              <a:rPr lang="fa-IR" sz="2400" smtClean="0">
                <a:latin typeface="Calibri" pitchFamily="34" charset="0"/>
                <a:cs typeface="Calibri" pitchFamily="34" charset="0"/>
              </a:rPr>
              <a:t>ظ- نصب: خدمتی به منظور برپا کردن، جای دادن یا پیوند دادن هر سامانه یا بخش کارکردی مستقل آن، در بخش­هایی دیگر یا با بخش های دیگر به نحوی که امکان بهره برداری مناسب آن فراهم گردد.</a:t>
            </a:r>
            <a:endParaRPr lang="en-US" sz="2400" smtClean="0">
              <a:latin typeface="Calibri" pitchFamily="34" charset="0"/>
              <a:cs typeface="Calibri" pitchFamily="34" charset="0"/>
            </a:endParaRPr>
          </a:p>
          <a:p>
            <a:pPr eaLnBrk="1" hangingPunct="1">
              <a:lnSpc>
                <a:spcPct val="115000"/>
              </a:lnSpc>
              <a:spcAft>
                <a:spcPts val="1000"/>
              </a:spcAft>
            </a:pPr>
            <a:r>
              <a:rPr lang="fa-IR" sz="2400" smtClean="0">
                <a:latin typeface="Calibri" pitchFamily="34" charset="0"/>
                <a:cs typeface="Calibri" pitchFamily="34" charset="0"/>
              </a:rPr>
              <a:t>ع- امور ساختمانی: انواع اقدامات لازم برای احداث پروژه های عمرانی یا صنعتی از قبیل انواع ساختمان، ابنیه، خطوط لوله، سد، کانال، فرودگاه، نیروگاه، راه و راه ریلی (راه آهن)، بندر و بارانداز، پل و تونل و انواع کارخانه از جمله کارخانه های صنعتی، معدنی، شیمیایی و کشاورزی.</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3"/>
          <p:cNvSpPr>
            <a:spLocks noGrp="1" noChangeArrowheads="1"/>
          </p:cNvSpPr>
          <p:nvPr>
            <p:ph type="body" idx="4294967295"/>
          </p:nvPr>
        </p:nvSpPr>
        <p:spPr>
          <a:xfrm>
            <a:off x="287338" y="0"/>
            <a:ext cx="8856662" cy="5616575"/>
          </a:xfrm>
        </p:spPr>
        <p:txBody>
          <a:bodyPr/>
          <a:lstStyle/>
          <a:p>
            <a:pPr algn="just" eaLnBrk="1" hangingPunct="1">
              <a:lnSpc>
                <a:spcPct val="200000"/>
              </a:lnSpc>
              <a:spcAft>
                <a:spcPts val="1000"/>
              </a:spcAft>
            </a:pPr>
            <a:r>
              <a:rPr lang="fa-IR" sz="2400" smtClean="0">
                <a:latin typeface="Calibri" pitchFamily="34" charset="0"/>
                <a:cs typeface="Calibri" pitchFamily="34" charset="0"/>
              </a:rPr>
              <a:t>غ- بهره برداری: خدمت مستمری که جهت استفاده اقتصادی و ایمن از مستحدثات یا تأسیسات برای تأمین اهداف مقرر با کیفیت و کمیت مقرر که باید بر مبنای برنامه مدون و بر اساس دستورالعمل ها و راهنمایی های فنی مناسب صورت پذیرد.</a:t>
            </a:r>
            <a:endParaRPr lang="en-US" sz="2400" smtClean="0">
              <a:latin typeface="Calibri" pitchFamily="34" charset="0"/>
              <a:cs typeface="Calibri" pitchFamily="34" charset="0"/>
            </a:endParaRPr>
          </a:p>
          <a:p>
            <a:pPr algn="just" eaLnBrk="1" hangingPunct="1">
              <a:lnSpc>
                <a:spcPct val="200000"/>
              </a:lnSpc>
              <a:spcAft>
                <a:spcPts val="1000"/>
              </a:spcAft>
            </a:pPr>
            <a:r>
              <a:rPr lang="fa-IR" sz="2400" smtClean="0">
                <a:latin typeface="Calibri" pitchFamily="34" charset="0"/>
                <a:cs typeface="Calibri" pitchFamily="34" charset="0"/>
              </a:rPr>
              <a:t>ف- نگهداری: خدمتی شامل مجموعه فعالیت هایی که به طور مشخص و معمولاً برنامه ریزی شده و با هدف جلوگیری از خرابی ناگهانی مستحدثات، سامانه ها، ماشین آلات، تجهیزات یا تأسیسات انجام می گیرد تا با این کار قابلیت اطمینان و در دسترس بودن آنها افزایش یابد.</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3"/>
          <p:cNvSpPr>
            <a:spLocks noGrp="1" noChangeArrowheads="1"/>
          </p:cNvSpPr>
          <p:nvPr>
            <p:ph type="body" idx="4294967295"/>
          </p:nvPr>
        </p:nvSpPr>
        <p:spPr>
          <a:xfrm>
            <a:off x="287338" y="333375"/>
            <a:ext cx="8856662" cy="5616575"/>
          </a:xfrm>
        </p:spPr>
        <p:txBody>
          <a:bodyPr/>
          <a:lstStyle/>
          <a:p>
            <a:pPr algn="just" eaLnBrk="1" hangingPunct="1">
              <a:lnSpc>
                <a:spcPct val="200000"/>
              </a:lnSpc>
              <a:spcAft>
                <a:spcPts val="1000"/>
              </a:spcAft>
            </a:pPr>
            <a:r>
              <a:rPr lang="fa-IR" sz="2400" smtClean="0">
                <a:latin typeface="Calibri" pitchFamily="34" charset="0"/>
                <a:cs typeface="Calibri" pitchFamily="34" charset="0"/>
              </a:rPr>
              <a:t>ق- تعمیرات: خدمتی شامل مجموعه ای از فعالیت ها که بر روی مستحدثات، سامانه ها، ماشین آلات، تجهیزات یا تأسیسات یا وسیله ای که دچار افت کارآیی یا از کارافتادگی شده است انجام می شود تا به حالت قابل بهره برداری بازگردند و برای انجام وظیفه ای که به آن محول شده است، دوباره آماده شوند.</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3"/>
          <p:cNvSpPr>
            <a:spLocks noGrp="1" noChangeArrowheads="1"/>
          </p:cNvSpPr>
          <p:nvPr>
            <p:ph type="body" idx="4294967295"/>
          </p:nvPr>
        </p:nvSpPr>
        <p:spPr>
          <a:xfrm>
            <a:off x="287338" y="0"/>
            <a:ext cx="8856662" cy="5616575"/>
          </a:xfrm>
        </p:spPr>
        <p:txBody>
          <a:bodyPr/>
          <a:lstStyle/>
          <a:p>
            <a:pPr algn="just" eaLnBrk="1" hangingPunct="1">
              <a:lnSpc>
                <a:spcPct val="150000"/>
              </a:lnSpc>
              <a:spcAft>
                <a:spcPts val="1000"/>
              </a:spcAft>
            </a:pPr>
            <a:r>
              <a:rPr lang="fa-IR" sz="2400" smtClean="0">
                <a:latin typeface="Calibri" pitchFamily="34" charset="0"/>
                <a:cs typeface="Calibri" pitchFamily="34" charset="0"/>
              </a:rPr>
              <a:t>ماده۳- کارکرد تضامین به شرح :</a:t>
            </a:r>
            <a:endParaRPr lang="en-US" sz="2400" smtClean="0">
              <a:latin typeface="Calibri" pitchFamily="34" charset="0"/>
              <a:cs typeface="Calibri" pitchFamily="34" charset="0"/>
            </a:endParaRPr>
          </a:p>
          <a:p>
            <a:pPr algn="just" eaLnBrk="1" hangingPunct="1">
              <a:lnSpc>
                <a:spcPct val="150000"/>
              </a:lnSpc>
              <a:spcAft>
                <a:spcPts val="1000"/>
              </a:spcAft>
            </a:pPr>
            <a:r>
              <a:rPr lang="fa-IR" sz="2400" smtClean="0">
                <a:latin typeface="Calibri" pitchFamily="34" charset="0"/>
                <a:cs typeface="Calibri" pitchFamily="34" charset="0"/>
              </a:rPr>
              <a:t>الف- تضمین شرکت در فرآیند ارجاع کار.</a:t>
            </a:r>
            <a:endParaRPr lang="en-US" sz="2400" smtClean="0">
              <a:latin typeface="Calibri" pitchFamily="34" charset="0"/>
              <a:cs typeface="Calibri" pitchFamily="34" charset="0"/>
            </a:endParaRPr>
          </a:p>
          <a:p>
            <a:pPr algn="just" eaLnBrk="1" hangingPunct="1">
              <a:lnSpc>
                <a:spcPct val="150000"/>
              </a:lnSpc>
              <a:spcAft>
                <a:spcPts val="1000"/>
              </a:spcAft>
            </a:pPr>
            <a:r>
              <a:rPr lang="fa-IR" sz="2400" smtClean="0">
                <a:latin typeface="Calibri" pitchFamily="34" charset="0"/>
                <a:cs typeface="Calibri" pitchFamily="34" charset="0"/>
              </a:rPr>
              <a:t>ب- تضمین قراردادها شامل موارد زیر :</a:t>
            </a:r>
            <a:endParaRPr lang="en-US" sz="2400" smtClean="0">
              <a:latin typeface="Calibri" pitchFamily="34" charset="0"/>
              <a:cs typeface="Calibri" pitchFamily="34" charset="0"/>
            </a:endParaRPr>
          </a:p>
          <a:p>
            <a:pPr algn="just" eaLnBrk="1" hangingPunct="1">
              <a:lnSpc>
                <a:spcPct val="150000"/>
              </a:lnSpc>
              <a:spcAft>
                <a:spcPts val="1000"/>
              </a:spcAft>
            </a:pPr>
            <a:r>
              <a:rPr lang="fa-IR" sz="2400" smtClean="0">
                <a:latin typeface="Calibri" pitchFamily="34" charset="0"/>
                <a:cs typeface="Calibri" pitchFamily="34" charset="0"/>
              </a:rPr>
              <a:t>۱- تضمین انجام تعهدات</a:t>
            </a:r>
            <a:endParaRPr lang="en-US" sz="2400" smtClean="0">
              <a:latin typeface="Calibri" pitchFamily="34" charset="0"/>
              <a:cs typeface="Calibri" pitchFamily="34" charset="0"/>
            </a:endParaRPr>
          </a:p>
          <a:p>
            <a:pPr algn="just" eaLnBrk="1" hangingPunct="1">
              <a:lnSpc>
                <a:spcPct val="150000"/>
              </a:lnSpc>
              <a:spcAft>
                <a:spcPts val="1000"/>
              </a:spcAft>
            </a:pPr>
            <a:r>
              <a:rPr lang="fa-IR" sz="2400" smtClean="0">
                <a:latin typeface="Calibri" pitchFamily="34" charset="0"/>
                <a:cs typeface="Calibri" pitchFamily="34" charset="0"/>
              </a:rPr>
              <a:t>۲- تضمین پیش پرداخت</a:t>
            </a:r>
            <a:endParaRPr lang="en-US" sz="2400" smtClean="0">
              <a:latin typeface="Calibri" pitchFamily="34" charset="0"/>
              <a:cs typeface="Calibri" pitchFamily="34" charset="0"/>
            </a:endParaRPr>
          </a:p>
          <a:p>
            <a:pPr algn="just" eaLnBrk="1" hangingPunct="1">
              <a:lnSpc>
                <a:spcPct val="150000"/>
              </a:lnSpc>
              <a:spcAft>
                <a:spcPts val="1000"/>
              </a:spcAft>
            </a:pPr>
            <a:r>
              <a:rPr lang="fa-IR" sz="2400" smtClean="0">
                <a:latin typeface="Calibri" pitchFamily="34" charset="0"/>
                <a:cs typeface="Calibri" pitchFamily="34" charset="0"/>
              </a:rPr>
              <a:t>۳- تضمین حسن اجرای کار</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3"/>
          <p:cNvSpPr>
            <a:spLocks noGrp="1" noChangeArrowheads="1"/>
          </p:cNvSpPr>
          <p:nvPr>
            <p:ph type="body" idx="4294967295"/>
          </p:nvPr>
        </p:nvSpPr>
        <p:spPr>
          <a:xfrm>
            <a:off x="287338" y="0"/>
            <a:ext cx="8856662" cy="5616575"/>
          </a:xfrm>
        </p:spPr>
        <p:txBody>
          <a:bodyPr/>
          <a:lstStyle/>
          <a:p>
            <a:pPr algn="just" eaLnBrk="1" hangingPunct="1">
              <a:lnSpc>
                <a:spcPct val="150000"/>
              </a:lnSpc>
              <a:spcAft>
                <a:spcPts val="1000"/>
              </a:spcAft>
            </a:pPr>
            <a:r>
              <a:rPr lang="fa-IR" sz="2400" smtClean="0">
                <a:latin typeface="Calibri" pitchFamily="34" charset="0"/>
                <a:cs typeface="Calibri" pitchFamily="34" charset="0"/>
              </a:rPr>
              <a:t>ماده۴- ضمانت نامه های مقرر در آیین نامه :</a:t>
            </a:r>
            <a:endParaRPr lang="en-US" sz="2400" smtClean="0">
              <a:latin typeface="Calibri" pitchFamily="34" charset="0"/>
              <a:cs typeface="Calibri" pitchFamily="34" charset="0"/>
            </a:endParaRPr>
          </a:p>
          <a:p>
            <a:pPr algn="just" eaLnBrk="1" hangingPunct="1">
              <a:lnSpc>
                <a:spcPct val="150000"/>
              </a:lnSpc>
              <a:spcAft>
                <a:spcPts val="1000"/>
              </a:spcAft>
            </a:pPr>
            <a:r>
              <a:rPr lang="fa-IR" sz="2400" smtClean="0">
                <a:latin typeface="Calibri" pitchFamily="34" charset="0"/>
                <a:cs typeface="Calibri" pitchFamily="34" charset="0"/>
              </a:rPr>
              <a:t>الف- ضمانت­نامه بانکی و یا ضمانت­نامه های صادره از سوی مؤسسات اعتباری غیربانکی که دارای مجوز فعالیت از سوی بانک مرکزی جمهوری اسلامی ایران هستند.</a:t>
            </a:r>
            <a:endParaRPr lang="en-US" sz="2400" smtClean="0">
              <a:latin typeface="Calibri" pitchFamily="34" charset="0"/>
              <a:cs typeface="Calibri" pitchFamily="34" charset="0"/>
            </a:endParaRPr>
          </a:p>
          <a:p>
            <a:pPr algn="just" eaLnBrk="1" hangingPunct="1">
              <a:lnSpc>
                <a:spcPct val="150000"/>
              </a:lnSpc>
              <a:spcAft>
                <a:spcPts val="1000"/>
              </a:spcAft>
            </a:pPr>
            <a:r>
              <a:rPr lang="fa-IR" sz="2400" smtClean="0">
                <a:latin typeface="Calibri" pitchFamily="34" charset="0"/>
                <a:cs typeface="Calibri" pitchFamily="34" charset="0"/>
              </a:rPr>
              <a:t>ب- اصل فیش واریز وجه نقد به حساب سپرده بانکی مجاز.</a:t>
            </a:r>
            <a:endParaRPr lang="en-US" sz="2400" smtClean="0">
              <a:latin typeface="Calibri" pitchFamily="34" charset="0"/>
              <a:cs typeface="Calibri" pitchFamily="34" charset="0"/>
            </a:endParaRPr>
          </a:p>
          <a:p>
            <a:pPr algn="just" eaLnBrk="1" hangingPunct="1">
              <a:lnSpc>
                <a:spcPct val="150000"/>
              </a:lnSpc>
              <a:spcAft>
                <a:spcPts val="1000"/>
              </a:spcAft>
            </a:pPr>
            <a:r>
              <a:rPr lang="fa-IR" sz="2400" smtClean="0">
                <a:latin typeface="Calibri" pitchFamily="34" charset="0"/>
                <a:cs typeface="Calibri" pitchFamily="34" charset="0"/>
              </a:rPr>
              <a:t>پ- ضمانت نامه صادره توسط مؤسسات بیمه گر دارای مجوز لازم برای فعالیت و صدور ضمانت نامه از سوی بیمه مرکزی ایران.</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3"/>
          <p:cNvSpPr>
            <a:spLocks noGrp="1" noChangeArrowheads="1"/>
          </p:cNvSpPr>
          <p:nvPr>
            <p:ph type="body" idx="4294967295"/>
          </p:nvPr>
        </p:nvSpPr>
        <p:spPr>
          <a:xfrm>
            <a:off x="287338" y="0"/>
            <a:ext cx="8856662" cy="5616575"/>
          </a:xfrm>
        </p:spPr>
        <p:txBody>
          <a:bodyPr/>
          <a:lstStyle/>
          <a:p>
            <a:pPr algn="just" eaLnBrk="1" hangingPunct="1">
              <a:lnSpc>
                <a:spcPct val="200000"/>
              </a:lnSpc>
              <a:spcAft>
                <a:spcPts val="1000"/>
              </a:spcAft>
            </a:pPr>
            <a:r>
              <a:rPr lang="fa-IR" sz="2400" smtClean="0">
                <a:latin typeface="Calibri" pitchFamily="34" charset="0"/>
                <a:cs typeface="Calibri" pitchFamily="34" charset="0"/>
              </a:rPr>
              <a:t>ت- سفته با امضای صاحبان امضای مجاز همراه با مهر برای اشخاص حقوقی معادل هشتاد درصد ارزش اسمی آن.</a:t>
            </a:r>
            <a:endParaRPr lang="en-US" sz="2400" smtClean="0">
              <a:latin typeface="Calibri" pitchFamily="34" charset="0"/>
              <a:cs typeface="Calibri" pitchFamily="34" charset="0"/>
            </a:endParaRPr>
          </a:p>
          <a:p>
            <a:pPr algn="just" eaLnBrk="1" hangingPunct="1">
              <a:lnSpc>
                <a:spcPct val="200000"/>
              </a:lnSpc>
              <a:spcAft>
                <a:spcPts val="1000"/>
              </a:spcAft>
            </a:pPr>
            <a:r>
              <a:rPr lang="fa-IR" sz="2400" smtClean="0">
                <a:latin typeface="Calibri" pitchFamily="34" charset="0"/>
                <a:cs typeface="Calibri" pitchFamily="34" charset="0"/>
              </a:rPr>
              <a:t>ث- گواهی خالص مطالبات قطعی تأیید شده قراردادها از سوی دستگاه های اجرایی و ذی­حسابان مربوط برای همان دستگاه اجرایی مطابق کاربرگ پیوست که تأیید شده به مهر دفتر هیئت دولت است.</a:t>
            </a:r>
            <a:endParaRPr lang="en-US" sz="2400" smtClean="0">
              <a:latin typeface="Calibri" pitchFamily="34" charset="0"/>
              <a:cs typeface="Calibri" pitchFamily="34" charset="0"/>
            </a:endParaRPr>
          </a:p>
          <a:p>
            <a:pPr algn="just" eaLnBrk="1" hangingPunct="1">
              <a:lnSpc>
                <a:spcPct val="200000"/>
              </a:lnSpc>
              <a:spcAft>
                <a:spcPts val="1000"/>
              </a:spcAft>
            </a:pPr>
            <a:r>
              <a:rPr lang="fa-IR" sz="2400" smtClean="0">
                <a:latin typeface="Calibri" pitchFamily="34" charset="0"/>
                <a:cs typeface="Calibri" pitchFamily="34" charset="0"/>
              </a:rPr>
              <a:t>ج- اوراق مشارکت بی نام تضمین شده بانک­ها و دولت با قابلیت بازخرید قبل از سررسید (موضوع قانون نحوه انتشار اوراق مشارکت).</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3"/>
          <p:cNvSpPr>
            <a:spLocks noGrp="1" noChangeArrowheads="1"/>
          </p:cNvSpPr>
          <p:nvPr>
            <p:ph type="body" idx="4294967295"/>
          </p:nvPr>
        </p:nvSpPr>
        <p:spPr>
          <a:xfrm>
            <a:off x="-9525" y="115888"/>
            <a:ext cx="9153525" cy="5616575"/>
          </a:xfrm>
        </p:spPr>
        <p:txBody>
          <a:bodyPr/>
          <a:lstStyle/>
          <a:p>
            <a:pPr algn="just" eaLnBrk="1" hangingPunct="1">
              <a:lnSpc>
                <a:spcPct val="200000"/>
              </a:lnSpc>
              <a:spcAft>
                <a:spcPts val="1000"/>
              </a:spcAft>
            </a:pPr>
            <a:r>
              <a:rPr lang="fa-IR" sz="2400" smtClean="0">
                <a:latin typeface="Calibri" pitchFamily="34" charset="0"/>
                <a:cs typeface="Calibri" pitchFamily="34" charset="0"/>
              </a:rPr>
              <a:t>چ- وثیقه ملکی معادل هشتاد و پنج درصد ارزش کارشناسی رسمی آن.</a:t>
            </a:r>
            <a:endParaRPr lang="en-US" sz="2400" smtClean="0">
              <a:latin typeface="Calibri" pitchFamily="34" charset="0"/>
              <a:cs typeface="Calibri" pitchFamily="34" charset="0"/>
            </a:endParaRPr>
          </a:p>
          <a:p>
            <a:pPr algn="just" eaLnBrk="1" hangingPunct="1">
              <a:lnSpc>
                <a:spcPct val="200000"/>
              </a:lnSpc>
              <a:spcAft>
                <a:spcPts val="1000"/>
              </a:spcAft>
            </a:pPr>
            <a:r>
              <a:rPr lang="fa-IR" sz="2400" smtClean="0">
                <a:latin typeface="Calibri" pitchFamily="34" charset="0"/>
                <a:cs typeface="Calibri" pitchFamily="34" charset="0"/>
              </a:rPr>
              <a:t>ح- ضمانت نامه های صادره توسط صندوق­های ضمانت دولتی که به موجب قانون تأسیس شده یا می شوند و طبق اساسنامه فعالیت می نمایند.</a:t>
            </a:r>
            <a:endParaRPr lang="en-US" sz="2400" smtClean="0">
              <a:latin typeface="Calibri" pitchFamily="34" charset="0"/>
              <a:cs typeface="Calibri" pitchFamily="34" charset="0"/>
            </a:endParaRPr>
          </a:p>
          <a:p>
            <a:pPr algn="just" eaLnBrk="1" hangingPunct="1">
              <a:lnSpc>
                <a:spcPct val="200000"/>
              </a:lnSpc>
            </a:pPr>
            <a:r>
              <a:rPr lang="fa-IR" sz="2400" smtClean="0">
                <a:latin typeface="Calibri" pitchFamily="34" charset="0"/>
                <a:cs typeface="Calibri" pitchFamily="34" charset="0"/>
              </a:rPr>
              <a:t>خ- ضمانت­نامه های صادره توسط صندوق نوآوری و شکوفایی و صندوق­های پژوهش و فناوری غیردولتی موضوع ماده (۱۰۰) قانون برنامه سوم توسعه و ماده (۴۵) قانون برنامه چهارم توسعه و ماده (۴۴) قانون رفع موانع رقابت­پذیر و ارتقای نظام­ مالی کشور </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3"/>
          <p:cNvSpPr>
            <a:spLocks noGrp="1" noChangeArrowheads="1"/>
          </p:cNvSpPr>
          <p:nvPr>
            <p:ph type="body" idx="4294967295"/>
          </p:nvPr>
        </p:nvSpPr>
        <p:spPr>
          <a:xfrm>
            <a:off x="287338" y="0"/>
            <a:ext cx="8856662" cy="5616575"/>
          </a:xfrm>
        </p:spPr>
        <p:txBody>
          <a:bodyPr/>
          <a:lstStyle/>
          <a:p>
            <a:pPr algn="just" eaLnBrk="1" hangingPunct="1">
              <a:lnSpc>
                <a:spcPct val="200000"/>
              </a:lnSpc>
              <a:spcAft>
                <a:spcPts val="1000"/>
              </a:spcAft>
            </a:pPr>
            <a:r>
              <a:rPr lang="fa-IR" sz="2400" smtClean="0">
                <a:latin typeface="Calibri" pitchFamily="34" charset="0"/>
                <a:cs typeface="Calibri" pitchFamily="34" charset="0"/>
              </a:rPr>
              <a:t>تبصره ۱- برای پذیرش گواهی موضوع بند (ث) این ماده به عنوان تضمین، لازم است برگه (فرم) تأییدیه طبق نمونه پیوست که تأیید شده به مهر دفتر هیئت دولت است، تکمیل و در ذیحسابی و یا امور مالی دستگاه مناقصه گزار نگهداری و در حساب ها اعمال گردد.</a:t>
            </a:r>
            <a:endParaRPr lang="en-US" sz="2400" smtClean="0">
              <a:latin typeface="Calibri" pitchFamily="34" charset="0"/>
              <a:cs typeface="Calibri" pitchFamily="34" charset="0"/>
            </a:endParaRPr>
          </a:p>
          <a:p>
            <a:pPr algn="just" eaLnBrk="1" hangingPunct="1">
              <a:lnSpc>
                <a:spcPct val="200000"/>
              </a:lnSpc>
              <a:spcAft>
                <a:spcPts val="1000"/>
              </a:spcAft>
            </a:pPr>
            <a:r>
              <a:rPr lang="fa-IR" sz="2400" smtClean="0">
                <a:latin typeface="Calibri" pitchFamily="34" charset="0"/>
                <a:cs typeface="Calibri" pitchFamily="34" charset="0"/>
              </a:rPr>
              <a:t>تبصره ۲- اشخاص برای دریافت مطالبات خود باید به جای تضمین مورد بحث، تضمین قابل قبول (یک یا ترکیبی از تضمین نوع (الف)، (پ)، (ج) و (ح) ماده (۴)) به دستگاه اجرایی بسپارند.</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3"/>
          <p:cNvSpPr>
            <a:spLocks noGrp="1" noChangeArrowheads="1"/>
          </p:cNvSpPr>
          <p:nvPr>
            <p:ph type="body" idx="4294967295"/>
          </p:nvPr>
        </p:nvSpPr>
        <p:spPr>
          <a:xfrm>
            <a:off x="287338" y="0"/>
            <a:ext cx="8856662" cy="5616575"/>
          </a:xfrm>
        </p:spPr>
        <p:txBody>
          <a:bodyPr/>
          <a:lstStyle/>
          <a:p>
            <a:pPr eaLnBrk="1" hangingPunct="1">
              <a:lnSpc>
                <a:spcPct val="200000"/>
              </a:lnSpc>
              <a:spcAft>
                <a:spcPts val="1000"/>
              </a:spcAft>
            </a:pPr>
            <a:r>
              <a:rPr lang="fa-IR" sz="2400" smtClean="0">
                <a:latin typeface="Calibri" pitchFamily="34" charset="0"/>
                <a:cs typeface="Calibri" pitchFamily="34" charset="0"/>
              </a:rPr>
              <a:t>تبصره۳- اوراق مشارکت مورد تضمین باید به ذی­حساب یا مدیر امور مالی دستگاه اجرایی تحویل شود. ذی­حساب یا مدیر امور مالی، مسئولیت حفظ و نگهداری اوراق مذکور را بر عهده دارد.</a:t>
            </a:r>
            <a:endParaRPr lang="en-US" sz="2400" smtClean="0">
              <a:latin typeface="Calibri" pitchFamily="34" charset="0"/>
              <a:cs typeface="Calibri" pitchFamily="34" charset="0"/>
            </a:endParaRPr>
          </a:p>
          <a:p>
            <a:pPr eaLnBrk="1" hangingPunct="1">
              <a:lnSpc>
                <a:spcPct val="200000"/>
              </a:lnSpc>
              <a:spcAft>
                <a:spcPts val="1000"/>
              </a:spcAft>
            </a:pPr>
            <a:r>
              <a:rPr lang="fa-IR" sz="2400" smtClean="0">
                <a:latin typeface="Calibri" pitchFamily="34" charset="0"/>
                <a:cs typeface="Calibri" pitchFamily="34" charset="0"/>
              </a:rPr>
              <a:t>تبصره ۴- اوراق مشارکت مورد وثیقه باید به مبلغ اسمی آن ها به عنوان تضمین پذیرفته شود.</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3"/>
          <p:cNvSpPr>
            <a:spLocks noGrp="1" noChangeArrowheads="1"/>
          </p:cNvSpPr>
          <p:nvPr>
            <p:ph type="body" idx="4294967295"/>
          </p:nvPr>
        </p:nvSpPr>
        <p:spPr>
          <a:xfrm>
            <a:off x="287338" y="260350"/>
            <a:ext cx="8856662" cy="5616575"/>
          </a:xfrm>
        </p:spPr>
        <p:txBody>
          <a:bodyPr/>
          <a:lstStyle/>
          <a:p>
            <a:pPr eaLnBrk="1" hangingPunct="1">
              <a:lnSpc>
                <a:spcPct val="200000"/>
              </a:lnSpc>
              <a:spcAft>
                <a:spcPts val="1000"/>
              </a:spcAft>
            </a:pPr>
            <a:r>
              <a:rPr lang="fa-IR" sz="2400" smtClean="0">
                <a:latin typeface="Calibri" pitchFamily="34" charset="0"/>
                <a:cs typeface="Calibri" pitchFamily="34" charset="0"/>
              </a:rPr>
              <a:t>ماده ۵- در معاملات خرید انواع کالا و ماشین آلات، تضمین ها شامل :</a:t>
            </a:r>
          </a:p>
          <a:p>
            <a:pPr eaLnBrk="1" hangingPunct="1">
              <a:lnSpc>
                <a:spcPct val="200000"/>
              </a:lnSpc>
              <a:spcAft>
                <a:spcPts val="1000"/>
              </a:spcAft>
              <a:buFont typeface="Wingdings" pitchFamily="2" charset="2"/>
              <a:buChar char="ü"/>
            </a:pPr>
            <a:r>
              <a:rPr lang="fa-IR" sz="2400" smtClean="0">
                <a:latin typeface="Calibri" pitchFamily="34" charset="0"/>
                <a:cs typeface="Calibri" pitchFamily="34" charset="0"/>
              </a:rPr>
              <a:t>تضمین شرکت در فرآیند ارجاع کار </a:t>
            </a:r>
          </a:p>
          <a:p>
            <a:pPr eaLnBrk="1" hangingPunct="1">
              <a:lnSpc>
                <a:spcPct val="200000"/>
              </a:lnSpc>
              <a:spcAft>
                <a:spcPts val="1000"/>
              </a:spcAft>
              <a:buFont typeface="Wingdings" pitchFamily="2" charset="2"/>
              <a:buChar char="ü"/>
            </a:pPr>
            <a:r>
              <a:rPr lang="fa-IR" sz="2400" smtClean="0">
                <a:latin typeface="Calibri" pitchFamily="34" charset="0"/>
                <a:cs typeface="Calibri" pitchFamily="34" charset="0"/>
              </a:rPr>
              <a:t>حسب مورد تضمین انجام تعهدات</a:t>
            </a:r>
          </a:p>
          <a:p>
            <a:pPr eaLnBrk="1" hangingPunct="1">
              <a:lnSpc>
                <a:spcPct val="200000"/>
              </a:lnSpc>
              <a:spcAft>
                <a:spcPts val="1000"/>
              </a:spcAft>
              <a:buFont typeface="Wingdings" pitchFamily="2" charset="2"/>
              <a:buChar char="ü"/>
            </a:pPr>
            <a:r>
              <a:rPr lang="fa-IR" sz="2400" smtClean="0">
                <a:latin typeface="Calibri" pitchFamily="34" charset="0"/>
                <a:cs typeface="Calibri" pitchFamily="34" charset="0"/>
              </a:rPr>
              <a:t> تضمین پیش پرداخت </a:t>
            </a:r>
          </a:p>
          <a:p>
            <a:pPr eaLnBrk="1" hangingPunct="1">
              <a:lnSpc>
                <a:spcPct val="200000"/>
              </a:lnSpc>
              <a:spcAft>
                <a:spcPts val="1000"/>
              </a:spcAft>
              <a:buFont typeface="Wingdings" pitchFamily="2" charset="2"/>
              <a:buChar char="ü"/>
            </a:pPr>
            <a:r>
              <a:rPr lang="fa-IR" sz="2400" smtClean="0">
                <a:latin typeface="Calibri" pitchFamily="34" charset="0"/>
                <a:cs typeface="Calibri" pitchFamily="34" charset="0"/>
              </a:rPr>
              <a:t>تضمین حسن اجرای کار </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3"/>
          <p:cNvSpPr>
            <a:spLocks noGrp="1" noChangeArrowheads="1"/>
          </p:cNvSpPr>
          <p:nvPr>
            <p:ph type="body" idx="4294967295"/>
          </p:nvPr>
        </p:nvSpPr>
        <p:spPr>
          <a:xfrm>
            <a:off x="287338" y="0"/>
            <a:ext cx="8856662" cy="5616575"/>
          </a:xfrm>
        </p:spPr>
        <p:txBody>
          <a:bodyPr/>
          <a:lstStyle/>
          <a:p>
            <a:pPr algn="just" eaLnBrk="1" hangingPunct="1">
              <a:lnSpc>
                <a:spcPct val="150000"/>
              </a:lnSpc>
              <a:spcAft>
                <a:spcPts val="1000"/>
              </a:spcAft>
            </a:pPr>
            <a:r>
              <a:rPr lang="fa-IR" sz="2400" smtClean="0">
                <a:latin typeface="Calibri" pitchFamily="34" charset="0"/>
                <a:cs typeface="Calibri" pitchFamily="34" charset="0"/>
              </a:rPr>
              <a:t>الف- تضمین شرکت در فرآیند ارجاع کار: مبلغ تضمین برحسب درصدی از برآورد خرید به شرح جدول شماره (۱) تعیین می­شود.</a:t>
            </a:r>
            <a:endParaRPr lang="en-US" sz="2400" smtClean="0">
              <a:latin typeface="Calibri" pitchFamily="34" charset="0"/>
              <a:cs typeface="Calibri" pitchFamily="34" charset="0"/>
            </a:endParaRPr>
          </a:p>
          <a:p>
            <a:pPr algn="just" eaLnBrk="1" hangingPunct="1">
              <a:lnSpc>
                <a:spcPct val="150000"/>
              </a:lnSpc>
              <a:spcAft>
                <a:spcPts val="1000"/>
              </a:spcAft>
            </a:pPr>
            <a:r>
              <a:rPr lang="fa-IR" sz="2400" smtClean="0">
                <a:latin typeface="Calibri" pitchFamily="34" charset="0"/>
                <a:cs typeface="Calibri" pitchFamily="34" charset="0"/>
              </a:rPr>
              <a:t>ب- تضمین انجام تعهدات: مبلغ تضمین انجام تعهدات در معاملات خرید کالا و ماشین آلات آماده ده درصد مبلغ معامله و در معاملاتی که موضوع آن خرید ماشین آلات سفارشی (از اشخاصی که تعهد ساخت و فروش را می پذیرند) است به میزان حداقل پنج درصد مبلغ معامله می باشد. </a:t>
            </a:r>
            <a:endParaRPr lang="en-US" sz="2400" smtClean="0">
              <a:latin typeface="Calibri" pitchFamily="34" charset="0"/>
              <a:cs typeface="Calibri" pitchFamily="34" charset="0"/>
            </a:endParaRPr>
          </a:p>
          <a:p>
            <a:pPr algn="just" eaLnBrk="1" hangingPunct="1">
              <a:lnSpc>
                <a:spcPct val="150000"/>
              </a:lnSpc>
              <a:spcAft>
                <a:spcPts val="1000"/>
              </a:spcAft>
            </a:pPr>
            <a:r>
              <a:rPr lang="fa-IR" sz="2400" smtClean="0">
                <a:latin typeface="Calibri" pitchFamily="34" charset="0"/>
                <a:cs typeface="Calibri" pitchFamily="34" charset="0"/>
              </a:rPr>
              <a:t>مهلت های مناقصه گر برای ارایه تضمین انجام تعهدات و امضای قرارداد باید در اسناد ارجاع کار تصریح شود. مهلت مناقصه گزار در امضا و ابلاغ قرارداد حداکثر تا پایان مدت اعتبار پیشنهادها است.</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3"/>
          <p:cNvSpPr>
            <a:spLocks noGrp="1" noChangeArrowheads="1"/>
          </p:cNvSpPr>
          <p:nvPr>
            <p:ph type="body" idx="4294967295"/>
          </p:nvPr>
        </p:nvSpPr>
        <p:spPr>
          <a:xfrm>
            <a:off x="287338" y="0"/>
            <a:ext cx="8856662" cy="5616575"/>
          </a:xfrm>
        </p:spPr>
        <p:txBody>
          <a:bodyPr/>
          <a:lstStyle/>
          <a:p>
            <a:pPr algn="just" eaLnBrk="1" hangingPunct="1">
              <a:lnSpc>
                <a:spcPct val="200000"/>
              </a:lnSpc>
              <a:spcAft>
                <a:spcPts val="1000"/>
              </a:spcAft>
            </a:pPr>
            <a:r>
              <a:rPr lang="fa-IR" sz="2400" smtClean="0">
                <a:latin typeface="Calibri" pitchFamily="34" charset="0"/>
                <a:cs typeface="Calibri" pitchFamily="34" charset="0"/>
              </a:rPr>
              <a:t>تبصره ۱- در خرید کالا و ماشین آلات آماده، چنانچه تحویل کل موضوع معامله به کارفرما طبق مشخصات فنی به صورت یکجا در قبال دریافت مبلغ و با ارایه گارانتی های لازم صورت پذیرد، ارایه تضمین انجام تعهدات ضرورت ندارد.</a:t>
            </a:r>
            <a:endParaRPr lang="en-US" sz="2400" smtClean="0">
              <a:latin typeface="Calibri" pitchFamily="34" charset="0"/>
              <a:cs typeface="Calibri" pitchFamily="34" charset="0"/>
            </a:endParaRPr>
          </a:p>
          <a:p>
            <a:pPr algn="just" eaLnBrk="1" hangingPunct="1">
              <a:lnSpc>
                <a:spcPct val="200000"/>
              </a:lnSpc>
              <a:spcAft>
                <a:spcPts val="1000"/>
              </a:spcAft>
            </a:pPr>
            <a:r>
              <a:rPr lang="fa-IR" sz="2400" smtClean="0">
                <a:latin typeface="Calibri" pitchFamily="34" charset="0"/>
                <a:cs typeface="Calibri" pitchFamily="34" charset="0"/>
              </a:rPr>
              <a:t>تبصره ۲- در معاملات خرید کالا و ماشین آلات آماده به میزان تضمین انجام تعهدات، از کالای مورد معامله به عنوان تضمین انجام تعهدات دریافت می شود. عدم پذیرش این موضوع باید در اسناد ارجاع کار قید گردد.</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3"/>
          <p:cNvSpPr>
            <a:spLocks noGrp="1" noChangeArrowheads="1"/>
          </p:cNvSpPr>
          <p:nvPr>
            <p:ph type="body" idx="4294967295"/>
          </p:nvPr>
        </p:nvSpPr>
        <p:spPr>
          <a:xfrm>
            <a:off x="287338" y="0"/>
            <a:ext cx="8856662" cy="5616575"/>
          </a:xfrm>
        </p:spPr>
        <p:txBody>
          <a:bodyPr/>
          <a:lstStyle/>
          <a:p>
            <a:pPr algn="just" eaLnBrk="1" hangingPunct="1">
              <a:lnSpc>
                <a:spcPct val="200000"/>
              </a:lnSpc>
              <a:spcAft>
                <a:spcPts val="1000"/>
              </a:spcAft>
            </a:pPr>
            <a:r>
              <a:rPr lang="fa-IR" sz="2400" smtClean="0">
                <a:latin typeface="Calibri" pitchFamily="34" charset="0"/>
                <a:cs typeface="Calibri" pitchFamily="34" charset="0"/>
              </a:rPr>
              <a:t>پ- تضمین معتبر برای پیش پرداخت: معادل مبلغ پیش پرداخت که شامل ضمانت نامه های موضوع بندهای (الف)، (پ)، (ث)، (ج)، (چ) و (ح) ماده (۴) می باشد.</a:t>
            </a:r>
            <a:endParaRPr lang="en-US" sz="2400" smtClean="0">
              <a:latin typeface="Calibri" pitchFamily="34" charset="0"/>
              <a:cs typeface="Calibri" pitchFamily="34" charset="0"/>
            </a:endParaRPr>
          </a:p>
          <a:p>
            <a:pPr algn="just" eaLnBrk="1" hangingPunct="1">
              <a:lnSpc>
                <a:spcPct val="200000"/>
              </a:lnSpc>
              <a:spcAft>
                <a:spcPts val="1000"/>
              </a:spcAft>
            </a:pPr>
            <a:r>
              <a:rPr lang="fa-IR" sz="2400" smtClean="0">
                <a:latin typeface="Calibri" pitchFamily="34" charset="0"/>
                <a:cs typeface="Calibri" pitchFamily="34" charset="0"/>
              </a:rPr>
              <a:t>ت- نگهداری و آزاد سازی تضمین انجام تعهدات: تضمین انجام تعهدات در معامله ماشین آلات، تجهیزات و انواع کالاهایی که احراز عملکرد مطلوب آن کالاها در دوره زمانی مشخص شده در هنگام ارجاع کار یا انعقاد قرارداد لازم است، باید تا پایان آن دوره زمانی باقی مانده و آزاد نشود مگر آنکه در قرارداد مربوط، تضمین کیفیت (گارانتی) مناسبی جایگزین آن شود.</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3"/>
          <p:cNvSpPr>
            <a:spLocks noGrp="1" noChangeArrowheads="1"/>
          </p:cNvSpPr>
          <p:nvPr>
            <p:ph type="body" idx="4294967295"/>
          </p:nvPr>
        </p:nvSpPr>
        <p:spPr>
          <a:xfrm>
            <a:off x="287338" y="0"/>
            <a:ext cx="8856662" cy="5616575"/>
          </a:xfrm>
        </p:spPr>
        <p:txBody>
          <a:bodyPr/>
          <a:lstStyle/>
          <a:p>
            <a:pPr algn="just" eaLnBrk="1" hangingPunct="1">
              <a:lnSpc>
                <a:spcPct val="200000"/>
              </a:lnSpc>
              <a:spcAft>
                <a:spcPts val="1000"/>
              </a:spcAft>
            </a:pPr>
            <a:r>
              <a:rPr lang="fa-IR" sz="2400" smtClean="0">
                <a:latin typeface="Calibri" pitchFamily="34" charset="0"/>
                <a:cs typeface="Calibri" pitchFamily="34" charset="0"/>
              </a:rPr>
              <a:t>تبصره ۱- تسری این تضمین به کالاهای مصرفی به تشخیص کارفرما و اعلام آن در اسناد فرآیند ارجاع کار می­باشد.</a:t>
            </a:r>
            <a:endParaRPr lang="en-US" sz="2400" smtClean="0">
              <a:latin typeface="Calibri" pitchFamily="34" charset="0"/>
              <a:cs typeface="Calibri" pitchFamily="34" charset="0"/>
            </a:endParaRPr>
          </a:p>
          <a:p>
            <a:pPr algn="just" eaLnBrk="1" hangingPunct="1">
              <a:lnSpc>
                <a:spcPct val="200000"/>
              </a:lnSpc>
              <a:spcAft>
                <a:spcPts val="1000"/>
              </a:spcAft>
            </a:pPr>
            <a:r>
              <a:rPr lang="fa-IR" sz="2400" smtClean="0">
                <a:latin typeface="Calibri" pitchFamily="34" charset="0"/>
                <a:cs typeface="Calibri" pitchFamily="34" charset="0"/>
              </a:rPr>
              <a:t>تبصره ۲- صد درصد مبلغ سپرده حسن اجرای کار در ازای ضمانت نامه های موضوع بندهای (الف)، (پ)، (ث)، (ج)، (چ) و (ح) ماده (۴) به پیمانکار بازگردانده می شود. حداکثر پنجاه درصد ضمانت نامه ها می تواند از نوع موضوع بند (ث) ماده (۴) باشد.</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3"/>
          <p:cNvSpPr>
            <a:spLocks noGrp="1" noChangeArrowheads="1"/>
          </p:cNvSpPr>
          <p:nvPr>
            <p:ph type="body" idx="4294967295"/>
          </p:nvPr>
        </p:nvSpPr>
        <p:spPr>
          <a:xfrm>
            <a:off x="287338" y="0"/>
            <a:ext cx="8856662" cy="5616575"/>
          </a:xfrm>
        </p:spPr>
        <p:txBody>
          <a:bodyPr/>
          <a:lstStyle/>
          <a:p>
            <a:pPr algn="just" eaLnBrk="1" hangingPunct="1">
              <a:lnSpc>
                <a:spcPct val="200000"/>
              </a:lnSpc>
              <a:spcAft>
                <a:spcPts val="1000"/>
              </a:spcAft>
            </a:pPr>
            <a:r>
              <a:rPr lang="fa-IR" sz="2400" smtClean="0">
                <a:latin typeface="Calibri" pitchFamily="34" charset="0"/>
                <a:cs typeface="Calibri" pitchFamily="34" charset="0"/>
              </a:rPr>
              <a:t>ماده ۶- در فرآیند ارجاع کار و معاملات خدمات پیمانکاری از جمله پیمانکاری احداث (امور ساختمانی)، پیمانکاری های نصب، ساخت، ساخت و نصب، استخراج و فرآوری معادن، حمل و نقل کالا (باربری)، حمل و نقل مسافر، تعمیر، نگهداری، بهره برداری و انواع خدمات پشتیبانی، تضمین ها شامل :</a:t>
            </a:r>
          </a:p>
          <a:p>
            <a:pPr algn="just" eaLnBrk="1" hangingPunct="1">
              <a:lnSpc>
                <a:spcPct val="200000"/>
              </a:lnSpc>
              <a:spcAft>
                <a:spcPts val="1000"/>
              </a:spcAft>
              <a:buFont typeface="Wingdings" pitchFamily="2" charset="2"/>
              <a:buChar char="ü"/>
            </a:pPr>
            <a:r>
              <a:rPr lang="fa-IR" sz="2400" smtClean="0">
                <a:latin typeface="Calibri" pitchFamily="34" charset="0"/>
                <a:cs typeface="Calibri" pitchFamily="34" charset="0"/>
              </a:rPr>
              <a:t>تضمین شرکت در فرایند ارجاع کار</a:t>
            </a:r>
          </a:p>
          <a:p>
            <a:pPr algn="just" eaLnBrk="1" hangingPunct="1">
              <a:lnSpc>
                <a:spcPct val="200000"/>
              </a:lnSpc>
              <a:spcAft>
                <a:spcPts val="1000"/>
              </a:spcAft>
              <a:buFont typeface="Wingdings" pitchFamily="2" charset="2"/>
              <a:buChar char="ü"/>
            </a:pPr>
            <a:r>
              <a:rPr lang="fa-IR" sz="2400" smtClean="0">
                <a:latin typeface="Calibri" pitchFamily="34" charset="0"/>
                <a:cs typeface="Calibri" pitchFamily="34" charset="0"/>
              </a:rPr>
              <a:t> تضمین انجام تعهدات</a:t>
            </a:r>
          </a:p>
          <a:p>
            <a:pPr algn="just" eaLnBrk="1" hangingPunct="1">
              <a:lnSpc>
                <a:spcPct val="200000"/>
              </a:lnSpc>
              <a:spcAft>
                <a:spcPts val="1000"/>
              </a:spcAft>
              <a:buFont typeface="Wingdings" pitchFamily="2" charset="2"/>
              <a:buChar char="ü"/>
            </a:pPr>
            <a:r>
              <a:rPr lang="fa-IR" sz="2400" smtClean="0">
                <a:latin typeface="Calibri" pitchFamily="34" charset="0"/>
                <a:cs typeface="Calibri" pitchFamily="34" charset="0"/>
              </a:rPr>
              <a:t> تضمین پیش پرداخت و حسن اجرای کار</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3"/>
          <p:cNvSpPr>
            <a:spLocks noGrp="1" noChangeArrowheads="1"/>
          </p:cNvSpPr>
          <p:nvPr>
            <p:ph type="body" idx="4294967295"/>
          </p:nvPr>
        </p:nvSpPr>
        <p:spPr>
          <a:xfrm>
            <a:off x="287338" y="0"/>
            <a:ext cx="8856662" cy="5616575"/>
          </a:xfrm>
        </p:spPr>
        <p:txBody>
          <a:bodyPr/>
          <a:lstStyle/>
          <a:p>
            <a:pPr eaLnBrk="1" hangingPunct="1">
              <a:lnSpc>
                <a:spcPct val="115000"/>
              </a:lnSpc>
              <a:spcAft>
                <a:spcPts val="1000"/>
              </a:spcAft>
            </a:pPr>
            <a:r>
              <a:rPr lang="fa-IR" sz="2400" smtClean="0">
                <a:latin typeface="Calibri" pitchFamily="34" charset="0"/>
                <a:cs typeface="Calibri" pitchFamily="34" charset="0"/>
              </a:rPr>
              <a:t>الف- تضمین شرکت در فرآیند ارجاع کار: مبلغ تضمین برحسب درصدی از برآورد هزینه اجرای کار به شرح جدول شماره (۴) تعیین می شود.</a:t>
            </a:r>
            <a:endParaRPr lang="en-US" sz="2400" smtClean="0">
              <a:latin typeface="Calibri" pitchFamily="34" charset="0"/>
              <a:cs typeface="Calibri" pitchFamily="34" charset="0"/>
            </a:endParaRPr>
          </a:p>
          <a:p>
            <a:pPr eaLnBrk="1" hangingPunct="1"/>
            <a:r>
              <a:rPr lang="fa-IR" sz="2400" smtClean="0">
                <a:latin typeface="Calibri" pitchFamily="34" charset="0"/>
                <a:cs typeface="Calibri" pitchFamily="34" charset="0"/>
              </a:rPr>
              <a:t>ب- تضمین انجام تعهدات: مبلغ تضمین انجام تعهدات در معاملاتی که موضوع آن پیمانکاری احداث (انجام امور ساختمانی) یا استخراج و فرآوری معادن، حمل و نقل کالا (باربری)، نصب، ساخت یا ساخت و نصب است پنج درصد و در معاملاتی با موضوع پیمانکاری تعمیر، نگهداری و بهره برداری، خدمات پشتیبانی، حمل و نقل مسافر و سایر معاملاتی که در آیین نامه تصریح نشده است ده درصد مبلغ معامله می باشد</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3"/>
          <p:cNvSpPr>
            <a:spLocks noGrp="1" noChangeArrowheads="1"/>
          </p:cNvSpPr>
          <p:nvPr>
            <p:ph type="body" idx="4294967295"/>
          </p:nvPr>
        </p:nvSpPr>
        <p:spPr>
          <a:xfrm>
            <a:off x="287338" y="0"/>
            <a:ext cx="8856662" cy="5616575"/>
          </a:xfrm>
        </p:spPr>
        <p:txBody>
          <a:bodyPr/>
          <a:lstStyle/>
          <a:p>
            <a:pPr algn="just" eaLnBrk="1" hangingPunct="1">
              <a:lnSpc>
                <a:spcPct val="200000"/>
              </a:lnSpc>
              <a:spcAft>
                <a:spcPts val="1000"/>
              </a:spcAft>
            </a:pPr>
            <a:r>
              <a:rPr lang="fa-IR" sz="2400" smtClean="0">
                <a:latin typeface="Calibri" pitchFamily="34" charset="0"/>
                <a:cs typeface="Calibri" pitchFamily="34" charset="0"/>
              </a:rPr>
              <a:t>مهلت های مناقصه گر برای ارایه تضمین انجام تعهدات و امضای قرارداد باید در اسناد ارجاع کار تصریح شود. مهلت مناقصه گزار در امضا و ابلاغ قرارداد حداکثر تا پایان مدت اعتبار پیشنهادها است.</a:t>
            </a:r>
          </a:p>
          <a:p>
            <a:pPr algn="just" eaLnBrk="1" hangingPunct="1">
              <a:lnSpc>
                <a:spcPct val="200000"/>
              </a:lnSpc>
              <a:spcAft>
                <a:spcPts val="1000"/>
              </a:spcAft>
            </a:pPr>
            <a:r>
              <a:rPr lang="fa-IR" sz="2400" smtClean="0">
                <a:latin typeface="Calibri" pitchFamily="34" charset="0"/>
                <a:cs typeface="Calibri" pitchFamily="34" charset="0"/>
              </a:rPr>
              <a:t>پ- تضمین پیش پرداخت: میزان پیش پرداخت از پانزده درصد تا بیست و پنج درصد مبلغ اولیه پیمان است که مقدار دقیق آن باید در اسناد فرآیند ارجاع کار و پیمان از سوی کارفرما پیش بینی و قید شود.</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3"/>
          <p:cNvSpPr>
            <a:spLocks noGrp="1" noChangeArrowheads="1"/>
          </p:cNvSpPr>
          <p:nvPr>
            <p:ph type="body" idx="4294967295"/>
          </p:nvPr>
        </p:nvSpPr>
        <p:spPr>
          <a:xfrm>
            <a:off x="287338" y="0"/>
            <a:ext cx="8856662" cy="5616575"/>
          </a:xfrm>
        </p:spPr>
        <p:txBody>
          <a:bodyPr/>
          <a:lstStyle/>
          <a:p>
            <a:pPr algn="just" eaLnBrk="1" hangingPunct="1">
              <a:lnSpc>
                <a:spcPct val="200000"/>
              </a:lnSpc>
              <a:spcAft>
                <a:spcPts val="1000"/>
              </a:spcAft>
            </a:pPr>
            <a:r>
              <a:rPr lang="fa-IR" sz="2400" smtClean="0">
                <a:latin typeface="Calibri" pitchFamily="34" charset="0"/>
                <a:cs typeface="Calibri" pitchFamily="34" charset="0"/>
              </a:rPr>
              <a:t>تبصره ۱- مبلغ پیش پرداخت در سه قسط به شرح زیر در ازای ارایه ضمانت­نامه به نفع دستگاه اجرایی بدون کسر کسورات قانونی پرداخت می شود:</a:t>
            </a:r>
          </a:p>
          <a:p>
            <a:pPr algn="just" eaLnBrk="1" hangingPunct="1">
              <a:lnSpc>
                <a:spcPct val="200000"/>
              </a:lnSpc>
              <a:spcAft>
                <a:spcPts val="1000"/>
              </a:spcAft>
            </a:pPr>
            <a:r>
              <a:rPr lang="fa-IR" sz="2400" smtClean="0">
                <a:latin typeface="Calibri" pitchFamily="34" charset="0"/>
                <a:cs typeface="Calibri" pitchFamily="34" charset="0"/>
              </a:rPr>
              <a:t>۱- برای پیمانکاران احداث، قسط اول معادل چهل درصد مبلغ پیش پرداخت، پس از تحویل کارگاه، قسط دوم معادل سی درصد مبلغ پیش پرداخت، پس از تجهیز کارگاه که طبق شرایط تعیین شده در اسناد ارجاع کار و قرارداد برای شروع عملیات لازم است و قسط سوم معادل سی درصد مبلغ پیش پرداخت، پس از انجام سی درصد مبلغ اولیه پیمان طبق صورت وضعیت های موقت بدون محاسبه مصالح پای کار.</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3"/>
          <p:cNvSpPr>
            <a:spLocks noGrp="1" noChangeArrowheads="1"/>
          </p:cNvSpPr>
          <p:nvPr>
            <p:ph type="body" idx="4294967295"/>
          </p:nvPr>
        </p:nvSpPr>
        <p:spPr>
          <a:xfrm>
            <a:off x="287338" y="0"/>
            <a:ext cx="8856662" cy="5616575"/>
          </a:xfrm>
        </p:spPr>
        <p:txBody>
          <a:bodyPr/>
          <a:lstStyle/>
          <a:p>
            <a:pPr algn="just" eaLnBrk="1" hangingPunct="1">
              <a:lnSpc>
                <a:spcPct val="150000"/>
              </a:lnSpc>
              <a:spcAft>
                <a:spcPts val="1000"/>
              </a:spcAft>
            </a:pPr>
            <a:r>
              <a:rPr lang="fa-IR" sz="2400" smtClean="0">
                <a:latin typeface="Calibri" pitchFamily="34" charset="0"/>
                <a:cs typeface="Calibri" pitchFamily="34" charset="0"/>
              </a:rPr>
              <a:t>۲- پس از واریز اقساط اول و دوم پیش پرداخت، معادل هفتاد درصد پیش پرداخت، نسبت مبلغ کل پیش پرداخت به مبلغ اولیه پیمان از مبلغ ناخالص تمام صورت وضعیت های موقت (به استثنای تعدیل، مابه التفاوت نرخ مصالح و پرداخت های مشابه) کسر می شود و بعد از واریز قسط سوم، معادل یکصد و چهارده درصد نسبت کل پیش پرداخت به مبلغ اولیه پیمان از صورت وضعیت ها کسر می شود به نحوی که مبلغ پیش پرداخت تا آخرین صورت وضعیت موقت مستهلک شود.</a:t>
            </a:r>
          </a:p>
          <a:p>
            <a:pPr algn="just" eaLnBrk="1" hangingPunct="1">
              <a:lnSpc>
                <a:spcPct val="150000"/>
              </a:lnSpc>
              <a:spcAft>
                <a:spcPts val="1000"/>
              </a:spcAft>
            </a:pPr>
            <a:r>
              <a:rPr lang="fa-IR" sz="2400" smtClean="0">
                <a:latin typeface="Calibri" pitchFamily="34" charset="0"/>
                <a:cs typeface="Calibri" pitchFamily="34" charset="0"/>
              </a:rPr>
              <a:t>۳- تضمین معتبر برای پیش پرداخت شامل ضمانت نامه های موضوع بندهای (الف)، (پ)، (ث)، (ج)، (چ) و (ح) ماده (۴) می باشد.</a:t>
            </a:r>
            <a:endParaRPr lang="en-US" sz="2400" smtClean="0">
              <a:latin typeface="Calibri" pitchFamily="34" charset="0"/>
              <a:cs typeface="Calibri" pitchFamily="34" charset="0"/>
            </a:endParaRPr>
          </a:p>
          <a:p>
            <a:pPr eaLnBrk="1" hangingPunct="1">
              <a:lnSpc>
                <a:spcPct val="115000"/>
              </a:lnSpc>
              <a:spcAft>
                <a:spcPts val="1000"/>
              </a:spcAft>
            </a:pPr>
            <a:endParaRPr lang="en-US" sz="2400" smtClean="0">
              <a:latin typeface="Calibri" pitchFamily="34" charset="0"/>
              <a:cs typeface="Calibri" pitchFamily="34" charset="0"/>
            </a:endParaRPr>
          </a:p>
          <a:p>
            <a:pPr eaLnBrk="1" hangingPunct="1">
              <a:lnSpc>
                <a:spcPct val="115000"/>
              </a:lnSpc>
              <a:spcAft>
                <a:spcPts val="1000"/>
              </a:spcAft>
            </a:pP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3"/>
          <p:cNvSpPr>
            <a:spLocks noGrp="1" noChangeArrowheads="1"/>
          </p:cNvSpPr>
          <p:nvPr>
            <p:ph type="body" idx="4294967295"/>
          </p:nvPr>
        </p:nvSpPr>
        <p:spPr>
          <a:xfrm>
            <a:off x="287338" y="0"/>
            <a:ext cx="8856662" cy="5616575"/>
          </a:xfrm>
        </p:spPr>
        <p:txBody>
          <a:bodyPr/>
          <a:lstStyle/>
          <a:p>
            <a:pPr algn="just" eaLnBrk="1" hangingPunct="1">
              <a:lnSpc>
                <a:spcPct val="150000"/>
              </a:lnSpc>
              <a:spcAft>
                <a:spcPts val="1000"/>
              </a:spcAft>
            </a:pPr>
            <a:r>
              <a:rPr lang="fa-IR" sz="2400" smtClean="0">
                <a:latin typeface="Calibri" pitchFamily="34" charset="0"/>
                <a:cs typeface="Calibri" pitchFamily="34" charset="0"/>
              </a:rPr>
              <a:t>تبصره ۲- چنانچه مبلغ پیش پرداخت به حساب مشترک دستگاه اجرایی و پیمانکار واریز شود و با نظارت دستگاه اجرایی به مصرف تجهیز کارگاه، تکمیل ناوگان، ماشین آلات و خرید تجهیزات و مصالح برسد، دستگاه های اجرایی مجازند به جای تضمین های تأدیه پیش پرداخت، تا هر مبلغ سفته دریافت کنند. پیمانکار باید ماشین آلات خریداری شده از این محل را به عنوان وثیقه دریافت پیش پرداخت در رهن دستگاه اجرایی قرار دهد و تا تصفیه بدهی خود بابت پیش پرداخت، حق خارج کردن آنها از کارگاه بدون اجازه دستگاه اجرایی را ندارد.</a:t>
            </a:r>
            <a:endParaRPr lang="en-US" sz="2400" smtClean="0">
              <a:latin typeface="Calibri" pitchFamily="34" charset="0"/>
              <a:cs typeface="Calibri" pitchFamily="34" charset="0"/>
            </a:endParaRPr>
          </a:p>
          <a:p>
            <a:pPr algn="just" eaLnBrk="1" hangingPunct="1">
              <a:lnSpc>
                <a:spcPct val="150000"/>
              </a:lnSpc>
              <a:spcAft>
                <a:spcPts val="1000"/>
              </a:spcAft>
            </a:pPr>
            <a:r>
              <a:rPr lang="fa-IR" sz="2400" smtClean="0">
                <a:latin typeface="Calibri" pitchFamily="34" charset="0"/>
                <a:cs typeface="Calibri" pitchFamily="34" charset="0"/>
              </a:rPr>
              <a:t>تبصره ۳- اقساط پیش پرداخت و چگونگی بازپرداخت در سایر قراردادهای پیمانکاری باید با توجه به برنامه زمان بندی انجام کار در اسناد مناقصه و شرایط قراردادی درج شود. تضمین معتبر برای پیش پرداخت شامل ضمانت نامه های موضوع بندهای (الف)، (پ)، (ث)، (ج)، (چ) و (ح) ماده (۴) است.</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angle 3"/>
          <p:cNvSpPr>
            <a:spLocks noGrp="1" noChangeArrowheads="1"/>
          </p:cNvSpPr>
          <p:nvPr>
            <p:ph type="body" idx="4294967295"/>
          </p:nvPr>
        </p:nvSpPr>
        <p:spPr>
          <a:xfrm>
            <a:off x="287338" y="0"/>
            <a:ext cx="8856662" cy="5616575"/>
          </a:xfrm>
        </p:spPr>
        <p:txBody>
          <a:bodyPr/>
          <a:lstStyle/>
          <a:p>
            <a:pPr algn="just" eaLnBrk="1" hangingPunct="1">
              <a:lnSpc>
                <a:spcPct val="115000"/>
              </a:lnSpc>
              <a:spcAft>
                <a:spcPts val="1000"/>
              </a:spcAft>
            </a:pPr>
            <a:r>
              <a:rPr lang="fa-IR" sz="2400" smtClean="0">
                <a:latin typeface="Calibri" pitchFamily="34" charset="0"/>
                <a:cs typeface="Calibri" pitchFamily="34" charset="0"/>
              </a:rPr>
              <a:t>ت- سپرده حسن اجرای کار: بابت تضمین حسن اجرای کار معادل ده درصد از هر پرداخت به استثنای پیش پرداخت، کسر و به حساب سپرده واریز می­شود.</a:t>
            </a:r>
            <a:endParaRPr lang="en-US" sz="2400" smtClean="0">
              <a:latin typeface="Calibri" pitchFamily="34" charset="0"/>
              <a:cs typeface="Calibri" pitchFamily="34" charset="0"/>
            </a:endParaRPr>
          </a:p>
          <a:p>
            <a:pPr algn="just" eaLnBrk="1" hangingPunct="1">
              <a:lnSpc>
                <a:spcPct val="115000"/>
              </a:lnSpc>
              <a:spcAft>
                <a:spcPts val="1000"/>
              </a:spcAft>
            </a:pPr>
            <a:r>
              <a:rPr lang="fa-IR" sz="2400" smtClean="0">
                <a:latin typeface="Calibri" pitchFamily="34" charset="0"/>
                <a:cs typeface="Calibri" pitchFamily="34" charset="0"/>
              </a:rPr>
              <a:t>تا صددرصد مبلغ سپرده حسن اجرای کار در ازای ضمانت نامه های موضوع بندهای (الف)، (پ)، (ث)، (ج)، (چ) و (ح) ماده (۴) که می تواند حداکثر پنجاه درصد آن از تضمین موضوع بند (ث) ماده (۴) باشد به پیمانکار بازگردانده می شود.</a:t>
            </a:r>
            <a:endParaRPr lang="en-US" sz="2400" smtClean="0">
              <a:latin typeface="Calibri" pitchFamily="34" charset="0"/>
              <a:cs typeface="Calibri" pitchFamily="34" charset="0"/>
            </a:endParaRPr>
          </a:p>
          <a:p>
            <a:pPr algn="just" eaLnBrk="1" hangingPunct="1">
              <a:lnSpc>
                <a:spcPct val="115000"/>
              </a:lnSpc>
              <a:spcAft>
                <a:spcPts val="1000"/>
              </a:spcAft>
            </a:pPr>
            <a:r>
              <a:rPr lang="fa-IR" sz="2400" smtClean="0">
                <a:latin typeface="Calibri" pitchFamily="34" charset="0"/>
                <a:cs typeface="Calibri" pitchFamily="34" charset="0"/>
              </a:rPr>
              <a:t>تبصره - در مواردی که پیمانکار مطابق قوانین و مقررات مربوط در پروژه های تملک دارایی های سرمایه ای، مشارکت و سرمایه گذاری نماید، اموال و دارایی های ایجاد شده به نسبت سهم پیمانکار به عنوان تضمین قابل قبول بوده و دستگاه اجرایی مربوط می تواند به تشخیص و برآورد خود، اموال و دارایی های مذکور را به عنوان تضمین حسن اجرای کار پروژه مربوط پذیرفته یا جایگزین سایر تضمین های سپرده شده قبلی پروژه نماید.</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Rectangle 3"/>
          <p:cNvSpPr>
            <a:spLocks noGrp="1" noChangeArrowheads="1"/>
          </p:cNvSpPr>
          <p:nvPr>
            <p:ph type="body" idx="4294967295"/>
          </p:nvPr>
        </p:nvSpPr>
        <p:spPr>
          <a:xfrm>
            <a:off x="287338" y="0"/>
            <a:ext cx="8856662" cy="5616575"/>
          </a:xfrm>
        </p:spPr>
        <p:txBody>
          <a:bodyPr/>
          <a:lstStyle/>
          <a:p>
            <a:pPr algn="just" eaLnBrk="1" hangingPunct="1">
              <a:lnSpc>
                <a:spcPct val="200000"/>
              </a:lnSpc>
              <a:spcAft>
                <a:spcPts val="1000"/>
              </a:spcAft>
            </a:pPr>
            <a:r>
              <a:rPr lang="fa-IR" sz="2400" smtClean="0">
                <a:latin typeface="Calibri" pitchFamily="34" charset="0"/>
                <a:cs typeface="Calibri" pitchFamily="34" charset="0"/>
              </a:rPr>
              <a:t>ماده ۷- برای انتخاب مشاور، در کارهای مطالعاتی، طراحی، مدیریت طرح، نظارت، امور تحقیقاتی و پژوهشی و امور نرم افزاری موضوع خدمات بند (هـ) ماده (۲۹) قانون برگزاری مناقصات:</a:t>
            </a:r>
            <a:endParaRPr lang="en-US" sz="2400" smtClean="0">
              <a:latin typeface="Calibri" pitchFamily="34" charset="0"/>
              <a:cs typeface="Calibri" pitchFamily="34" charset="0"/>
            </a:endParaRPr>
          </a:p>
          <a:p>
            <a:pPr algn="just" eaLnBrk="1" hangingPunct="1">
              <a:lnSpc>
                <a:spcPct val="200000"/>
              </a:lnSpc>
              <a:spcAft>
                <a:spcPts val="1000"/>
              </a:spcAft>
            </a:pPr>
            <a:r>
              <a:rPr lang="fa-IR" sz="2400" smtClean="0">
                <a:latin typeface="Calibri" pitchFamily="34" charset="0"/>
                <a:cs typeface="Calibri" pitchFamily="34" charset="0"/>
              </a:rPr>
              <a:t>الف- تضمین انجام تعهدات</a:t>
            </a:r>
          </a:p>
          <a:p>
            <a:pPr algn="just" eaLnBrk="1" hangingPunct="1">
              <a:lnSpc>
                <a:spcPct val="200000"/>
              </a:lnSpc>
              <a:spcAft>
                <a:spcPts val="1000"/>
              </a:spcAft>
            </a:pPr>
            <a:r>
              <a:rPr lang="fa-IR" sz="2400" smtClean="0">
                <a:latin typeface="Calibri" pitchFamily="34" charset="0"/>
                <a:cs typeface="Calibri" pitchFamily="34" charset="0"/>
              </a:rPr>
              <a:t>ب- تضمین پیش پرداخت</a:t>
            </a:r>
          </a:p>
          <a:p>
            <a:pPr algn="just" eaLnBrk="1" hangingPunct="1">
              <a:lnSpc>
                <a:spcPct val="200000"/>
              </a:lnSpc>
              <a:spcAft>
                <a:spcPts val="1000"/>
              </a:spcAft>
            </a:pPr>
            <a:r>
              <a:rPr lang="fa-IR" sz="2400" smtClean="0">
                <a:latin typeface="Calibri" pitchFamily="34" charset="0"/>
                <a:cs typeface="Calibri" pitchFamily="34" charset="0"/>
              </a:rPr>
              <a:t>پ- سپرده حسن اجرای کار</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Rectangle 3"/>
          <p:cNvSpPr>
            <a:spLocks noGrp="1" noChangeArrowheads="1"/>
          </p:cNvSpPr>
          <p:nvPr>
            <p:ph type="body" idx="4294967295"/>
          </p:nvPr>
        </p:nvSpPr>
        <p:spPr>
          <a:xfrm>
            <a:off x="287338" y="0"/>
            <a:ext cx="8856662" cy="5616575"/>
          </a:xfrm>
        </p:spPr>
        <p:txBody>
          <a:bodyPr/>
          <a:lstStyle/>
          <a:p>
            <a:pPr algn="just" eaLnBrk="1" hangingPunct="1">
              <a:lnSpc>
                <a:spcPct val="200000"/>
              </a:lnSpc>
              <a:spcAft>
                <a:spcPts val="1000"/>
              </a:spcAft>
            </a:pPr>
            <a:r>
              <a:rPr lang="fa-IR" sz="2400" smtClean="0">
                <a:latin typeface="Calibri" pitchFamily="34" charset="0"/>
                <a:cs typeface="Calibri" pitchFamily="34" charset="0"/>
              </a:rPr>
              <a:t>الف- تضمین انجام تعهدات: تضمین انجام تعهدات، بعد از ابلاغ انتخاب مشاور، یا ابلاغ آمادگی برای انعقاد قرارداد، باید به میزان پنج درصد مبلغ قرارداد حسب مورد طبق مهلت تعیین شده در اسناد درخواست پیشنهاد، توسط وی به دستگاه اجرایی تحویل گردد. </a:t>
            </a:r>
            <a:endParaRPr lang="en-US" sz="2400" smtClean="0">
              <a:latin typeface="Calibri" pitchFamily="34" charset="0"/>
              <a:cs typeface="Calibri" pitchFamily="34" charset="0"/>
            </a:endParaRPr>
          </a:p>
          <a:p>
            <a:pPr algn="just" eaLnBrk="1" hangingPunct="1">
              <a:lnSpc>
                <a:spcPct val="200000"/>
              </a:lnSpc>
              <a:spcAft>
                <a:spcPts val="1000"/>
              </a:spcAft>
            </a:pPr>
            <a:r>
              <a:rPr lang="fa-IR" sz="2400" smtClean="0">
                <a:latin typeface="Calibri" pitchFamily="34" charset="0"/>
                <a:cs typeface="Calibri" pitchFamily="34" charset="0"/>
              </a:rPr>
              <a:t>ب- تضمین پیش پرداخت: مبلغ پیش پرداخت درکارهای مطالعاتی، طراحی، مدیریت طرح، امور تحقیقاتی و پژوهشی و امور نرم افزاری درصورت درخواست مشاور معادل بیست و پنج درصد مبلغ اولیه قرارداد (همان مرحله) می باشد، که باید بدون کسر کسورات قانونی و در ازای ضمانت نامه به دستگاه اجرایی، پرداخت شود. </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angle 3"/>
          <p:cNvSpPr>
            <a:spLocks noGrp="1" noChangeArrowheads="1"/>
          </p:cNvSpPr>
          <p:nvPr>
            <p:ph type="body" idx="4294967295"/>
          </p:nvPr>
        </p:nvSpPr>
        <p:spPr>
          <a:xfrm>
            <a:off x="287338" y="0"/>
            <a:ext cx="8856662" cy="5616575"/>
          </a:xfrm>
        </p:spPr>
        <p:txBody>
          <a:bodyPr/>
          <a:lstStyle/>
          <a:p>
            <a:pPr algn="just" eaLnBrk="1" hangingPunct="1">
              <a:lnSpc>
                <a:spcPct val="200000"/>
              </a:lnSpc>
              <a:spcAft>
                <a:spcPts val="1000"/>
              </a:spcAft>
            </a:pPr>
            <a:r>
              <a:rPr lang="fa-IR" sz="2400" smtClean="0">
                <a:latin typeface="Calibri" pitchFamily="34" charset="0"/>
                <a:cs typeface="Calibri" pitchFamily="34" charset="0"/>
              </a:rPr>
              <a:t>پ- سپرده حسن اجرای کار: بابت حسن اجرای کار معادل ده درصد از هر پرداخت کسر و به حساب سپرده واریز می شود. مبالغ نقدی سپرده حسن اجرای کار در ازای ارایه ضمانت نامه موضوع ماده (۴)، به طرف قرارداد (مشاور) بازگردانده می شود. </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3"/>
          <p:cNvSpPr>
            <a:spLocks noGrp="1" noChangeArrowheads="1"/>
          </p:cNvSpPr>
          <p:nvPr>
            <p:ph type="body" idx="4294967295"/>
          </p:nvPr>
        </p:nvSpPr>
        <p:spPr>
          <a:xfrm>
            <a:off x="287338" y="0"/>
            <a:ext cx="8856662" cy="5616575"/>
          </a:xfrm>
        </p:spPr>
        <p:txBody>
          <a:bodyPr/>
          <a:lstStyle/>
          <a:p>
            <a:pPr algn="just" eaLnBrk="1" hangingPunct="1">
              <a:lnSpc>
                <a:spcPct val="200000"/>
              </a:lnSpc>
              <a:spcAft>
                <a:spcPts val="1000"/>
              </a:spcAft>
            </a:pPr>
            <a:r>
              <a:rPr lang="fa-IR" sz="2400" smtClean="0">
                <a:latin typeface="Calibri" pitchFamily="34" charset="0"/>
                <a:cs typeface="Calibri" pitchFamily="34" charset="0"/>
              </a:rPr>
              <a:t>تبصره- در قراردادهای پژوهشی و تحقیقاتی دستگاه­های اجرایی با دانشگاه ها و مؤسسات پژوهشی و آموزشی دولتی، ارایه ضمانت نامه کتبی با امضای رؤسای دانشگاه­ها، مؤسسات پژوهشی و آموزشی طرف قرارداد مجاز است. </a:t>
            </a:r>
          </a:p>
          <a:p>
            <a:pPr algn="just" eaLnBrk="1" hangingPunct="1">
              <a:lnSpc>
                <a:spcPct val="200000"/>
              </a:lnSpc>
              <a:spcAft>
                <a:spcPts val="1000"/>
              </a:spcAft>
            </a:pPr>
            <a:r>
              <a:rPr lang="fa-IR" sz="2400" smtClean="0">
                <a:latin typeface="Calibri" pitchFamily="34" charset="0"/>
                <a:cs typeface="Calibri" pitchFamily="34" charset="0"/>
              </a:rPr>
              <a:t>در صورت عدم انجام تعهدات موضوع ضمانت نامه یادشده، خزانه داری کل کشور مکلف است با درخواست دستگاه اجرایی و تأیید سازمان مدیریت مبلغ ضمانت نامه را از محل موجودی حساب درآمد اختصاصی دانشگاه ها به دستگاه اجرایی ذینفع مسترد نماید.</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3"/>
          <p:cNvSpPr>
            <a:spLocks noGrp="1" noChangeArrowheads="1"/>
          </p:cNvSpPr>
          <p:nvPr>
            <p:ph type="body" idx="4294967295"/>
          </p:nvPr>
        </p:nvSpPr>
        <p:spPr>
          <a:xfrm>
            <a:off x="287338" y="0"/>
            <a:ext cx="8856662" cy="5616575"/>
          </a:xfrm>
        </p:spPr>
        <p:txBody>
          <a:bodyPr/>
          <a:lstStyle/>
          <a:p>
            <a:pPr eaLnBrk="1" hangingPunct="1">
              <a:lnSpc>
                <a:spcPct val="115000"/>
              </a:lnSpc>
              <a:spcAft>
                <a:spcPts val="1000"/>
              </a:spcAft>
            </a:pPr>
            <a:r>
              <a:rPr lang="fa-IR" sz="2400" smtClean="0">
                <a:latin typeface="Calibri" pitchFamily="34" charset="0"/>
                <a:cs typeface="Calibri" pitchFamily="34" charset="0"/>
              </a:rPr>
              <a:t>ماده ۱۰- نحوه آزادسازی و ضبط تضمین ها :</a:t>
            </a:r>
            <a:endParaRPr lang="en-US" sz="2400" smtClean="0">
              <a:latin typeface="Calibri" pitchFamily="34" charset="0"/>
              <a:cs typeface="Calibri" pitchFamily="34" charset="0"/>
            </a:endParaRPr>
          </a:p>
          <a:p>
            <a:pPr algn="just" eaLnBrk="1" hangingPunct="1">
              <a:lnSpc>
                <a:spcPct val="115000"/>
              </a:lnSpc>
              <a:spcAft>
                <a:spcPts val="1000"/>
              </a:spcAft>
            </a:pPr>
            <a:r>
              <a:rPr lang="fa-IR" sz="2400" smtClean="0">
                <a:latin typeface="Calibri" pitchFamily="34" charset="0"/>
                <a:cs typeface="Calibri" pitchFamily="34" charset="0"/>
              </a:rPr>
              <a:t>الف- پس از تعیین برندگان اول و دوم، تضمین شرکت در فرآیند ارجاع کار سایر شرکت کنندگان باید حداکثر ظرف هفت روز کاری آزاد شود.</a:t>
            </a:r>
            <a:endParaRPr lang="en-US" sz="2400" smtClean="0">
              <a:latin typeface="Calibri" pitchFamily="34" charset="0"/>
              <a:cs typeface="Calibri" pitchFamily="34" charset="0"/>
            </a:endParaRPr>
          </a:p>
          <a:p>
            <a:pPr algn="just" eaLnBrk="1" hangingPunct="1">
              <a:lnSpc>
                <a:spcPct val="115000"/>
              </a:lnSpc>
              <a:spcAft>
                <a:spcPts val="1000"/>
              </a:spcAft>
            </a:pPr>
            <a:r>
              <a:rPr lang="fa-IR" sz="2400" smtClean="0">
                <a:latin typeface="Calibri" pitchFamily="34" charset="0"/>
                <a:cs typeface="Calibri" pitchFamily="34" charset="0"/>
              </a:rPr>
              <a:t>ب- در صورت امتناع برنده اول از انعقاد قرارداد یا عدم ارایه تضمین انجام تعهدات، تضمین شرکت در فرآیند ارجاع کار وی ضبط و قرارداد با برنده دوم منعقد می گردد. در صورت امتناع نفر دوم یا عدم انعقاد قرارداد، تضمین شرکت در فرآیند ارجاع کار وی نیز ضبط و فرایند ارجاع کار تجدید می شود.</a:t>
            </a:r>
            <a:endParaRPr lang="en-US" sz="2400" smtClean="0">
              <a:latin typeface="Calibri" pitchFamily="34" charset="0"/>
              <a:cs typeface="Calibri" pitchFamily="34" charset="0"/>
            </a:endParaRPr>
          </a:p>
          <a:p>
            <a:pPr algn="just" eaLnBrk="1" hangingPunct="1">
              <a:lnSpc>
                <a:spcPct val="115000"/>
              </a:lnSpc>
              <a:spcAft>
                <a:spcPts val="1000"/>
              </a:spcAft>
            </a:pPr>
            <a:r>
              <a:rPr lang="fa-IR" sz="2400" smtClean="0">
                <a:latin typeface="Calibri" pitchFamily="34" charset="0"/>
                <a:cs typeface="Calibri" pitchFamily="34" charset="0"/>
              </a:rPr>
              <a:t>پ- تضمین پیش پرداخت به تناسب استهلاک آن بنا به درخواست سپارنده، آزاد می شود.</a:t>
            </a:r>
            <a:endParaRPr lang="en-US" sz="2400" smtClean="0">
              <a:latin typeface="Calibri" pitchFamily="34" charset="0"/>
              <a:cs typeface="Calibri" pitchFamily="34" charset="0"/>
            </a:endParaRPr>
          </a:p>
          <a:p>
            <a:pPr algn="just" eaLnBrk="1" hangingPunct="1">
              <a:lnSpc>
                <a:spcPct val="115000"/>
              </a:lnSpc>
              <a:spcAft>
                <a:spcPts val="1000"/>
              </a:spcAft>
            </a:pPr>
            <a:r>
              <a:rPr lang="fa-IR" sz="2400" smtClean="0">
                <a:latin typeface="Calibri" pitchFamily="34" charset="0"/>
                <a:cs typeface="Calibri" pitchFamily="34" charset="0"/>
              </a:rPr>
              <a:t>ت- آزادسازی و ضبط تضامین در سایر موارد طبق مفاد قرارداد است.</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3"/>
          <p:cNvSpPr>
            <a:spLocks noGrp="1" noChangeArrowheads="1"/>
          </p:cNvSpPr>
          <p:nvPr>
            <p:ph type="body" idx="4294967295"/>
          </p:nvPr>
        </p:nvSpPr>
        <p:spPr>
          <a:xfrm>
            <a:off x="287338" y="0"/>
            <a:ext cx="8856662" cy="5616575"/>
          </a:xfrm>
        </p:spPr>
        <p:txBody>
          <a:bodyPr/>
          <a:lstStyle/>
          <a:p>
            <a:pPr eaLnBrk="1" hangingPunct="1">
              <a:lnSpc>
                <a:spcPct val="200000"/>
              </a:lnSpc>
              <a:spcAft>
                <a:spcPts val="1000"/>
              </a:spcAft>
            </a:pPr>
            <a:r>
              <a:rPr lang="fa-IR" sz="2400" smtClean="0">
                <a:latin typeface="Calibri" pitchFamily="34" charset="0"/>
                <a:cs typeface="Calibri" pitchFamily="34" charset="0"/>
              </a:rPr>
              <a:t>ث- در صورت وقوع شرایط ضبط تضمین (مطابق قرارداد) و اقدام کارفرما برای ضبط، وی موظف است این موضوع را طی ابلاغیه ای با ذکر مستندات و دلایل به مضمون عنه اعلام نماید.</a:t>
            </a:r>
            <a:endParaRPr lang="en-US" sz="2400" smtClean="0">
              <a:latin typeface="Calibri" pitchFamily="34" charset="0"/>
              <a:cs typeface="Calibri" pitchFamily="34" charset="0"/>
            </a:endParaRPr>
          </a:p>
          <a:p>
            <a:pPr eaLnBrk="1" hangingPunct="1">
              <a:lnSpc>
                <a:spcPct val="200000"/>
              </a:lnSpc>
              <a:spcAft>
                <a:spcPts val="1000"/>
              </a:spcAft>
            </a:pPr>
            <a:r>
              <a:rPr lang="fa-IR" sz="2400" smtClean="0">
                <a:latin typeface="Calibri" pitchFamily="34" charset="0"/>
                <a:cs typeface="Calibri" pitchFamily="34" charset="0"/>
              </a:rPr>
              <a:t>ج- دستگاه های اجرایی و بانک ها باید از کاربرگ­های پیوست این آیین نامه که تأیید شده به مهر دفتر هیئت دولت است برای تضامین موضوع بندهای (الف)، (ث) و (ح) ماده (۴) حسب مورد استفاده کنند. </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3"/>
          <p:cNvSpPr>
            <a:spLocks noGrp="1" noChangeArrowheads="1"/>
          </p:cNvSpPr>
          <p:nvPr>
            <p:ph type="body" idx="4294967295"/>
          </p:nvPr>
        </p:nvSpPr>
        <p:spPr>
          <a:xfrm>
            <a:off x="287338" y="549275"/>
            <a:ext cx="8856662" cy="5616575"/>
          </a:xfrm>
        </p:spPr>
        <p:txBody>
          <a:bodyPr/>
          <a:lstStyle/>
          <a:p>
            <a:pPr algn="just" eaLnBrk="1" hangingPunct="1">
              <a:lnSpc>
                <a:spcPct val="150000"/>
              </a:lnSpc>
              <a:spcAft>
                <a:spcPts val="1000"/>
              </a:spcAft>
            </a:pPr>
            <a:r>
              <a:rPr lang="fa-IR" sz="2400" smtClean="0">
                <a:latin typeface="Calibri" pitchFamily="34" charset="0"/>
                <a:cs typeface="Calibri" pitchFamily="34" charset="0"/>
              </a:rPr>
              <a:t>ماده ۱۱- ضمانت تأخیر تعهدات مالی مناقصه گزار (کارفرما) که طبق بند (ب) ماده (۱۰) قانون برگزاری مناقصات - مصوب ۱۳۸۳- باید در اسناد مناقصه و به تبع آن در قرارداد منعقده قید و تعهد گردد، بر اساس شاخص تورم اعلامی بانک مرکزی جمهوری اسلامی ایران تعدیل و پرداخت می گردد. </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3"/>
          <p:cNvSpPr>
            <a:spLocks noGrp="1" noChangeArrowheads="1"/>
          </p:cNvSpPr>
          <p:nvPr>
            <p:ph type="body" idx="4294967295"/>
          </p:nvPr>
        </p:nvSpPr>
        <p:spPr>
          <a:xfrm>
            <a:off x="0" y="476250"/>
            <a:ext cx="9123363" cy="5616575"/>
          </a:xfrm>
        </p:spPr>
        <p:txBody>
          <a:bodyPr/>
          <a:lstStyle/>
          <a:p>
            <a:pPr algn="just" eaLnBrk="1" hangingPunct="1">
              <a:lnSpc>
                <a:spcPct val="200000"/>
              </a:lnSpc>
              <a:spcAft>
                <a:spcPts val="1000"/>
              </a:spcAft>
            </a:pPr>
            <a:r>
              <a:rPr lang="fa-IR" sz="2400" smtClean="0">
                <a:latin typeface="Calibri" pitchFamily="34" charset="0"/>
                <a:cs typeface="Calibri" pitchFamily="34" charset="0"/>
              </a:rPr>
              <a:t>ماده ۱۴- با تصویب و ابلاغ این آیین نامه، همه آیین نامه ها و ضوابط قبلی تمامی دستگاه های مشمول و دستگاه هایی که مقررات خاص خود را در این زمینه دارند، </a:t>
            </a:r>
            <a:endParaRPr lang="en-US" sz="2400" smtClean="0">
              <a:latin typeface="Calibri" pitchFamily="34" charset="0"/>
              <a:cs typeface="Calibri" pitchFamily="34" charset="0"/>
            </a:endParaRPr>
          </a:p>
          <a:p>
            <a:pPr algn="just" eaLnBrk="1" hangingPunct="1">
              <a:lnSpc>
                <a:spcPct val="200000"/>
              </a:lnSpc>
              <a:spcAft>
                <a:spcPts val="1000"/>
              </a:spcAft>
            </a:pPr>
            <a:r>
              <a:rPr lang="en-US" sz="2400" smtClean="0">
                <a:latin typeface="Arial" pitchFamily="34" charset="0"/>
                <a:cs typeface="Calibri" pitchFamily="34" charset="0"/>
              </a:rPr>
              <a:t> </a:t>
            </a:r>
            <a:r>
              <a:rPr lang="fa-IR" sz="2400" smtClean="0">
                <a:latin typeface="Arial" pitchFamily="34" charset="0"/>
                <a:cs typeface="Calibri" pitchFamily="34" charset="0"/>
              </a:rPr>
              <a:t>لغو می شوند.</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3"/>
          <p:cNvSpPr>
            <a:spLocks noGrp="1" noChangeArrowheads="1"/>
          </p:cNvSpPr>
          <p:nvPr>
            <p:ph type="body" idx="4294967295"/>
          </p:nvPr>
        </p:nvSpPr>
        <p:spPr>
          <a:xfrm>
            <a:off x="287338" y="0"/>
            <a:ext cx="8856662" cy="5616575"/>
          </a:xfrm>
        </p:spPr>
        <p:txBody>
          <a:bodyPr/>
          <a:lstStyle/>
          <a:p>
            <a:pPr eaLnBrk="1" hangingPunct="1">
              <a:lnSpc>
                <a:spcPct val="115000"/>
              </a:lnSpc>
              <a:spcAft>
                <a:spcPts val="1000"/>
              </a:spcAft>
            </a:pPr>
            <a:r>
              <a:rPr lang="fa-IR" sz="2400" smtClean="0">
                <a:latin typeface="Calibri" pitchFamily="34" charset="0"/>
                <a:cs typeface="Calibri" pitchFamily="34" charset="0"/>
              </a:rPr>
              <a:t>تبصره ۱- تسری این تضمین به کالاهای مصرفی به تشخیص کارفرما و اعلام آن در اسناد فرآیند ارجاع کار می­باشد.</a:t>
            </a:r>
            <a:endParaRPr lang="en-US" sz="2400" smtClean="0">
              <a:latin typeface="Calibri" pitchFamily="34" charset="0"/>
              <a:cs typeface="Calibri" pitchFamily="34" charset="0"/>
            </a:endParaRPr>
          </a:p>
          <a:p>
            <a:pPr eaLnBrk="1" hangingPunct="1">
              <a:lnSpc>
                <a:spcPct val="115000"/>
              </a:lnSpc>
              <a:spcAft>
                <a:spcPts val="1000"/>
              </a:spcAft>
            </a:pPr>
            <a:r>
              <a:rPr lang="fa-IR" sz="2400" smtClean="0">
                <a:latin typeface="Calibri" pitchFamily="34" charset="0"/>
                <a:cs typeface="Calibri" pitchFamily="34" charset="0"/>
              </a:rPr>
              <a:t>تبصره ۲- صد درصد مبلغ سپرده حسن اجرای کار در ازای ضمانت نامه های موضوع بندهای (الف)، (پ)، (ث)، (ج)، (چ) و (ح) ماده (۴) به پیمانکار بازگردانده می شود. حداکثر پنجاه درصد ضمانت نامه ها می تواند از نوع موضوع بند (ث) ماده (۴) باشد.</a:t>
            </a:r>
            <a:endParaRPr lang="en-US" sz="2400" smtClean="0">
              <a:latin typeface="Calibri" pitchFamily="34" charset="0"/>
              <a:cs typeface="Calibri" pitchFamily="34" charset="0"/>
            </a:endParaRPr>
          </a:p>
        </p:txBody>
      </p:sp>
    </p:spTree>
  </p:cSld>
  <p:clrMapOvr>
    <a:masterClrMapping/>
  </p:clrMapOvr>
  <p:transition spd="slow"/>
  <p:timing>
    <p:tnLst>
      <p:par>
        <p:cTn id="1" dur="indefinite" restart="never" nodeType="tmRoot"/>
      </p:par>
    </p:tn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Title 1"/>
          <p:cNvSpPr>
            <a:spLocks noGrp="1"/>
          </p:cNvSpPr>
          <p:nvPr>
            <p:ph type="title"/>
          </p:nvPr>
        </p:nvSpPr>
        <p:spPr>
          <a:xfrm>
            <a:off x="1435100" y="274638"/>
            <a:ext cx="7499350" cy="1143000"/>
          </a:xfrm>
        </p:spPr>
        <p:txBody>
          <a:bodyPr/>
          <a:lstStyle/>
          <a:p>
            <a:pPr eaLnBrk="1" fontAlgn="auto" hangingPunct="1">
              <a:spcAft>
                <a:spcPts val="0"/>
              </a:spcAft>
              <a:defRPr/>
            </a:pPr>
            <a:endParaRPr lang="fa-IR" smtClean="0">
              <a:solidFill>
                <a:schemeClr val="tx2">
                  <a:satMod val="130000"/>
                </a:schemeClr>
              </a:solidFill>
              <a:ea typeface="+mj-ea"/>
            </a:endParaRPr>
          </a:p>
        </p:txBody>
      </p:sp>
      <p:sp>
        <p:nvSpPr>
          <p:cNvPr id="207875" name="AutoShape 2" descr="http://www.shafaqna.com/persian/media/k2/galleries/33915/siosepol07.jpg"/>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en-US"/>
          </a:p>
        </p:txBody>
      </p:sp>
      <p:sp>
        <p:nvSpPr>
          <p:cNvPr id="207876" name="Rectangle 1"/>
          <p:cNvSpPr>
            <a:spLocks noChangeArrowheads="1"/>
          </p:cNvSpPr>
          <p:nvPr/>
        </p:nvSpPr>
        <p:spPr bwMode="auto">
          <a:xfrm>
            <a:off x="1763713" y="4029075"/>
            <a:ext cx="5616575" cy="2308225"/>
          </a:xfrm>
          <a:prstGeom prst="rect">
            <a:avLst/>
          </a:prstGeom>
          <a:noFill/>
          <a:ln w="9525">
            <a:noFill/>
            <a:miter lim="800000"/>
            <a:headEnd/>
            <a:tailEnd/>
          </a:ln>
        </p:spPr>
        <p:txBody>
          <a:bodyPr>
            <a:spAutoFit/>
          </a:bodyPr>
          <a:lstStyle/>
          <a:p>
            <a:pPr algn="ctr"/>
            <a:r>
              <a:rPr lang="fa-IR" sz="7200" b="1">
                <a:solidFill>
                  <a:srgbClr val="00FF00"/>
                </a:solidFill>
                <a:latin typeface="Calibri" pitchFamily="34" charset="0"/>
                <a:cs typeface="B Titr" pitchFamily="2" charset="-78"/>
              </a:rPr>
              <a:t>با تشكر از حسن توجه شما</a:t>
            </a:r>
          </a:p>
        </p:txBody>
      </p:sp>
    </p:spTree>
  </p:cSld>
  <p:clrMapOvr>
    <a:masterClrMapping/>
  </p:clrMapOvr>
  <p:transition spd="slow"/>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701</TotalTime>
  <Words>10002</Words>
  <Application>Microsoft Office PowerPoint</Application>
  <PresentationFormat>On-screen Show (4:3)</PresentationFormat>
  <Paragraphs>865</Paragraphs>
  <Slides>195</Slides>
  <Notes>122</Notes>
  <HiddenSlides>0</HiddenSlides>
  <MMClips>0</MMClips>
  <ScaleCrop>false</ScaleCrop>
  <HeadingPairs>
    <vt:vector size="6" baseType="variant">
      <vt:variant>
        <vt:lpstr>Fonts Used</vt:lpstr>
      </vt:variant>
      <vt:variant>
        <vt:i4>20</vt:i4>
      </vt:variant>
      <vt:variant>
        <vt:lpstr>Theme</vt:lpstr>
      </vt:variant>
      <vt:variant>
        <vt:i4>1</vt:i4>
      </vt:variant>
      <vt:variant>
        <vt:lpstr>Slide Titles</vt:lpstr>
      </vt:variant>
      <vt:variant>
        <vt:i4>195</vt:i4>
      </vt:variant>
    </vt:vector>
  </HeadingPairs>
  <TitlesOfParts>
    <vt:vector size="216" baseType="lpstr">
      <vt:lpstr>Franklin Gothic Book</vt:lpstr>
      <vt:lpstr>Arial</vt:lpstr>
      <vt:lpstr>Gill Sans MT</vt:lpstr>
      <vt:lpstr>Majalla UI</vt:lpstr>
      <vt:lpstr>Wingdings 2</vt:lpstr>
      <vt:lpstr>Verdana</vt:lpstr>
      <vt:lpstr>Calibri</vt:lpstr>
      <vt:lpstr>B Nazanin</vt:lpstr>
      <vt:lpstr>B Titr</vt:lpstr>
      <vt:lpstr>Times</vt:lpstr>
      <vt:lpstr>Times New Roman</vt:lpstr>
      <vt:lpstr>Wingdings</vt:lpstr>
      <vt:lpstr>B Zar</vt:lpstr>
      <vt:lpstr>B Mitra</vt:lpstr>
      <vt:lpstr>Century Schoolbook</vt:lpstr>
      <vt:lpstr>Tahoma</vt:lpstr>
      <vt:lpstr>0 Lotus</vt:lpstr>
      <vt:lpstr>Titr</vt:lpstr>
      <vt:lpstr>B Lotus</vt:lpstr>
      <vt:lpstr>Symbol</vt:lpstr>
      <vt:lpstr>Solstice</vt:lpstr>
      <vt:lpstr>Slide 1</vt:lpstr>
      <vt:lpstr>Slide 2</vt:lpstr>
      <vt:lpstr>Slide 3</vt:lpstr>
      <vt:lpstr>انواع دستگاههای اجرایی:</vt:lpstr>
      <vt:lpstr>ماده 1 - وزارتخانه ها : </vt:lpstr>
      <vt:lpstr>Slide 6</vt:lpstr>
      <vt:lpstr>ماده 3 موسسه يا نهاد عمومي غير دولتي : </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اهداف اصلي نظام حسابداري بخش عمومي </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دستورالعمل تنظیم بودجه  کل کشور </vt:lpstr>
      <vt:lpstr>برخي از رويكردهاي اساسي بودجه -اجرايي نمودن برنامه هاي عملياتي سياست هاي كلي اقتصاد مقاومتي -  فراهم كردن زمينه هاي استقرار كامل بودجه ريزي مبتني بر عملكرد -  اجرای اقتصاد مقاومتی</vt:lpstr>
      <vt:lpstr>راهبردها و سياست هاي بودجه : 1- اهتمام به انضباط مالي و بودجه اي : - ارتقاي كوشش مالياتي براي افزايش سهم درآمدهاي مالياتي با تاكيد بر ماليات بر شاغل و ماليات اشخاص حقيقي و حقوقي . - برقراري انضباط مالي و مديريت هزينه هاي با استفاده بهينه از منابع و افزايش كارايي و اثر بخشي آن . - شناسايي اموال منقول و غير منقول مازاد دستگاههاي اجرايي . - جهت دهي اعتبارات هزينه اي به وظايف و فعاليت هاي حاكميتي .  </vt:lpstr>
      <vt:lpstr>2- اصلاح نظام مديريتي و مالكيتي و ساماندهي طرحهاي تملك دارائيهاي سرمايه اي : - جلب مشاركت بخش خصوصي و غير دولتي به منظور تامين منابع مالي - ساماندهي و اولويت بندي طرح هاي تملك دارائيهاي سرمايه اي و مشخص نمودن طرح هاي واجد اولويت . - ممنوعيت پيشنهاد طرح هاي تملك سرمايه اي جديد .  </vt:lpstr>
      <vt:lpstr>3- اصلاح نظام اداري در جهت افزايش كارايي: - بهبود و بكارگيري نظام هاي فناوري اطلاعات در دستگاههاي اجرايي در جهت افزايش كارايي و بهبود خدمات رساني . - شناسايي و حذف فعاليتهاي موازي و غير ضروري دستگاههاي اجرايي . - اصلاح ساختار سازماني موجود در جهت بهينه كردن فعاليتها .  </vt:lpstr>
      <vt:lpstr>  بودجه ريزي مبتني بر عملكرد : در اجراي تكاليف ماده 219 قانون برنامه پنجم به منظور ارتقاي كارايي تخصصي بودجه عمومي ، شفافيت ، تناسب سازي مسئوليتها و اختيارات استفاده بهينه از منابع و ظرفيتهاي موجود افزايش پاسخگويي دستگاهها در مقابل عملكرد خود اعطاي اختيارات لازم به مديران جهت ارائه خدمات كيفي و كنترل نتايج فعاليتها و محصولات بجاي كنترل مراحل انجام كار .   </vt:lpstr>
      <vt:lpstr>  بودجه پيشنهادي دستگاههاي اجرايي بايد با توجه به موضوعات ذيل تنظيم و ارائه گردد : - ارائه راهكارهايي براي رفع موانع عمده اجراي بودجه ريزي مبتني بر عملكرد . - الزام كليه دستگاههاي اجرايي به استقرار بودجه ريزي مبتني بر عملكرد . - ارائه بودجه پيشنهادي براساس هزينه يابي فعاليتها ، خدمات و محصولات مطابق برنامه زمانبندي - استاندارد سازي و تدوين شاخص هاي اندازه گيري عملكرد به صورت هدفمند و نتيجه گرا .    </vt:lpstr>
      <vt:lpstr>- اجراي حسابداري تعهدي در تمامي دستگاههاي اجرايي از ابتداي سال 1394 با توجه به دستورالعمل ابلاغ حسابداري بخش عمومي كشور . بكارگيري مولفه هاي نظام انگيزشي استقرار بودجه ريزي مبتني بر عملكرد و ارتقاي مستمر دانش مديران و كاركنان دستگاههاي اجرايي .    </vt:lpstr>
      <vt:lpstr>نظام بودجه ريزي مبتني بر عملكرد به عنوان يك نظام مديريتي براي ارتقاي كارايي و اثر بخشي مخارج بخش عمومي مي باشد .  سه عنصر اصلي در نظام بودجه ريزي بر مبناي عمكرد : - برنامه ريزي  - محاسبه بهاي تمام شده (افزايش بهره وري و كنترل هزينه ها) - مديريت عملكرد .   </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lpstr>Slide 61</vt:lpstr>
      <vt:lpstr>Slide 62</vt:lpstr>
      <vt:lpstr>Slide 63</vt:lpstr>
      <vt:lpstr>Slide 64</vt:lpstr>
      <vt:lpstr>Slide 65</vt:lpstr>
      <vt:lpstr>Slide 66</vt:lpstr>
      <vt:lpstr>Slide 67</vt:lpstr>
      <vt:lpstr>Slide 68</vt:lpstr>
      <vt:lpstr>Slide 69</vt:lpstr>
      <vt:lpstr>Slide 70</vt:lpstr>
      <vt:lpstr>Slide 71</vt:lpstr>
      <vt:lpstr>مراحل انجام خرج  </vt:lpstr>
      <vt:lpstr>Slide 73</vt:lpstr>
      <vt:lpstr>Slide 74</vt:lpstr>
      <vt:lpstr>Slide 75</vt:lpstr>
      <vt:lpstr>Slide 76</vt:lpstr>
      <vt:lpstr>Slide 77</vt:lpstr>
      <vt:lpstr> 2- تامين اعتبار : </vt:lpstr>
      <vt:lpstr> 3- تعهد :  </vt:lpstr>
      <vt:lpstr>5- حواله :</vt:lpstr>
      <vt:lpstr>6- نظارت مالي :</vt:lpstr>
      <vt:lpstr>Slide 82</vt:lpstr>
      <vt:lpstr>Slide 83</vt:lpstr>
      <vt:lpstr>Slide 84</vt:lpstr>
      <vt:lpstr>Slide 85</vt:lpstr>
      <vt:lpstr>Slide 86</vt:lpstr>
      <vt:lpstr>Slide 87</vt:lpstr>
      <vt:lpstr>Slide 88</vt:lpstr>
      <vt:lpstr>Slide 89</vt:lpstr>
      <vt:lpstr>Slide 90</vt:lpstr>
      <vt:lpstr>Slide 91</vt:lpstr>
      <vt:lpstr>Slide 92</vt:lpstr>
      <vt:lpstr>Slide 93</vt:lpstr>
      <vt:lpstr>Slide 94</vt:lpstr>
      <vt:lpstr>Slide 95</vt:lpstr>
      <vt:lpstr>Slide 96</vt:lpstr>
      <vt:lpstr>Slide 97</vt:lpstr>
      <vt:lpstr>Slide 98</vt:lpstr>
      <vt:lpstr>Slide 99</vt:lpstr>
      <vt:lpstr>Slide 100</vt:lpstr>
      <vt:lpstr>Slide 101</vt:lpstr>
      <vt:lpstr>Slide 102</vt:lpstr>
      <vt:lpstr>Slide 103</vt:lpstr>
      <vt:lpstr>Slide 104</vt:lpstr>
      <vt:lpstr>Slide 105</vt:lpstr>
      <vt:lpstr>Slide 106</vt:lpstr>
      <vt:lpstr>Slide 107</vt:lpstr>
      <vt:lpstr>Slide 108</vt:lpstr>
      <vt:lpstr>Slide 109</vt:lpstr>
      <vt:lpstr>Slide 110</vt:lpstr>
      <vt:lpstr>Slide 111</vt:lpstr>
      <vt:lpstr>Slide 112</vt:lpstr>
      <vt:lpstr>Slide 113</vt:lpstr>
      <vt:lpstr>Slide 114</vt:lpstr>
      <vt:lpstr>Slide 115</vt:lpstr>
      <vt:lpstr>Slide 116</vt:lpstr>
      <vt:lpstr>Slide 117</vt:lpstr>
      <vt:lpstr>Slide 118</vt:lpstr>
      <vt:lpstr>Slide 119</vt:lpstr>
      <vt:lpstr>Slide 120</vt:lpstr>
      <vt:lpstr>Slide 121</vt:lpstr>
      <vt:lpstr>Slide 122</vt:lpstr>
      <vt:lpstr>Slide 123</vt:lpstr>
      <vt:lpstr>Slide 124</vt:lpstr>
      <vt:lpstr>Slide 125</vt:lpstr>
      <vt:lpstr>Slide 126</vt:lpstr>
      <vt:lpstr>Slide 127</vt:lpstr>
      <vt:lpstr>Slide 128</vt:lpstr>
      <vt:lpstr>Slide 129</vt:lpstr>
      <vt:lpstr>Slide 130</vt:lpstr>
      <vt:lpstr>Slide 131</vt:lpstr>
      <vt:lpstr>Slide 132</vt:lpstr>
      <vt:lpstr>Slide 133</vt:lpstr>
      <vt:lpstr>Slide 134</vt:lpstr>
      <vt:lpstr>Slide 135</vt:lpstr>
      <vt:lpstr>Slide 136</vt:lpstr>
      <vt:lpstr>Slide 137</vt:lpstr>
      <vt:lpstr>Slide 138</vt:lpstr>
      <vt:lpstr>Slide 139</vt:lpstr>
      <vt:lpstr>Slide 140</vt:lpstr>
      <vt:lpstr>Slide 141</vt:lpstr>
      <vt:lpstr>Slide 142</vt:lpstr>
      <vt:lpstr>Slide 143</vt:lpstr>
      <vt:lpstr>Slide 144</vt:lpstr>
      <vt:lpstr>Slide 145</vt:lpstr>
      <vt:lpstr>Slide 146</vt:lpstr>
      <vt:lpstr>Slide 147</vt:lpstr>
      <vt:lpstr>Slide 148</vt:lpstr>
      <vt:lpstr>Slide 149</vt:lpstr>
      <vt:lpstr>Slide 150</vt:lpstr>
      <vt:lpstr>Slide 151</vt:lpstr>
      <vt:lpstr>Slide 152</vt:lpstr>
      <vt:lpstr>Slide 153</vt:lpstr>
      <vt:lpstr>Slide 154</vt:lpstr>
      <vt:lpstr>Slide 155</vt:lpstr>
      <vt:lpstr>Slide 156</vt:lpstr>
      <vt:lpstr>Slide 157</vt:lpstr>
      <vt:lpstr>Slide 158</vt:lpstr>
      <vt:lpstr>Slide 159</vt:lpstr>
      <vt:lpstr>Slide 160</vt:lpstr>
      <vt:lpstr>Slide 161</vt:lpstr>
      <vt:lpstr>Slide 162</vt:lpstr>
      <vt:lpstr>Slide 163</vt:lpstr>
      <vt:lpstr>Slide 164</vt:lpstr>
      <vt:lpstr>Slide 165</vt:lpstr>
      <vt:lpstr>Slide 166</vt:lpstr>
      <vt:lpstr>Slide 167</vt:lpstr>
      <vt:lpstr>Slide 168</vt:lpstr>
      <vt:lpstr>Slide 169</vt:lpstr>
      <vt:lpstr>Slide 170</vt:lpstr>
      <vt:lpstr>Slide 171</vt:lpstr>
      <vt:lpstr>Slide 172</vt:lpstr>
      <vt:lpstr>Slide 173</vt:lpstr>
      <vt:lpstr>Slide 174</vt:lpstr>
      <vt:lpstr>Slide 175</vt:lpstr>
      <vt:lpstr>Slide 176</vt:lpstr>
      <vt:lpstr>Slide 177</vt:lpstr>
      <vt:lpstr>Slide 178</vt:lpstr>
      <vt:lpstr>Slide 179</vt:lpstr>
      <vt:lpstr>Slide 180</vt:lpstr>
      <vt:lpstr>Slide 181</vt:lpstr>
      <vt:lpstr>Slide 182</vt:lpstr>
      <vt:lpstr>Slide 183</vt:lpstr>
      <vt:lpstr>Slide 184</vt:lpstr>
      <vt:lpstr>Slide 185</vt:lpstr>
      <vt:lpstr>Slide 186</vt:lpstr>
      <vt:lpstr>Slide 187</vt:lpstr>
      <vt:lpstr>Slide 188</vt:lpstr>
      <vt:lpstr>Slide 189</vt:lpstr>
      <vt:lpstr>Slide 190</vt:lpstr>
      <vt:lpstr>Slide 191</vt:lpstr>
      <vt:lpstr>Slide 192</vt:lpstr>
      <vt:lpstr>Slide 193</vt:lpstr>
      <vt:lpstr>Slide 194</vt:lpstr>
      <vt:lpstr>Slide 195</vt:lpstr>
    </vt:vector>
  </TitlesOfParts>
  <Company>NPSoft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Shahram Mirzaee</dc:creator>
  <cp:lastModifiedBy>ulaptop1</cp:lastModifiedBy>
  <cp:revision>40</cp:revision>
  <dcterms:created xsi:type="dcterms:W3CDTF">2016-01-06T08:18:42Z</dcterms:created>
  <dcterms:modified xsi:type="dcterms:W3CDTF">2016-05-22T17:28:56Z</dcterms:modified>
</cp:coreProperties>
</file>