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1"/>
  </p:notesMasterIdLst>
  <p:sldIdLst>
    <p:sldId id="285" r:id="rId2"/>
    <p:sldId id="28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4" d="100"/>
          <a:sy n="74" d="100"/>
        </p:scale>
        <p:origin x="-104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4ABA56-67F5-468B-9DD3-5F28DD34D62A}" type="datetimeFigureOut">
              <a:rPr lang="en-US" smtClean="0"/>
              <a:pPr/>
              <a:t>3/11/2015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8B5596-B65B-4981-BDCB-DD5A48E39E7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3/11/2015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3/11/2015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3/11/2015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3/11/2015</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jpeg"/>
          <p:cNvPicPr>
            <a:picLocks noGrp="1" noChangeAspect="1"/>
          </p:cNvPicPr>
          <p:nvPr>
            <p:ph idx="1"/>
          </p:nvPr>
        </p:nvPicPr>
        <p:blipFill>
          <a:blip r:embed="rId2"/>
          <a:stretch>
            <a:fillRect/>
          </a:stretch>
        </p:blipFill>
        <p:spPr>
          <a:xfrm>
            <a:off x="3657600" y="381000"/>
            <a:ext cx="1590675" cy="2198629"/>
          </a:xfrm>
          <a:prstGeom prst="rect">
            <a:avLst/>
          </a:prstGeom>
          <a:solidFill>
            <a:schemeClr val="accent1"/>
          </a:solidFill>
        </p:spPr>
      </p:pic>
      <p:sp>
        <p:nvSpPr>
          <p:cNvPr id="5" name="TextBox 4"/>
          <p:cNvSpPr txBox="1"/>
          <p:nvPr/>
        </p:nvSpPr>
        <p:spPr>
          <a:xfrm>
            <a:off x="1524000" y="2667000"/>
            <a:ext cx="5410200" cy="2554545"/>
          </a:xfrm>
          <a:prstGeom prst="rect">
            <a:avLst/>
          </a:prstGeom>
          <a:noFill/>
        </p:spPr>
        <p:txBody>
          <a:bodyPr wrap="square" rtlCol="0">
            <a:spAutoFit/>
          </a:bodyPr>
          <a:lstStyle/>
          <a:p>
            <a:pPr algn="ctr"/>
            <a:r>
              <a:rPr lang="fa-IR" sz="8000" dirty="0" smtClean="0">
                <a:latin typeface="IranNastaliq" pitchFamily="18" charset="0"/>
                <a:cs typeface="IranNastaliq" pitchFamily="18" charset="0"/>
              </a:rPr>
              <a:t>آئين نامه </a:t>
            </a:r>
          </a:p>
          <a:p>
            <a:pPr algn="ctr"/>
            <a:r>
              <a:rPr lang="fa-IR" sz="8000" dirty="0" smtClean="0">
                <a:latin typeface="IranNastaliq" pitchFamily="18" charset="0"/>
                <a:cs typeface="IranNastaliq" pitchFamily="18" charset="0"/>
              </a:rPr>
              <a:t>بهداشت و درمان اضطراري</a:t>
            </a:r>
            <a:endParaRPr lang="en-US" sz="8000" dirty="0">
              <a:latin typeface="IranNastaliq" pitchFamily="18" charset="0"/>
              <a:cs typeface="IranNastaliq" pitchFamily="18" charset="0"/>
            </a:endParaRPr>
          </a:p>
        </p:txBody>
      </p:sp>
      <p:sp>
        <p:nvSpPr>
          <p:cNvPr id="6" name="TextBox 5"/>
          <p:cNvSpPr txBox="1"/>
          <p:nvPr/>
        </p:nvSpPr>
        <p:spPr>
          <a:xfrm>
            <a:off x="2438400" y="5638800"/>
            <a:ext cx="4114800" cy="707886"/>
          </a:xfrm>
          <a:prstGeom prst="rect">
            <a:avLst/>
          </a:prstGeom>
          <a:noFill/>
        </p:spPr>
        <p:txBody>
          <a:bodyPr wrap="square" rtlCol="0">
            <a:spAutoFit/>
          </a:bodyPr>
          <a:lstStyle/>
          <a:p>
            <a:pPr algn="ctr"/>
            <a:r>
              <a:rPr lang="fa-IR" sz="2000" dirty="0" smtClean="0">
                <a:cs typeface="B Zar" pitchFamily="2" charset="-78"/>
              </a:rPr>
              <a:t>مصوب هفتاد و پنجمين جلسه شوراي عالي </a:t>
            </a:r>
          </a:p>
          <a:p>
            <a:pPr algn="ctr"/>
            <a:r>
              <a:rPr lang="fa-IR" sz="2000" dirty="0" smtClean="0">
                <a:cs typeface="B Zar" pitchFamily="2" charset="-78"/>
              </a:rPr>
              <a:t>مورخ 1393/10/09</a:t>
            </a:r>
            <a:endParaRPr lang="en-US" sz="2000" dirty="0">
              <a:cs typeface="B Zar"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85800" y="0"/>
            <a:ext cx="7772400" cy="838200"/>
          </a:xfrm>
          <a:prstGeom prst="rect">
            <a:avLst/>
          </a:prstGeom>
        </p:spPr>
        <p:txBody>
          <a:bodyPr vert="horz" lIns="0" rIns="0" bIns="0" anchor="b">
            <a:norm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4000" b="0" i="0" u="none" strike="noStrike" kern="1200" cap="none" spc="0" normalizeH="0" baseline="0" noProof="0" dirty="0" smtClean="0">
                <a:ln>
                  <a:noFill/>
                </a:ln>
                <a:solidFill>
                  <a:srgbClr val="C00000"/>
                </a:solidFill>
                <a:effectLst/>
                <a:uLnTx/>
                <a:uFillTx/>
                <a:latin typeface="+mj-lt"/>
                <a:ea typeface="+mj-ea"/>
                <a:cs typeface="B Titr" pitchFamily="2" charset="-78"/>
              </a:rPr>
              <a:t>آئين نامه بهداشت و درمان اضطراري</a:t>
            </a:r>
            <a:endParaRPr kumimoji="0" lang="en-US" sz="4000" b="0" i="0" u="none" strike="noStrike" kern="1200" cap="none" spc="0" normalizeH="0" baseline="0" noProof="0" dirty="0">
              <a:ln>
                <a:noFill/>
              </a:ln>
              <a:solidFill>
                <a:srgbClr val="C00000"/>
              </a:solidFill>
              <a:effectLst/>
              <a:uLnTx/>
              <a:uFillTx/>
              <a:latin typeface="+mj-lt"/>
              <a:ea typeface="+mj-ea"/>
              <a:cs typeface="B Titr" pitchFamily="2" charset="-78"/>
            </a:endParaRPr>
          </a:p>
        </p:txBody>
      </p:sp>
      <p:sp>
        <p:nvSpPr>
          <p:cNvPr id="5" name="Title 1"/>
          <p:cNvSpPr txBox="1">
            <a:spLocks/>
          </p:cNvSpPr>
          <p:nvPr/>
        </p:nvSpPr>
        <p:spPr>
          <a:xfrm>
            <a:off x="381000" y="2286000"/>
            <a:ext cx="8229600" cy="4343400"/>
          </a:xfrm>
          <a:prstGeom prst="rect">
            <a:avLst/>
          </a:prstGeom>
        </p:spPr>
        <p:txBody>
          <a:bodyPr vert="horz" anchor="b">
            <a:noAutofit/>
          </a:bodyPr>
          <a:lstStyle/>
          <a:p>
            <a:pPr algn="just" rtl="1"/>
            <a:r>
              <a:rPr lang="fa-IR" sz="2600" dirty="0" smtClean="0">
                <a:cs typeface="B Nazanin" pitchFamily="2" charset="-78"/>
              </a:rPr>
              <a:t>بر اساس قانون اساسي جمهوري اسلامي ايران نياز به خدمات بهداشتي و درماني و مراقبت هاي پزشكي به عنوان حق همگاني ذكر گرديده و دولت مكلف به تامين آن براي يكايك افراد است. سياست هاي كلي پيشگيري و كاهش خطرات ناشي از سوانح طبيعي و حوادث غير مترقبه نيز در سند چشم انداز بيست ساله و سياست هاي كلي نظام جمهوري اسلامي ايران مورد توجه قرار گرفته است.و همچنين در قانون برنامه پنج ساله توسعه ايجاد زيرساخت ها و اتخاذ سازوكارهاي لازم براي مشاركت هر چه گسترده تر دستگاههاي دولتي و بخش غيردولتي در شرايط بحران اشاره شده است. در همين راستا جمعيت هلال احمر جمهوري اسلامي ايران مكلف شده تا به منظور ارتقاء ظرفيت هاي انساني و زيرساخت هاي لازم براي بهبود وضعيت ايمني در كشور اقدامات لازم از جمله تقويت ، توسعه و آمادگي شبكه امدادي كشور را با همكاري دستگاههاي اجرائي به عمل آورد. از سوي ديگر در ابلاغ سياست هاي كلي برنامه پنجم توسعه توسط رهبر معظم انقلاب در موضوع امور اجتماعي نيز بر رويكرد انسان سالم و سلامت همه جانبه تاكيد شده است. </a:t>
            </a:r>
            <a:endParaRPr lang="en-US" sz="2600" dirty="0">
              <a:cs typeface="B Nazanin"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534400" cy="5638800"/>
          </a:xfrm>
        </p:spPr>
        <p:txBody>
          <a:bodyPr>
            <a:normAutofit fontScale="90000"/>
          </a:bodyPr>
          <a:lstStyle/>
          <a:p>
            <a:pPr algn="just" rtl="1"/>
            <a:r>
              <a:rPr lang="fa-IR" sz="3000" b="1" dirty="0" smtClean="0">
                <a:solidFill>
                  <a:schemeClr val="tx1"/>
                </a:solidFill>
                <a:cs typeface="B Nazanin" pitchFamily="2" charset="-78"/>
              </a:rPr>
              <a:t>فدراسيون بين المللي جمعيت هاي صليب سرخ و هلال احمر نيز در استراتژي هاي تدويني خود هدف راهبردي تامين زندگي سالم و سلامت براي افراد را اساس فعاليت هاي خود قرار داده است . جمعيت هلال احمر جمهوري اسلامي ايران با اهداف تلاش براي تسكين آلام بشري ، تامين احترام انسان ها و كوشش در جهت برقراري دوستي و تفاهم متقابل و صلح پايدار ميان ملت ها و همچنين حمايت از زندگي و سلامت انسان ها بدون در نظر گرفتن هيچ گونه تبعيض ميان آنها مي كوشد تا به كليه تعهدات و قراردادهاي بين المللي مربوط به اهداف و وظايف جمعيت هلال احمر و صليب سرخ كه با قانون اساسي و ساير قوانين جمهوري اسلامي ايران مغايرت نداشته باشد، اقدام مي نمايد و همچنين در مسائل امدادي و بهداشتي درماني برون مرزي و امدادي درون مرزي به تعهدات مربوطه عمل مي كند.</a:t>
            </a:r>
            <a:endParaRPr lang="en-US" sz="3000" b="1" dirty="0">
              <a:solidFill>
                <a:schemeClr val="tx1"/>
              </a:solidFill>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905000"/>
            <a:ext cx="8915400" cy="758952"/>
          </a:xfrm>
        </p:spPr>
        <p:txBody>
          <a:bodyPr>
            <a:noAutofit/>
          </a:bodyPr>
          <a:lstStyle/>
          <a:p>
            <a:pPr algn="r" rtl="1"/>
            <a:r>
              <a:rPr lang="fa-IR" sz="2800" dirty="0" smtClean="0">
                <a:solidFill>
                  <a:schemeClr val="tx1"/>
                </a:solidFill>
                <a:cs typeface="B Nazanin" pitchFamily="2" charset="-78"/>
              </a:rPr>
              <a:t> </a:t>
            </a:r>
            <a:r>
              <a:rPr lang="fa-IR" sz="2500" dirty="0" smtClean="0">
                <a:solidFill>
                  <a:schemeClr val="tx1"/>
                </a:solidFill>
                <a:cs typeface="B Zar" pitchFamily="2" charset="-78"/>
              </a:rPr>
              <a:t>به همين منظور با توجه به مراتب فوق ، ضرورت يكسان سازي و همچنين ايجاد بستر و ساختار فعاليتي منسجم و حرفه اي و امكان اعمال نظارت هاي مرتبط به منظور ارتقاء سطح بهره وري خدمات جمعيت در پاسخ به حوادث و سوانح آئين نامه مذكور تدوين گرديد.</a:t>
            </a:r>
            <a:br>
              <a:rPr lang="fa-IR" sz="2500" dirty="0" smtClean="0">
                <a:solidFill>
                  <a:schemeClr val="tx1"/>
                </a:solidFill>
                <a:cs typeface="B Zar" pitchFamily="2" charset="-78"/>
              </a:rPr>
            </a:br>
            <a:r>
              <a:rPr lang="fa-IR" sz="2800" dirty="0" smtClean="0">
                <a:solidFill>
                  <a:schemeClr val="tx1"/>
                </a:solidFill>
                <a:cs typeface="B Zar" pitchFamily="2" charset="-78"/>
              </a:rPr>
              <a:t/>
            </a:r>
            <a:br>
              <a:rPr lang="fa-IR" sz="2800" dirty="0" smtClean="0">
                <a:solidFill>
                  <a:schemeClr val="tx1"/>
                </a:solidFill>
                <a:cs typeface="B Zar" pitchFamily="2" charset="-78"/>
              </a:rPr>
            </a:br>
            <a:r>
              <a:rPr lang="fa-IR" sz="2800" dirty="0" smtClean="0">
                <a:solidFill>
                  <a:schemeClr val="tx1"/>
                </a:solidFill>
                <a:cs typeface="B Zar" pitchFamily="2" charset="-78"/>
              </a:rPr>
              <a:t>        </a:t>
            </a:r>
            <a:r>
              <a:rPr lang="fa-IR" sz="3000" b="1" dirty="0" smtClean="0">
                <a:solidFill>
                  <a:srgbClr val="C00000"/>
                </a:solidFill>
                <a:cs typeface="B Zar" pitchFamily="2" charset="-78"/>
              </a:rPr>
              <a:t>مفاد آئين نامه:</a:t>
            </a:r>
            <a:r>
              <a:rPr lang="en-US" sz="3000" dirty="0" smtClean="0">
                <a:solidFill>
                  <a:srgbClr val="C00000"/>
                </a:solidFill>
                <a:cs typeface="B Nazanin" pitchFamily="2" charset="-78"/>
              </a:rPr>
              <a:t/>
            </a:r>
            <a:br>
              <a:rPr lang="en-US" sz="3000" dirty="0" smtClean="0">
                <a:solidFill>
                  <a:srgbClr val="C00000"/>
                </a:solidFill>
                <a:cs typeface="B Nazanin" pitchFamily="2" charset="-78"/>
              </a:rPr>
            </a:br>
            <a:endParaRPr lang="en-US" sz="3000" dirty="0">
              <a:solidFill>
                <a:srgbClr val="C00000"/>
              </a:solidFill>
              <a:cs typeface="B Nazanin" pitchFamily="2" charset="-78"/>
            </a:endParaRPr>
          </a:p>
        </p:txBody>
      </p:sp>
      <p:sp>
        <p:nvSpPr>
          <p:cNvPr id="4" name="Title 1"/>
          <p:cNvSpPr txBox="1">
            <a:spLocks/>
          </p:cNvSpPr>
          <p:nvPr/>
        </p:nvSpPr>
        <p:spPr>
          <a:xfrm>
            <a:off x="3505200" y="1676400"/>
            <a:ext cx="5257800" cy="5486400"/>
          </a:xfrm>
          <a:prstGeom prst="rect">
            <a:avLst/>
          </a:prstGeom>
        </p:spPr>
        <p:txBody>
          <a:bodyPr vert="horz" anchor="b">
            <a:noAutofit/>
          </a:bodyPr>
          <a:lstStyle/>
          <a:p>
            <a:pPr algn="r" rtl="1"/>
            <a:r>
              <a:rPr lang="fa-IR" sz="2800" dirty="0" smtClean="0">
                <a:cs typeface="B Zar" pitchFamily="2" charset="-78"/>
              </a:rPr>
              <a:t>ماده 1: تعاريف و اصطلاحات</a:t>
            </a:r>
            <a:endParaRPr lang="en-US" sz="2800" dirty="0" smtClean="0">
              <a:cs typeface="B Zar" pitchFamily="2" charset="-78"/>
            </a:endParaRPr>
          </a:p>
          <a:p>
            <a:pPr algn="r" rtl="1"/>
            <a:r>
              <a:rPr lang="fa-IR" sz="2800" dirty="0" smtClean="0">
                <a:cs typeface="B Zar" pitchFamily="2" charset="-78"/>
              </a:rPr>
              <a:t>ماده 2:اهداف</a:t>
            </a:r>
            <a:endParaRPr lang="en-US" sz="2800" dirty="0" smtClean="0">
              <a:cs typeface="B Zar" pitchFamily="2" charset="-78"/>
            </a:endParaRPr>
          </a:p>
          <a:p>
            <a:pPr algn="r" rtl="1"/>
            <a:r>
              <a:rPr lang="fa-IR" sz="2800" dirty="0" smtClean="0">
                <a:cs typeface="B Zar" pitchFamily="2" charset="-78"/>
              </a:rPr>
              <a:t>ماده 3: گستره ماموريت و حيطه مسئوليت</a:t>
            </a:r>
            <a:endParaRPr lang="en-US" sz="2800" dirty="0" smtClean="0">
              <a:cs typeface="B Zar" pitchFamily="2" charset="-78"/>
            </a:endParaRPr>
          </a:p>
          <a:p>
            <a:pPr algn="r" rtl="1"/>
            <a:r>
              <a:rPr lang="fa-IR" sz="2800" dirty="0" smtClean="0">
                <a:cs typeface="B Zar" pitchFamily="2" charset="-78"/>
              </a:rPr>
              <a:t>ماده4: منابع انساني</a:t>
            </a:r>
            <a:endParaRPr lang="en-US" sz="2800" dirty="0" smtClean="0">
              <a:cs typeface="B Zar" pitchFamily="2" charset="-78"/>
            </a:endParaRPr>
          </a:p>
          <a:p>
            <a:pPr algn="r" rtl="1"/>
            <a:r>
              <a:rPr lang="fa-IR" sz="2800" dirty="0" smtClean="0">
                <a:cs typeface="B Zar" pitchFamily="2" charset="-78"/>
              </a:rPr>
              <a:t>ماده5: آمادگي</a:t>
            </a:r>
            <a:endParaRPr lang="en-US" sz="2800" dirty="0" smtClean="0">
              <a:cs typeface="B Zar" pitchFamily="2" charset="-78"/>
            </a:endParaRPr>
          </a:p>
          <a:p>
            <a:pPr algn="r" rtl="1"/>
            <a:r>
              <a:rPr lang="fa-IR" sz="2800" dirty="0" smtClean="0">
                <a:cs typeface="B Zar" pitchFamily="2" charset="-78"/>
              </a:rPr>
              <a:t>ماده6: پاسخگوئي</a:t>
            </a:r>
            <a:endParaRPr lang="en-US" sz="2800" dirty="0" smtClean="0">
              <a:cs typeface="B Zar" pitchFamily="2" charset="-78"/>
            </a:endParaRPr>
          </a:p>
          <a:p>
            <a:pPr algn="r" rtl="1"/>
            <a:r>
              <a:rPr lang="fa-IR" sz="2800" dirty="0" smtClean="0">
                <a:cs typeface="B Zar" pitchFamily="2" charset="-78"/>
              </a:rPr>
              <a:t>ماده7: مديريت اطلاعات</a:t>
            </a:r>
            <a:endParaRPr lang="en-US" sz="2800" dirty="0" smtClean="0">
              <a:cs typeface="B Zar" pitchFamily="2" charset="-78"/>
            </a:endParaRPr>
          </a:p>
          <a:p>
            <a:pPr algn="r" rtl="1"/>
            <a:r>
              <a:rPr lang="fa-IR" sz="2800" dirty="0" smtClean="0">
                <a:cs typeface="B Zar" pitchFamily="2" charset="-78"/>
              </a:rPr>
              <a:t>ماده8: هماهنگي</a:t>
            </a:r>
            <a:endParaRPr lang="en-US" sz="2800" dirty="0" smtClean="0">
              <a:cs typeface="B Zar" pitchFamily="2" charset="-78"/>
            </a:endParaRPr>
          </a:p>
          <a:p>
            <a:pPr algn="r" rtl="1"/>
            <a:r>
              <a:rPr lang="fa-IR" sz="2800" dirty="0" smtClean="0">
                <a:cs typeface="B Zar" pitchFamily="2" charset="-78"/>
              </a:rPr>
              <a:t>ماده9: منابع مالي و مقررات عمومي </a:t>
            </a:r>
            <a:endParaRPr lang="en-US" sz="2800" dirty="0" smtClean="0">
              <a:cs typeface="B Zar" pitchFamily="2" charset="-78"/>
            </a:endParaRPr>
          </a:p>
          <a:p>
            <a:pPr marL="0" marR="0" lvl="0" indent="0" algn="r" defTabSz="914400" rtl="1" eaLnBrk="1" fontAlgn="auto" latinLnBrk="0" hangingPunct="1">
              <a:spcBef>
                <a:spcPct val="0"/>
              </a:spcBef>
              <a:spcAft>
                <a:spcPts val="0"/>
              </a:spcAft>
              <a:buClrTx/>
              <a:buSzTx/>
              <a:buFontTx/>
              <a:buNone/>
              <a:tabLst/>
              <a:defRPr/>
            </a:pPr>
            <a:r>
              <a:rPr kumimoji="0" lang="en-US" sz="2500" b="0" i="0" u="none" strike="noStrike" kern="1200" cap="none" spc="0" normalizeH="0" baseline="0" noProof="0" dirty="0" smtClean="0">
                <a:ln>
                  <a:noFill/>
                </a:ln>
                <a:solidFill>
                  <a:srgbClr val="C00000"/>
                </a:solidFill>
                <a:effectLst/>
                <a:uLnTx/>
                <a:uFillTx/>
                <a:latin typeface="+mj-lt"/>
                <a:ea typeface="+mj-ea"/>
                <a:cs typeface="B Zar" pitchFamily="2" charset="-78"/>
              </a:rPr>
              <a:t/>
            </a:r>
            <a:br>
              <a:rPr kumimoji="0" lang="en-US" sz="2500" b="0" i="0" u="none" strike="noStrike" kern="1200" cap="none" spc="0" normalizeH="0" baseline="0" noProof="0" dirty="0" smtClean="0">
                <a:ln>
                  <a:noFill/>
                </a:ln>
                <a:solidFill>
                  <a:srgbClr val="C00000"/>
                </a:solidFill>
                <a:effectLst/>
                <a:uLnTx/>
                <a:uFillTx/>
                <a:latin typeface="+mj-lt"/>
                <a:ea typeface="+mj-ea"/>
                <a:cs typeface="B Zar" pitchFamily="2" charset="-78"/>
              </a:rPr>
            </a:br>
            <a:endParaRPr kumimoji="0" lang="en-US" sz="2500" b="0" i="0" u="none" strike="noStrike" kern="1200" cap="none" spc="0" normalizeH="0" baseline="0" noProof="0" dirty="0">
              <a:ln>
                <a:noFill/>
              </a:ln>
              <a:solidFill>
                <a:srgbClr val="C00000"/>
              </a:solidFill>
              <a:effectLst/>
              <a:uLnTx/>
              <a:uFillTx/>
              <a:latin typeface="+mj-lt"/>
              <a:ea typeface="+mj-ea"/>
              <a:cs typeface="B Zar"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791200"/>
          </a:xfrm>
        </p:spPr>
        <p:txBody>
          <a:bodyPr>
            <a:noAutofit/>
          </a:bodyPr>
          <a:lstStyle/>
          <a:p>
            <a:pPr algn="just" rtl="1"/>
            <a:r>
              <a:rPr lang="fa-IR" sz="2300" b="1" dirty="0" smtClean="0">
                <a:solidFill>
                  <a:srgbClr val="C00000"/>
                </a:solidFill>
                <a:cs typeface="B Zar" pitchFamily="2" charset="-78"/>
              </a:rPr>
              <a:t>ماده 1 :</a:t>
            </a:r>
            <a:endParaRPr lang="en-US" sz="2300" b="1" dirty="0" smtClean="0">
              <a:solidFill>
                <a:srgbClr val="C00000"/>
              </a:solidFill>
              <a:cs typeface="B Zar" pitchFamily="2" charset="-78"/>
            </a:endParaRPr>
          </a:p>
          <a:p>
            <a:pPr lvl="1" algn="just" rtl="1"/>
            <a:r>
              <a:rPr lang="fa-IR" sz="2300" dirty="0" smtClean="0">
                <a:solidFill>
                  <a:srgbClr val="C00000"/>
                </a:solidFill>
                <a:cs typeface="B Zar" pitchFamily="2" charset="-78"/>
              </a:rPr>
              <a:t>حادثه:</a:t>
            </a:r>
            <a:r>
              <a:rPr lang="fa-IR" sz="2300" dirty="0" smtClean="0">
                <a:cs typeface="B Zar" pitchFamily="2" charset="-78"/>
              </a:rPr>
              <a:t> رخدادهائي با متاثرين و منطقه جغرافيائي محدود كه منابع محلي و منطقه اي نياز جامعه آسيب ديده را تامين مي نمايند.</a:t>
            </a:r>
            <a:endParaRPr lang="en-US" sz="2300" dirty="0" smtClean="0">
              <a:cs typeface="B Zar" pitchFamily="2" charset="-78"/>
            </a:endParaRPr>
          </a:p>
          <a:p>
            <a:pPr lvl="1" algn="just" rtl="1"/>
            <a:r>
              <a:rPr lang="fa-IR" sz="2300" dirty="0" smtClean="0">
                <a:solidFill>
                  <a:srgbClr val="C00000"/>
                </a:solidFill>
                <a:cs typeface="B Zar" pitchFamily="2" charset="-78"/>
              </a:rPr>
              <a:t>سانحه:</a:t>
            </a:r>
            <a:r>
              <a:rPr lang="fa-IR" sz="2300" dirty="0" smtClean="0">
                <a:cs typeface="B Zar" pitchFamily="2" charset="-78"/>
              </a:rPr>
              <a:t> رخدادهائي كه جامعه و وسعت جغرافيائي را به نحوي متاثر نموده كه منابع محلي و منطقه اي كفايت نياز جامعه آسيب ديده را نداشته و تامين آنها در سطح ملي ميسر مي گردد.</a:t>
            </a:r>
            <a:endParaRPr lang="en-US" sz="2300" dirty="0" smtClean="0">
              <a:cs typeface="B Zar" pitchFamily="2" charset="-78"/>
            </a:endParaRPr>
          </a:p>
          <a:p>
            <a:pPr lvl="1" algn="just" rtl="1"/>
            <a:r>
              <a:rPr lang="fa-IR" sz="2300" dirty="0" smtClean="0">
                <a:solidFill>
                  <a:srgbClr val="C00000"/>
                </a:solidFill>
                <a:cs typeface="B Zar" pitchFamily="2" charset="-78"/>
              </a:rPr>
              <a:t>فاجعه: </a:t>
            </a:r>
            <a:r>
              <a:rPr lang="fa-IR" sz="2300" dirty="0" smtClean="0">
                <a:cs typeface="B Zar" pitchFamily="2" charset="-78"/>
              </a:rPr>
              <a:t>شدت رخداد با تخريب زيرساخت اماكن عمومي همراه بوده و تامين نيازهاي جامعه آسيب ديده ، نيازمند پاسخ ملي و استمداد بين المللي مي باشد.</a:t>
            </a:r>
            <a:endParaRPr lang="en-US" sz="2300" dirty="0" smtClean="0">
              <a:cs typeface="B Zar" pitchFamily="2" charset="-78"/>
            </a:endParaRPr>
          </a:p>
          <a:p>
            <a:pPr lvl="1" algn="just" rtl="1"/>
            <a:r>
              <a:rPr lang="fa-IR" sz="2300" dirty="0" smtClean="0">
                <a:solidFill>
                  <a:srgbClr val="C00000"/>
                </a:solidFill>
                <a:cs typeface="B Zar" pitchFamily="2" charset="-78"/>
              </a:rPr>
              <a:t>جمعيت آسيب ديده: </a:t>
            </a:r>
            <a:r>
              <a:rPr lang="fa-IR" sz="2300" dirty="0" smtClean="0">
                <a:cs typeface="B Zar" pitchFamily="2" charset="-78"/>
              </a:rPr>
              <a:t>به افرادي اطلاق مي شود كه متاثر از وقوع حادثه و سوانح و پيامدهاي ناشي از آن نيازمند دريافت خدمات بهداشتي و درماني مي باشند.</a:t>
            </a:r>
          </a:p>
          <a:p>
            <a:pPr lvl="1" algn="just" rtl="1"/>
            <a:r>
              <a:rPr lang="fa-IR" sz="2300" dirty="0" smtClean="0">
                <a:solidFill>
                  <a:srgbClr val="C00000"/>
                </a:solidFill>
                <a:cs typeface="B Zar" pitchFamily="2" charset="-78"/>
              </a:rPr>
              <a:t>جمعيت آسيب پذير: </a:t>
            </a:r>
            <a:r>
              <a:rPr lang="fa-IR" sz="2300" dirty="0" smtClean="0">
                <a:cs typeface="B Zar" pitchFamily="2" charset="-78"/>
              </a:rPr>
              <a:t>به افرادي اطلاق مي شود كه متعاقب وقوع سوانح و پيامدهاي ناشي از آن ، احتمال بيشتري جهت نياز به دريافت خدمات بهداشتي و درماني را به صورت بالقوه دارا باشند.</a:t>
            </a:r>
            <a:endParaRPr lang="en-US" sz="2300" dirty="0" smtClean="0">
              <a:cs typeface="B Zar" pitchFamily="2" charset="-78"/>
            </a:endParaRPr>
          </a:p>
          <a:p>
            <a:pPr lvl="1" algn="just" rtl="1"/>
            <a:r>
              <a:rPr lang="fa-IR" sz="2300" dirty="0" smtClean="0">
                <a:solidFill>
                  <a:srgbClr val="C00000"/>
                </a:solidFill>
                <a:cs typeface="B Zar" pitchFamily="2" charset="-78"/>
              </a:rPr>
              <a:t>مديريت حوادث و سوانح: </a:t>
            </a:r>
            <a:r>
              <a:rPr lang="fa-IR" sz="2300" dirty="0" smtClean="0">
                <a:cs typeface="B Zar" pitchFamily="2" charset="-78"/>
              </a:rPr>
              <a:t>اقدامات و فعاليت هايي كه جوانب برنامه ريزي ، مواجهه و مقابله با حوادث و سوانح را در مراحل پيشگيري ، آمادگي ، پاسخ و بازتواني شامل مي گردد.</a:t>
            </a:r>
            <a:endParaRPr lang="en-US" sz="2300" dirty="0" smtClean="0">
              <a:cs typeface="B Zar" pitchFamily="2" charset="-78"/>
            </a:endParaRPr>
          </a:p>
          <a:p>
            <a:pPr lvl="1" algn="just" rtl="1"/>
            <a:endParaRPr lang="en-US" sz="2300" dirty="0" smtClean="0">
              <a:cs typeface="B Zar" pitchFamily="2" charset="-78"/>
            </a:endParaRPr>
          </a:p>
          <a:p>
            <a:pPr algn="just"/>
            <a:endParaRPr lang="en-US" sz="2300" dirty="0">
              <a:cs typeface="B Zar"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533400"/>
            <a:ext cx="8382000" cy="5867400"/>
          </a:xfrm>
        </p:spPr>
        <p:txBody>
          <a:bodyPr>
            <a:noAutofit/>
          </a:bodyPr>
          <a:lstStyle/>
          <a:p>
            <a:pPr lvl="1" algn="just" rtl="1"/>
            <a:r>
              <a:rPr lang="fa-IR" sz="2300" dirty="0" smtClean="0">
                <a:solidFill>
                  <a:srgbClr val="C00000"/>
                </a:solidFill>
                <a:cs typeface="B Zar" pitchFamily="2" charset="-78"/>
              </a:rPr>
              <a:t>پيشگيري: </a:t>
            </a:r>
            <a:r>
              <a:rPr lang="fa-IR" sz="2300" dirty="0" smtClean="0">
                <a:cs typeface="B Zar" pitchFamily="2" charset="-78"/>
              </a:rPr>
              <a:t>مجموعه اقداماتي است كه از طريق ارزيابي سطح خطر پذيري جامعه با هدف جلوگيري از وقوع و يا كاهش آثار زيانبار سوانح صورت مي پذيرد.</a:t>
            </a:r>
            <a:endParaRPr lang="en-US" sz="2300" dirty="0" smtClean="0">
              <a:cs typeface="B Zar" pitchFamily="2" charset="-78"/>
            </a:endParaRPr>
          </a:p>
          <a:p>
            <a:pPr lvl="1" algn="just" rtl="1"/>
            <a:r>
              <a:rPr lang="fa-IR" sz="2300" dirty="0" smtClean="0">
                <a:cs typeface="B Zar" pitchFamily="2" charset="-78"/>
              </a:rPr>
              <a:t>آمادگي: مجموعه اقداماتي است كه توانائي جامعه را در مواجهه و مديريت سوانح افزايش داده و شامل جمع آوري اطلاعات، برنامه ريزي ، سازماندهي ،آموزش ، لجستيك ،تمرين و آمادگي جامعه و هماهنگي مي باشد.</a:t>
            </a:r>
            <a:endParaRPr lang="en-US" sz="2300" dirty="0" smtClean="0">
              <a:cs typeface="B Zar" pitchFamily="2" charset="-78"/>
            </a:endParaRPr>
          </a:p>
          <a:p>
            <a:pPr lvl="1" algn="just" rtl="1"/>
            <a:r>
              <a:rPr lang="fa-IR" sz="2300" dirty="0" smtClean="0">
                <a:solidFill>
                  <a:srgbClr val="C00000"/>
                </a:solidFill>
                <a:cs typeface="B Zar" pitchFamily="2" charset="-78"/>
              </a:rPr>
              <a:t>پاسخگوئي: </a:t>
            </a:r>
            <a:r>
              <a:rPr lang="fa-IR" sz="2300" dirty="0" smtClean="0">
                <a:cs typeface="B Zar" pitchFamily="2" charset="-78"/>
              </a:rPr>
              <a:t>مجموعه اقدامات و خدمات از پيش تعيين شده كه با هدف نجات جان و تامين رفاه نسبي و جلوگيري از گسترش خسارات در پي وقوع سوانح ارائه مي گردد.</a:t>
            </a:r>
            <a:endParaRPr lang="en-US" sz="2300" dirty="0" smtClean="0">
              <a:cs typeface="B Zar" pitchFamily="2" charset="-78"/>
            </a:endParaRPr>
          </a:p>
          <a:p>
            <a:pPr lvl="1" algn="just" rtl="1"/>
            <a:r>
              <a:rPr lang="fa-IR" sz="2300" dirty="0" smtClean="0">
                <a:solidFill>
                  <a:srgbClr val="C00000"/>
                </a:solidFill>
                <a:cs typeface="B Zar" pitchFamily="2" charset="-78"/>
              </a:rPr>
              <a:t>بازتواني: </a:t>
            </a:r>
            <a:r>
              <a:rPr lang="fa-IR" sz="2300" dirty="0" smtClean="0">
                <a:cs typeface="B Zar" pitchFamily="2" charset="-78"/>
              </a:rPr>
              <a:t>مجموعه اقداماتي كه جهت بازگرداندن شرايط جسمي، روحي ، رواني ، اجتماعي و رفاهي آسيب ديدگان به حالت طبيعي در راستاي ايجاد جامعه پايدار به انجام مي رسد.</a:t>
            </a:r>
            <a:endParaRPr lang="en-US" sz="2300" dirty="0" smtClean="0">
              <a:cs typeface="B Zar" pitchFamily="2" charset="-78"/>
            </a:endParaRPr>
          </a:p>
          <a:p>
            <a:pPr lvl="1" algn="just" rtl="1"/>
            <a:r>
              <a:rPr lang="fa-IR" sz="2300" dirty="0" smtClean="0">
                <a:solidFill>
                  <a:srgbClr val="C00000"/>
                </a:solidFill>
                <a:cs typeface="B Zar" pitchFamily="2" charset="-78"/>
              </a:rPr>
              <a:t>وضعيت اضطرار: </a:t>
            </a:r>
            <a:r>
              <a:rPr lang="fa-IR" sz="2300" dirty="0" smtClean="0">
                <a:cs typeface="B Zar" pitchFamily="2" charset="-78"/>
              </a:rPr>
              <a:t>به شرايطي كه منابع در اختيار توان رفع نيازهاي بوجود آنده را متعاقب بروز سوانح نداشته و بهره گيري از منابع خارجي ضروري مي باشد.</a:t>
            </a:r>
            <a:endParaRPr lang="en-US" sz="2300" dirty="0" smtClean="0">
              <a:cs typeface="B Zar" pitchFamily="2" charset="-78"/>
            </a:endParaRPr>
          </a:p>
          <a:p>
            <a:pPr lvl="1" algn="just" rtl="1"/>
            <a:r>
              <a:rPr lang="fa-IR" sz="2300" dirty="0" smtClean="0">
                <a:solidFill>
                  <a:srgbClr val="C00000"/>
                </a:solidFill>
                <a:cs typeface="B Zar" pitchFamily="2" charset="-78"/>
              </a:rPr>
              <a:t>نيازهاي بهداشتي درماني و توانبخشي: </a:t>
            </a:r>
            <a:r>
              <a:rPr lang="fa-IR" sz="2300" dirty="0" smtClean="0">
                <a:cs typeface="B Zar" pitchFamily="2" charset="-78"/>
              </a:rPr>
              <a:t>مجموعه اي از عوامل زيست محيطي بوده كه كاستي و يا فقدان آنها موجب مرگ ، بروز بيمارها، آلودگيها و ... گرديده و با متاثر نمودن مولفه هاي سلامت، تاثير مستقيم بر حيات ، جسم و روان جامعه آسيب ديده و آسيب پذير مي گذارند.</a:t>
            </a:r>
            <a:endParaRPr lang="en-US" sz="2300" dirty="0" smtClean="0">
              <a:cs typeface="B Zar" pitchFamily="2" charset="-78"/>
            </a:endParaRPr>
          </a:p>
          <a:p>
            <a:pPr algn="just" rtl="1"/>
            <a:endParaRPr lang="en-US" sz="2200" dirty="0">
              <a:cs typeface="B Zar"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52400"/>
            <a:ext cx="8610600" cy="4389120"/>
          </a:xfrm>
        </p:spPr>
        <p:txBody>
          <a:bodyPr>
            <a:noAutofit/>
          </a:bodyPr>
          <a:lstStyle/>
          <a:p>
            <a:pPr lvl="1" algn="just" rtl="1"/>
            <a:r>
              <a:rPr lang="fa-IR" sz="2300" dirty="0" smtClean="0">
                <a:solidFill>
                  <a:srgbClr val="C00000"/>
                </a:solidFill>
                <a:cs typeface="B Zar" pitchFamily="2" charset="-78"/>
              </a:rPr>
              <a:t>خدمات بهداشت و درماني اضطراري: </a:t>
            </a:r>
            <a:r>
              <a:rPr lang="fa-IR" sz="2300" dirty="0" smtClean="0">
                <a:cs typeface="B Zar" pitchFamily="2" charset="-78"/>
              </a:rPr>
              <a:t>مجموعه اقداماتي است كه جهت تامين نيازهاي بهداشتي و درماني در جوامع آسيب ديده و آسيب پذير مي بايد شناسائي و با مداخله بهنگام ارائه و كنترل گردند.</a:t>
            </a:r>
            <a:endParaRPr lang="en-US" sz="2300" dirty="0" smtClean="0">
              <a:cs typeface="B Zar" pitchFamily="2" charset="-78"/>
            </a:endParaRPr>
          </a:p>
          <a:p>
            <a:pPr lvl="1" algn="just" rtl="1"/>
            <a:r>
              <a:rPr lang="fa-IR" sz="2300" dirty="0" smtClean="0">
                <a:solidFill>
                  <a:srgbClr val="C00000"/>
                </a:solidFill>
                <a:cs typeface="B Zar" pitchFamily="2" charset="-78"/>
              </a:rPr>
              <a:t>ترياژ و تخليه: </a:t>
            </a:r>
            <a:r>
              <a:rPr lang="fa-IR" sz="2300" dirty="0" smtClean="0">
                <a:cs typeface="B Zar" pitchFamily="2" charset="-78"/>
              </a:rPr>
              <a:t>ترياژ به معني دسته بندي مصدومين بر اساس فوريت و نوع شرايط آنها جهت تعيين اولويت اقدامات درماني مورد نياز مصدومين بوده به نحوي كه بيشترين كار مفيد براي بيشترين تعداد افراد ميسر گردد.</a:t>
            </a:r>
            <a:endParaRPr lang="en-US" sz="2300" dirty="0" smtClean="0">
              <a:cs typeface="B Zar" pitchFamily="2" charset="-78"/>
            </a:endParaRPr>
          </a:p>
          <a:p>
            <a:pPr lvl="1" algn="just" rtl="1"/>
            <a:r>
              <a:rPr lang="fa-IR" sz="2300" dirty="0" smtClean="0">
                <a:solidFill>
                  <a:srgbClr val="C00000"/>
                </a:solidFill>
                <a:cs typeface="B Zar" pitchFamily="2" charset="-78"/>
              </a:rPr>
              <a:t>سلامت:</a:t>
            </a:r>
            <a:r>
              <a:rPr lang="fa-IR" sz="2300" dirty="0" smtClean="0">
                <a:cs typeface="B Zar" pitchFamily="2" charset="-78"/>
              </a:rPr>
              <a:t> عبارتست از برخورداري از آسايش كامل جسمي ، رواني و اجتماعي و نه فقط نداشتن بيماري و نقص عضو</a:t>
            </a:r>
            <a:endParaRPr lang="en-US" sz="2300" dirty="0" smtClean="0">
              <a:cs typeface="B Zar" pitchFamily="2" charset="-78"/>
            </a:endParaRPr>
          </a:p>
          <a:p>
            <a:pPr lvl="1" algn="just" rtl="1"/>
            <a:r>
              <a:rPr lang="fa-IR" sz="2300" dirty="0" smtClean="0">
                <a:solidFill>
                  <a:srgbClr val="C00000"/>
                </a:solidFill>
                <a:cs typeface="B Zar" pitchFamily="2" charset="-78"/>
              </a:rPr>
              <a:t>بهداشت: </a:t>
            </a:r>
            <a:r>
              <a:rPr lang="fa-IR" sz="2300" dirty="0" smtClean="0">
                <a:cs typeface="B Zar" pitchFamily="2" charset="-78"/>
              </a:rPr>
              <a:t>اقدامات و تمهيداتي است كه پيش از ابتلاء به بيماري و اصولا براي احتراز از آن صورت گرفته و عبارت است از علم و فن پيشگري از بيماري ها و آموزش بهداشت به نحوي كه هر فرد بتواند از سطح سلامت و طول عمر بيشتري برخوردار گردد.</a:t>
            </a:r>
            <a:endParaRPr lang="en-US" sz="2300" dirty="0" smtClean="0">
              <a:cs typeface="B Zar" pitchFamily="2" charset="-78"/>
            </a:endParaRPr>
          </a:p>
          <a:p>
            <a:pPr lvl="1" algn="just" rtl="1"/>
            <a:r>
              <a:rPr lang="fa-IR" sz="2300" dirty="0" smtClean="0">
                <a:solidFill>
                  <a:srgbClr val="C00000"/>
                </a:solidFill>
                <a:cs typeface="B Zar" pitchFamily="2" charset="-78"/>
              </a:rPr>
              <a:t>درمان: </a:t>
            </a:r>
            <a:r>
              <a:rPr lang="fa-IR" sz="2300" dirty="0" smtClean="0">
                <a:cs typeface="B Zar" pitchFamily="2" charset="-78"/>
              </a:rPr>
              <a:t>به كليه اقداماتي اطلاق مي شود كه در شرايط پس از ابتلاي به بيماري جسماني يا رواني، به منظور بازگردان سلامت پيشين و از بين بردن عوامل موثر بر كاهش متوسط عمر بشر، با فراهم آوردن امكانات افزايش طول عمر انسان انجام مي گيرد.</a:t>
            </a:r>
            <a:endParaRPr lang="en-US" sz="2300" dirty="0" smtClean="0">
              <a:cs typeface="B Zar" pitchFamily="2" charset="-78"/>
            </a:endParaRPr>
          </a:p>
          <a:p>
            <a:pPr lvl="1" algn="just" rtl="1"/>
            <a:r>
              <a:rPr lang="fa-IR" sz="2300" dirty="0" smtClean="0">
                <a:solidFill>
                  <a:srgbClr val="C00000"/>
                </a:solidFill>
                <a:cs typeface="B Zar" pitchFamily="2" charset="-78"/>
              </a:rPr>
              <a:t>تيم هاي بهداشت و درمان اضطراري: </a:t>
            </a:r>
            <a:r>
              <a:rPr lang="fa-IR" sz="2300" dirty="0" smtClean="0">
                <a:cs typeface="B Zar" pitchFamily="2" charset="-78"/>
              </a:rPr>
              <a:t>از فارغ التحصيلان دانشگاهي مرتبط با خدمات سلامت تشكيل گرديده كه جهت ارائه خدمات بهداشتي و درماني در شرايط اضطرار سازماندهي مي گردند. بديهي است تيم هاي مذكور بر اساس واحد بهداشتي و درماني سيار، داراي ساختار نيروي انساني متفاوت مي باشند.</a:t>
            </a:r>
            <a:endParaRPr lang="en-US" sz="2300" dirty="0" smtClean="0">
              <a:cs typeface="B Zar" pitchFamily="2" charset="-78"/>
            </a:endParaRPr>
          </a:p>
          <a:p>
            <a:pPr algn="just" rtl="1"/>
            <a:endParaRPr lang="en-US" sz="2300" dirty="0">
              <a:cs typeface="B Zar"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Grp="1" noChangeArrowheads="1"/>
          </p:cNvSpPr>
          <p:nvPr>
            <p:ph idx="1"/>
          </p:nvPr>
        </p:nvSpPr>
        <p:spPr bwMode="auto">
          <a:xfrm>
            <a:off x="381000" y="533400"/>
            <a:ext cx="8229600" cy="5684633"/>
          </a:xfrm>
          <a:prstGeom prst="rect">
            <a:avLst/>
          </a:prstGeom>
        </p:spPr>
        <p:txBody>
          <a:bodyPr vert="horz">
            <a:noAutofit/>
          </a:bodyPr>
          <a:lstStyle/>
          <a:p>
            <a:pPr marL="457200" marR="0" lvl="1" indent="0" algn="just" defTabSz="914400" rtl="1" fontAlgn="base">
              <a:lnSpc>
                <a:spcPct val="100000"/>
              </a:lnSpc>
              <a:spcAft>
                <a:spcPct val="0"/>
              </a:spcAft>
              <a:buClrTx/>
              <a:buSzTx/>
              <a:tabLst/>
            </a:pPr>
            <a:r>
              <a:rPr lang="fa-IR" sz="2300" dirty="0" smtClean="0">
                <a:solidFill>
                  <a:srgbClr val="C00000"/>
                </a:solidFill>
                <a:cs typeface="B Zar" pitchFamily="2" charset="-78"/>
              </a:rPr>
              <a:t>واحدهاي مراقبت بهداشتي و درماني سيار: </a:t>
            </a:r>
            <a:r>
              <a:rPr lang="fa-IR" sz="2300" dirty="0" smtClean="0">
                <a:cs typeface="B Zar" pitchFamily="2" charset="-78"/>
              </a:rPr>
              <a:t>متشكل از فضاي ارائه خدمات ( خودرو، كانكس، چادر) تجهيزات پزشكي ، تيم و دستورالعملهاي عملياتي بوده كه ارائه خدمات بهداشتي و درماني را در مناطق آسيب ديده امكان پذير نموده و داراي طيفي از كلينيك سيار تا بيمارستان مرجع مي باشند.</a:t>
            </a:r>
            <a:endParaRPr lang="en-US" sz="2300" dirty="0" smtClean="0">
              <a:cs typeface="B Zar" pitchFamily="2" charset="-78"/>
            </a:endParaRPr>
          </a:p>
          <a:p>
            <a:pPr marL="457200" marR="0" lvl="1" indent="0" algn="just" defTabSz="914400" rtl="1" fontAlgn="base">
              <a:lnSpc>
                <a:spcPct val="100000"/>
              </a:lnSpc>
              <a:spcAft>
                <a:spcPct val="0"/>
              </a:spcAft>
              <a:buClrTx/>
              <a:buSzTx/>
              <a:tabLst/>
            </a:pPr>
            <a:r>
              <a:rPr lang="fa-IR" sz="2300" dirty="0" smtClean="0">
                <a:solidFill>
                  <a:srgbClr val="C00000"/>
                </a:solidFill>
                <a:cs typeface="B Zar" pitchFamily="2" charset="-78"/>
              </a:rPr>
              <a:t>واحد خدمات بهداشتي و درماني پايه: </a:t>
            </a:r>
            <a:r>
              <a:rPr lang="fa-IR" sz="2300" dirty="0" smtClean="0">
                <a:cs typeface="B Zar" pitchFamily="2" charset="-78"/>
              </a:rPr>
              <a:t>ارائه دهنده خدمات بهداشتي و درماني درمانگاه عمومي و داراي بخش هاي ويزيت بيماران سرپائي ، خدمات پرستاري، بهداشت مادر و كودك، بهداشت محيط ، مشاوره روان و تغذيه و امور داروئي مي باشد.</a:t>
            </a:r>
            <a:endParaRPr lang="en-US" sz="2300" dirty="0" smtClean="0">
              <a:cs typeface="B Zar" pitchFamily="2" charset="-78"/>
            </a:endParaRPr>
          </a:p>
          <a:p>
            <a:pPr marL="457200" marR="0" lvl="1" indent="0" algn="just" defTabSz="914400" rtl="1" fontAlgn="base">
              <a:lnSpc>
                <a:spcPct val="100000"/>
              </a:lnSpc>
              <a:spcAft>
                <a:spcPct val="0"/>
              </a:spcAft>
              <a:buClrTx/>
              <a:buSzTx/>
              <a:tabLst/>
            </a:pPr>
            <a:r>
              <a:rPr lang="fa-IR" sz="2300" dirty="0" smtClean="0">
                <a:solidFill>
                  <a:srgbClr val="C00000"/>
                </a:solidFill>
                <a:cs typeface="B Zar" pitchFamily="2" charset="-78"/>
              </a:rPr>
              <a:t>بيمارستان سريع استقرار: </a:t>
            </a:r>
            <a:r>
              <a:rPr lang="fa-IR" sz="2300" dirty="0" smtClean="0">
                <a:cs typeface="B Zar" pitchFamily="2" charset="-78"/>
              </a:rPr>
              <a:t>ارائه دهنده خدمات فوريتي و حياتي و داراي بخش هاي ترياژ اورژانس، جراحي ، مراقبت ويژه ، بستري و امور داروئي مرتبط مي باشد.</a:t>
            </a:r>
            <a:endParaRPr lang="en-US" sz="2300" dirty="0" smtClean="0">
              <a:cs typeface="B Zar" pitchFamily="2" charset="-78"/>
            </a:endParaRPr>
          </a:p>
          <a:p>
            <a:pPr marL="457200" marR="0" lvl="1" indent="0" algn="just" defTabSz="914400" rtl="1" fontAlgn="base">
              <a:lnSpc>
                <a:spcPct val="100000"/>
              </a:lnSpc>
              <a:spcAft>
                <a:spcPct val="0"/>
              </a:spcAft>
              <a:buClrTx/>
              <a:buSzTx/>
              <a:tabLst/>
            </a:pPr>
            <a:r>
              <a:rPr lang="fa-IR" sz="2300" dirty="0" smtClean="0">
                <a:solidFill>
                  <a:srgbClr val="C00000"/>
                </a:solidFill>
                <a:cs typeface="B Zar" pitchFamily="2" charset="-78"/>
              </a:rPr>
              <a:t>بيمارستان مرجع: </a:t>
            </a:r>
            <a:r>
              <a:rPr lang="fa-IR" sz="2300" dirty="0" smtClean="0">
                <a:cs typeface="B Zar" pitchFamily="2" charset="-78"/>
              </a:rPr>
              <a:t>ارائه دهنده خدمات تخصصي و تشخيصي و داراي بخش هاي تخصصي جراحي ، داخلي ، زنان و زايمان، اطفال، بستري، آزمايشگاه، داروخانه و درمانگاه مي باشد.</a:t>
            </a:r>
            <a:endParaRPr lang="en-US" sz="2300" dirty="0" smtClean="0">
              <a:cs typeface="B Zar" pitchFamily="2" charset="-78"/>
            </a:endParaRPr>
          </a:p>
          <a:p>
            <a:pPr marL="457200" marR="0" lvl="1" indent="0" algn="just" defTabSz="914400" rtl="1" fontAlgn="base">
              <a:lnSpc>
                <a:spcPct val="100000"/>
              </a:lnSpc>
              <a:spcAft>
                <a:spcPct val="0"/>
              </a:spcAft>
              <a:buClrTx/>
              <a:buSzTx/>
              <a:tabLst/>
            </a:pPr>
            <a:r>
              <a:rPr lang="fa-IR" sz="2300" dirty="0" smtClean="0">
                <a:solidFill>
                  <a:srgbClr val="C00000"/>
                </a:solidFill>
                <a:cs typeface="B Zar" pitchFamily="2" charset="-78"/>
              </a:rPr>
              <a:t>شوراي راهبري: </a:t>
            </a:r>
            <a:r>
              <a:rPr lang="fa-IR" sz="2300" dirty="0" smtClean="0">
                <a:cs typeface="B Zar" pitchFamily="2" charset="-78"/>
              </a:rPr>
              <a:t>به رياست دبيركل و با حضور ميران ارشد مرتبط جمعيت تشكيل گرديده كه راهبردهاي كلان در حوزه خدمات بهداشت و درمان اضطراري را در راستاي سياست هاي شوراي عالي تعيين مي نمايند.</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990600"/>
            <a:ext cx="8229600" cy="3429000"/>
          </a:xfrm>
        </p:spPr>
        <p:txBody>
          <a:bodyPr/>
          <a:lstStyle/>
          <a:p>
            <a:pPr lvl="1" algn="just" rtl="1"/>
            <a:r>
              <a:rPr lang="fa-IR" dirty="0" smtClean="0">
                <a:solidFill>
                  <a:srgbClr val="C00000"/>
                </a:solidFill>
                <a:cs typeface="B Zar" pitchFamily="2" charset="-78"/>
              </a:rPr>
              <a:t>كميته نظارت و برنامه ريزي:</a:t>
            </a:r>
            <a:r>
              <a:rPr lang="fa-IR" dirty="0" smtClean="0">
                <a:cs typeface="B Zar" pitchFamily="2" charset="-78"/>
              </a:rPr>
              <a:t> به رياست  معاونت بهداشت ، درمان و توانبخشي و با حضور مديران مياني مرتبط جمعيت تشكيل گرديده و راهكارهاي اجرائي و دستورالعمل عملياتي را در راستاي راهبردهاي شوراي راهبري تعيين و تدوين نموده و بر حسن اجراي آنان نظارت مي نمايند.</a:t>
            </a:r>
            <a:endParaRPr lang="en-US" dirty="0" smtClean="0">
              <a:cs typeface="B Zar" pitchFamily="2" charset="-78"/>
            </a:endParaRPr>
          </a:p>
          <a:p>
            <a:pPr lvl="1" algn="just" rtl="1"/>
            <a:r>
              <a:rPr lang="fa-IR" dirty="0" smtClean="0">
                <a:solidFill>
                  <a:srgbClr val="C00000"/>
                </a:solidFill>
                <a:cs typeface="B Zar" pitchFamily="2" charset="-78"/>
              </a:rPr>
              <a:t>كميته امور اجرائي استان: </a:t>
            </a:r>
            <a:r>
              <a:rPr lang="fa-IR" dirty="0" smtClean="0">
                <a:cs typeface="B Zar" pitchFamily="2" charset="-78"/>
              </a:rPr>
              <a:t>به رياست مديرعامل و با حضور معاونين مرتبط جمعيت استان تشكيل گرديده و برنامه ها و مصوبات كميته نظارت و برنامه ريزي را عملياتي مي نمايند.</a:t>
            </a:r>
            <a:endParaRPr lang="en-US" dirty="0" smtClean="0">
              <a:cs typeface="B Zar" pitchFamily="2" charset="-78"/>
            </a:endParaRPr>
          </a:p>
          <a:p>
            <a:pPr algn="just" rtl="1"/>
            <a:endParaRPr lang="en-US" dirty="0">
              <a:cs typeface="B Zar"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0" y="1066800"/>
            <a:ext cx="2971800" cy="591312"/>
          </a:xfrm>
        </p:spPr>
        <p:txBody>
          <a:bodyPr>
            <a:normAutofit fontScale="90000"/>
          </a:bodyPr>
          <a:lstStyle/>
          <a:p>
            <a:pPr algn="r" rtl="1"/>
            <a:r>
              <a:rPr lang="fa-IR" dirty="0" smtClean="0">
                <a:solidFill>
                  <a:srgbClr val="C00000"/>
                </a:solidFill>
                <a:cs typeface="B Titr" pitchFamily="2" charset="-78"/>
              </a:rPr>
              <a:t>ماده 2: اهداف</a:t>
            </a:r>
            <a:r>
              <a:rPr lang="en-US" dirty="0" smtClean="0">
                <a:solidFill>
                  <a:srgbClr val="C00000"/>
                </a:solidFill>
                <a:cs typeface="B Titr" pitchFamily="2" charset="-78"/>
              </a:rPr>
              <a:t/>
            </a:r>
            <a:br>
              <a:rPr lang="en-US" dirty="0" smtClean="0">
                <a:solidFill>
                  <a:srgbClr val="C00000"/>
                </a:solidFill>
                <a:cs typeface="B Titr" pitchFamily="2" charset="-78"/>
              </a:rPr>
            </a:br>
            <a:endParaRPr lang="en-US" dirty="0">
              <a:solidFill>
                <a:srgbClr val="C00000"/>
              </a:solidFill>
              <a:cs typeface="B Titr" pitchFamily="2" charset="-78"/>
            </a:endParaRPr>
          </a:p>
        </p:txBody>
      </p:sp>
      <p:sp>
        <p:nvSpPr>
          <p:cNvPr id="3" name="Content Placeholder 2"/>
          <p:cNvSpPr>
            <a:spLocks noGrp="1"/>
          </p:cNvSpPr>
          <p:nvPr>
            <p:ph idx="1"/>
          </p:nvPr>
        </p:nvSpPr>
        <p:spPr>
          <a:xfrm>
            <a:off x="457200" y="1295400"/>
            <a:ext cx="8229600" cy="5029200"/>
          </a:xfrm>
        </p:spPr>
        <p:txBody>
          <a:bodyPr>
            <a:normAutofit/>
          </a:bodyPr>
          <a:lstStyle/>
          <a:p>
            <a:pPr algn="just" rtl="1"/>
            <a:r>
              <a:rPr lang="fa-IR" dirty="0" smtClean="0">
                <a:cs typeface="B Zar" pitchFamily="2" charset="-78"/>
              </a:rPr>
              <a:t>2-1 هدف كلي: كمك به امر سلامت جوامع متاثر از سوانح داخل و خارج كشور</a:t>
            </a:r>
            <a:endParaRPr lang="en-US" dirty="0" smtClean="0">
              <a:cs typeface="B Zar" pitchFamily="2" charset="-78"/>
            </a:endParaRPr>
          </a:p>
          <a:p>
            <a:pPr algn="just" rtl="1"/>
            <a:r>
              <a:rPr lang="fa-IR" dirty="0" smtClean="0">
                <a:cs typeface="B Zar" pitchFamily="2" charset="-78"/>
              </a:rPr>
              <a:t>2-2 اهداف اختصاصي:</a:t>
            </a:r>
            <a:endParaRPr lang="en-US" dirty="0" smtClean="0">
              <a:cs typeface="B Zar" pitchFamily="2" charset="-78"/>
            </a:endParaRPr>
          </a:p>
          <a:p>
            <a:pPr lvl="1" algn="just" rtl="1"/>
            <a:r>
              <a:rPr lang="fa-IR" dirty="0" smtClean="0">
                <a:cs typeface="B Zar" pitchFamily="2" charset="-78"/>
              </a:rPr>
              <a:t>كاهش مرگ، بيماري و همه گيري در جوامع آسيب ديده و آسيب پذير</a:t>
            </a:r>
            <a:endParaRPr lang="en-US" dirty="0" smtClean="0">
              <a:cs typeface="B Zar" pitchFamily="2" charset="-78"/>
            </a:endParaRPr>
          </a:p>
          <a:p>
            <a:pPr lvl="1" algn="just" rtl="1"/>
            <a:r>
              <a:rPr lang="fa-IR" dirty="0" smtClean="0">
                <a:cs typeface="B Zar" pitchFamily="2" charset="-78"/>
              </a:rPr>
              <a:t>ساماندهي و بستر سازي اقدامات و فعاليت هاي خدمات سلامت جمعيت در شرايط اضطرار</a:t>
            </a:r>
            <a:endParaRPr lang="en-US" dirty="0" smtClean="0">
              <a:cs typeface="B Zar" pitchFamily="2" charset="-78"/>
            </a:endParaRPr>
          </a:p>
          <a:p>
            <a:pPr lvl="1" algn="just" rtl="1"/>
            <a:r>
              <a:rPr lang="fa-IR" dirty="0" smtClean="0">
                <a:cs typeface="B Zar" pitchFamily="2" charset="-78"/>
              </a:rPr>
              <a:t>ايجاد ظرفيت موثر و آماده جهت ارائه بهنگام خدمات سلامت در شرايط اضطرار</a:t>
            </a:r>
            <a:endParaRPr lang="en-US" dirty="0" smtClean="0">
              <a:cs typeface="B Zar" pitchFamily="2" charset="-78"/>
            </a:endParaRPr>
          </a:p>
          <a:p>
            <a:pPr algn="just" rtl="1"/>
            <a:r>
              <a:rPr lang="fa-IR" dirty="0" smtClean="0">
                <a:cs typeface="B Zar" pitchFamily="2" charset="-78"/>
              </a:rPr>
              <a:t>2-3      </a:t>
            </a:r>
          </a:p>
          <a:p>
            <a:pPr lvl="1" algn="just" rtl="1"/>
            <a:r>
              <a:rPr lang="fa-IR" dirty="0" smtClean="0">
                <a:cs typeface="B Zar" pitchFamily="2" charset="-78"/>
              </a:rPr>
              <a:t>   1. توسعه واحدهاي بهداشت و درمان اضطراري و تمركز زدائي مبتني بر نيازسنجي منطقه اي و ملي</a:t>
            </a:r>
            <a:endParaRPr lang="en-US" dirty="0" smtClean="0">
              <a:cs typeface="B Zar" pitchFamily="2" charset="-78"/>
            </a:endParaRPr>
          </a:p>
          <a:p>
            <a:pPr lvl="1" algn="just" rtl="1"/>
            <a:r>
              <a:rPr lang="fa-IR" dirty="0" smtClean="0">
                <a:cs typeface="B Zar" pitchFamily="2" charset="-78"/>
              </a:rPr>
              <a:t>2. تدوين برنامه هاي آمادگي و ماموريتي</a:t>
            </a:r>
            <a:endParaRPr lang="en-US" dirty="0" smtClean="0">
              <a:cs typeface="B Zar" pitchFamily="2" charset="-78"/>
            </a:endParaRPr>
          </a:p>
          <a:p>
            <a:pPr algn="just"/>
            <a:endParaRPr lang="en-US" dirty="0">
              <a:cs typeface="B Zar"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8229600" cy="4389120"/>
          </a:xfrm>
        </p:spPr>
        <p:txBody>
          <a:bodyPr/>
          <a:lstStyle/>
          <a:p>
            <a:pPr algn="just" rtl="1"/>
            <a:r>
              <a:rPr lang="fa-IR" dirty="0" smtClean="0">
                <a:solidFill>
                  <a:srgbClr val="C00000"/>
                </a:solidFill>
                <a:cs typeface="B Zar" pitchFamily="2" charset="-78"/>
              </a:rPr>
              <a:t>3-1</a:t>
            </a:r>
            <a:r>
              <a:rPr lang="fa-IR" dirty="0" smtClean="0">
                <a:cs typeface="B Zar" pitchFamily="2" charset="-78"/>
              </a:rPr>
              <a:t> به استناد بند 2 ماده 15 قانون تشكيل سازمان مديريت بحران، مسئوليت مديريت و ارائه خدمات سلامت در حوادث و سوانح كشور بر عهده وزارت بهداشت، درمان و آموزش پزشكي بوده و جمعيت هلال احمر در راستاي قوانين جمهوري اسلامي ايران به عنوان همكار و كمك رسان فعاليت نموده و همچنين بر اساس بند 10 آيين نامه ساماندهي پوشش فراگير خدمات فوريتهاي پزشكي پيش بيمارستاني مصوب سال 1386 هيئت محترم وزيران موظف به همكاري لازم مي باشد.</a:t>
            </a:r>
            <a:endParaRPr lang="en-US" dirty="0" smtClean="0">
              <a:cs typeface="B Zar" pitchFamily="2" charset="-78"/>
            </a:endParaRPr>
          </a:p>
          <a:p>
            <a:pPr lvl="1" algn="just" rtl="1"/>
            <a:r>
              <a:rPr lang="fa-IR" dirty="0" smtClean="0">
                <a:solidFill>
                  <a:srgbClr val="C00000"/>
                </a:solidFill>
                <a:cs typeface="B Zar" pitchFamily="2" charset="-78"/>
              </a:rPr>
              <a:t>تبصره:</a:t>
            </a:r>
            <a:r>
              <a:rPr lang="fa-IR" dirty="0" smtClean="0">
                <a:cs typeface="B Zar" pitchFamily="2" charset="-78"/>
              </a:rPr>
              <a:t> ارائه خدمات سلامت در شرايط اضطرار از طريق جمعيت به معناي پذيرفتن مسئوليت وزارت خانه و يا ديگر سازمانهاي مسئول در اين حوزه نخواهد بود.</a:t>
            </a:r>
            <a:endParaRPr lang="en-US" dirty="0" smtClean="0">
              <a:cs typeface="B Zar" pitchFamily="2" charset="-78"/>
            </a:endParaRPr>
          </a:p>
          <a:p>
            <a:pPr algn="just" rtl="1"/>
            <a:endParaRPr lang="en-US" dirty="0">
              <a:cs typeface="B Zar" pitchFamily="2" charset="-78"/>
            </a:endParaRPr>
          </a:p>
        </p:txBody>
      </p:sp>
      <p:sp>
        <p:nvSpPr>
          <p:cNvPr id="20481" name="Rectangle 1"/>
          <p:cNvSpPr>
            <a:spLocks noGrp="1" noChangeArrowheads="1"/>
          </p:cNvSpPr>
          <p:nvPr>
            <p:ph type="title"/>
          </p:nvPr>
        </p:nvSpPr>
        <p:spPr bwMode="auto">
          <a:xfrm>
            <a:off x="1371600" y="457200"/>
            <a:ext cx="7467600" cy="63094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3500" b="0" i="0" u="none" strike="noStrike" cap="none" normalizeH="0" baseline="0" dirty="0" smtClean="0">
                <a:ln>
                  <a:noFill/>
                </a:ln>
                <a:solidFill>
                  <a:srgbClr val="C00000"/>
                </a:solidFill>
                <a:effectLst/>
                <a:latin typeface="Calibri" pitchFamily="34" charset="0"/>
                <a:ea typeface="Times New Roman" pitchFamily="18" charset="0"/>
                <a:cs typeface="B Titr" pitchFamily="2" charset="-78"/>
              </a:rPr>
              <a:t>ماده3: گستره ماموريت و حيطه مسئوليت ها</a:t>
            </a:r>
            <a:endParaRPr kumimoji="0" lang="fa-IR" sz="3500" b="0" i="0" u="none" strike="noStrike" cap="none" normalizeH="0" baseline="0" dirty="0" smtClean="0">
              <a:ln>
                <a:noFill/>
              </a:ln>
              <a:solidFill>
                <a:srgbClr val="C00000"/>
              </a:solidFill>
              <a:effectLst/>
              <a:latin typeface="Arial" pitchFamily="34" charset="0"/>
              <a:cs typeface="B Titr"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0" y="152400"/>
            <a:ext cx="1828800" cy="515112"/>
          </a:xfrm>
        </p:spPr>
        <p:txBody>
          <a:bodyPr>
            <a:normAutofit/>
          </a:bodyPr>
          <a:lstStyle/>
          <a:p>
            <a:pPr algn="r" rtl="1"/>
            <a:r>
              <a:rPr lang="fa-IR" sz="2500" dirty="0" smtClean="0">
                <a:solidFill>
                  <a:srgbClr val="C00000"/>
                </a:solidFill>
                <a:cs typeface="B Zar" pitchFamily="2" charset="-78"/>
              </a:rPr>
              <a:t>ادامه صفحه قبل:</a:t>
            </a:r>
            <a:endParaRPr lang="en-US" sz="2500" dirty="0">
              <a:solidFill>
                <a:srgbClr val="C00000"/>
              </a:solidFill>
              <a:cs typeface="B Zar" pitchFamily="2" charset="-78"/>
            </a:endParaRPr>
          </a:p>
        </p:txBody>
      </p:sp>
      <p:sp>
        <p:nvSpPr>
          <p:cNvPr id="3" name="Content Placeholder 2"/>
          <p:cNvSpPr>
            <a:spLocks noGrp="1"/>
          </p:cNvSpPr>
          <p:nvPr>
            <p:ph idx="1"/>
          </p:nvPr>
        </p:nvSpPr>
        <p:spPr>
          <a:xfrm>
            <a:off x="457200" y="762000"/>
            <a:ext cx="8229600" cy="5562600"/>
          </a:xfrm>
        </p:spPr>
        <p:txBody>
          <a:bodyPr>
            <a:normAutofit fontScale="92500" lnSpcReduction="10000"/>
          </a:bodyPr>
          <a:lstStyle/>
          <a:p>
            <a:pPr algn="just" rtl="1"/>
            <a:r>
              <a:rPr lang="fa-IR" dirty="0" smtClean="0">
                <a:cs typeface="B Zar" pitchFamily="2" charset="-78"/>
              </a:rPr>
              <a:t> </a:t>
            </a:r>
            <a:endParaRPr lang="en-US" dirty="0" smtClean="0">
              <a:cs typeface="B Zar" pitchFamily="2" charset="-78"/>
            </a:endParaRPr>
          </a:p>
          <a:p>
            <a:pPr algn="just" rtl="1"/>
            <a:r>
              <a:rPr lang="fa-IR" dirty="0" smtClean="0">
                <a:solidFill>
                  <a:srgbClr val="C00000"/>
                </a:solidFill>
                <a:cs typeface="B Zar" pitchFamily="2" charset="-78"/>
              </a:rPr>
              <a:t>3-2</a:t>
            </a:r>
            <a:r>
              <a:rPr lang="fa-IR" dirty="0" smtClean="0">
                <a:cs typeface="B Zar" pitchFamily="2" charset="-78"/>
              </a:rPr>
              <a:t> جمعيت در مراحل چهارگانه مديريت بحران و در چارچوب وظايف و مسئوليت هاي مندرج در اساسنامه و تعهدات نهضت بين المللي صليب سرخ و هلال احمر نسبت به ارائه خدمات بهداشت و درمان اضطراري در داخل و خارج كشور فعاليت مي نمايد.</a:t>
            </a:r>
            <a:endParaRPr lang="en-US" dirty="0" smtClean="0">
              <a:cs typeface="B Zar" pitchFamily="2" charset="-78"/>
            </a:endParaRPr>
          </a:p>
          <a:p>
            <a:pPr algn="just" rtl="1"/>
            <a:r>
              <a:rPr lang="fa-IR" dirty="0" smtClean="0">
                <a:solidFill>
                  <a:srgbClr val="C00000"/>
                </a:solidFill>
                <a:cs typeface="B Zar" pitchFamily="2" charset="-78"/>
              </a:rPr>
              <a:t>3-3</a:t>
            </a:r>
            <a:r>
              <a:rPr lang="fa-IR" dirty="0" smtClean="0">
                <a:cs typeface="B Zar" pitchFamily="2" charset="-78"/>
              </a:rPr>
              <a:t> مسئوليت ارائه خدمات بهداشت، درمان و توانبخشي در سوانح در جمعيت بر عهده معاونت بهداشت، درمان و توانبخشي كه از اين پس معاونت ناميده مي شود ، بوده و بديهي است اين معاونت موظف به بررسي و اقدامات همه جانبه و هماهنگي و همكاري بين بخشي جهت ارائه خدمات بهداشت، درمان و توانبخشي در شرايط اضطرار خواهد بود.</a:t>
            </a:r>
            <a:endParaRPr lang="en-US" dirty="0" smtClean="0">
              <a:cs typeface="B Zar" pitchFamily="2" charset="-78"/>
            </a:endParaRPr>
          </a:p>
          <a:p>
            <a:pPr lvl="1" algn="just" rtl="1"/>
            <a:r>
              <a:rPr lang="fa-IR" dirty="0" smtClean="0">
                <a:solidFill>
                  <a:srgbClr val="C00000"/>
                </a:solidFill>
                <a:cs typeface="B Zar" pitchFamily="2" charset="-78"/>
              </a:rPr>
              <a:t>تبصره1:</a:t>
            </a:r>
            <a:r>
              <a:rPr lang="fa-IR" dirty="0" smtClean="0">
                <a:cs typeface="B Zar" pitchFamily="2" charset="-78"/>
              </a:rPr>
              <a:t> دستورالعمل برنامه آمادگي و عملياتي معاونت بهداشت  و درمان و توانبخشي در شرايط اضطرار حداكثر سه ماه پس از تصويب اين آئين نامه توسط معاونت تدوين و پس از تصويب شوراي راهبري از سوي دبيركل ابلاغ خواهد گرديد.</a:t>
            </a:r>
            <a:endParaRPr lang="en-US" dirty="0" smtClean="0">
              <a:cs typeface="B Zar" pitchFamily="2" charset="-78"/>
            </a:endParaRPr>
          </a:p>
          <a:p>
            <a:pPr lvl="1" algn="just" rtl="1"/>
            <a:r>
              <a:rPr lang="fa-IR" dirty="0" smtClean="0">
                <a:solidFill>
                  <a:srgbClr val="C00000"/>
                </a:solidFill>
                <a:cs typeface="B Zar" pitchFamily="2" charset="-78"/>
              </a:rPr>
              <a:t>تبصره2:</a:t>
            </a:r>
            <a:r>
              <a:rPr lang="fa-IR" dirty="0" smtClean="0">
                <a:cs typeface="B Zar" pitchFamily="2" charset="-78"/>
              </a:rPr>
              <a:t> رعايت دستورالعمل هاي جاري و قانوني كشور در حوزه سلامت الزامي و همچنين رهنمودهاي ساير مراجع بين المللي (فدراسيون بين المللي جمعيت هاي </a:t>
            </a:r>
            <a:r>
              <a:rPr lang="ar-SA" dirty="0" smtClean="0">
                <a:cs typeface="B Zar" pitchFamily="2" charset="-78"/>
              </a:rPr>
              <a:t>صليب سرخ وهلال احمر ،سازمان بهداشت جهاني و ....) مي تواند ، مورد بهره گيري مقتضي قرار گيرد.</a:t>
            </a:r>
            <a:endParaRPr lang="en-US" dirty="0" smtClean="0">
              <a:cs typeface="B Zar" pitchFamily="2" charset="-78"/>
            </a:endParaRPr>
          </a:p>
          <a:p>
            <a:pPr lvl="1" algn="just" rtl="1"/>
            <a:endParaRPr lang="en-US" dirty="0" smtClean="0">
              <a:cs typeface="B Zar" pitchFamily="2" charset="-78"/>
            </a:endParaRPr>
          </a:p>
          <a:p>
            <a:pPr algn="just"/>
            <a:endParaRPr lang="en-US" dirty="0">
              <a:cs typeface="B Zar"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3800" y="1085088"/>
            <a:ext cx="4953000" cy="591312"/>
          </a:xfrm>
        </p:spPr>
        <p:txBody>
          <a:bodyPr>
            <a:normAutofit fontScale="90000"/>
          </a:bodyPr>
          <a:lstStyle/>
          <a:p>
            <a:pPr algn="r" rtl="1"/>
            <a:r>
              <a:rPr lang="ar-SA" dirty="0" smtClean="0">
                <a:solidFill>
                  <a:srgbClr val="C00000"/>
                </a:solidFill>
                <a:cs typeface="B Titr" pitchFamily="2" charset="-78"/>
              </a:rPr>
              <a:t>ماده4- منابع انساني</a:t>
            </a:r>
            <a:r>
              <a:rPr lang="en-US" dirty="0" smtClean="0">
                <a:solidFill>
                  <a:srgbClr val="C00000"/>
                </a:solidFill>
                <a:cs typeface="B Titr" pitchFamily="2" charset="-78"/>
              </a:rPr>
              <a:t/>
            </a:r>
            <a:br>
              <a:rPr lang="en-US" dirty="0" smtClean="0">
                <a:solidFill>
                  <a:srgbClr val="C00000"/>
                </a:solidFill>
                <a:cs typeface="B Titr" pitchFamily="2" charset="-78"/>
              </a:rPr>
            </a:br>
            <a:endParaRPr lang="en-US" dirty="0">
              <a:solidFill>
                <a:srgbClr val="C00000"/>
              </a:solidFill>
              <a:cs typeface="B Titr" pitchFamily="2" charset="-78"/>
            </a:endParaRPr>
          </a:p>
        </p:txBody>
      </p:sp>
      <p:sp>
        <p:nvSpPr>
          <p:cNvPr id="3" name="Content Placeholder 2"/>
          <p:cNvSpPr>
            <a:spLocks noGrp="1"/>
          </p:cNvSpPr>
          <p:nvPr>
            <p:ph idx="1"/>
          </p:nvPr>
        </p:nvSpPr>
        <p:spPr>
          <a:xfrm>
            <a:off x="457200" y="1371600"/>
            <a:ext cx="8229600" cy="5105400"/>
          </a:xfrm>
        </p:spPr>
        <p:txBody>
          <a:bodyPr>
            <a:normAutofit/>
          </a:bodyPr>
          <a:lstStyle/>
          <a:p>
            <a:pPr algn="just" rtl="1"/>
            <a:r>
              <a:rPr lang="ar-SA" dirty="0" smtClean="0">
                <a:solidFill>
                  <a:srgbClr val="C00000"/>
                </a:solidFill>
                <a:cs typeface="B Zar" pitchFamily="2" charset="-78"/>
              </a:rPr>
              <a:t>4-1</a:t>
            </a:r>
            <a:r>
              <a:rPr lang="fa-IR" dirty="0" smtClean="0">
                <a:solidFill>
                  <a:srgbClr val="C00000"/>
                </a:solidFill>
                <a:cs typeface="B Zar" pitchFamily="2" charset="-78"/>
              </a:rPr>
              <a:t> </a:t>
            </a:r>
            <a:r>
              <a:rPr lang="ar-SA" dirty="0" smtClean="0">
                <a:cs typeface="B Zar" pitchFamily="2" charset="-78"/>
              </a:rPr>
              <a:t>تيم هاي تخصي بهداشت ودرمان اضطراري با بهره گيري از پرسنل ، داوطلبان ويا نيروهاي طرحي تشكيل مي گردند.</a:t>
            </a:r>
            <a:endParaRPr lang="en-US" dirty="0" smtClean="0">
              <a:cs typeface="B Zar" pitchFamily="2" charset="-78"/>
            </a:endParaRPr>
          </a:p>
          <a:p>
            <a:pPr lvl="1" algn="just" rtl="1"/>
            <a:r>
              <a:rPr lang="ar-SA" dirty="0" smtClean="0">
                <a:solidFill>
                  <a:srgbClr val="C00000"/>
                </a:solidFill>
                <a:cs typeface="B Zar" pitchFamily="2" charset="-78"/>
              </a:rPr>
              <a:t>تبصره 1: </a:t>
            </a:r>
            <a:r>
              <a:rPr lang="ar-SA" dirty="0" smtClean="0">
                <a:cs typeface="B Zar" pitchFamily="2" charset="-78"/>
              </a:rPr>
              <a:t>معاونت موظف به سازماندهي تيمهاي عملياتي تخصصي بهداشت ودرمان اضطراري در استان ها متناسب با نياز منطقه اي مي باشد.</a:t>
            </a:r>
            <a:endParaRPr lang="en-US" dirty="0" smtClean="0">
              <a:cs typeface="B Zar" pitchFamily="2" charset="-78"/>
            </a:endParaRPr>
          </a:p>
          <a:p>
            <a:pPr lvl="1" algn="just" rtl="1"/>
            <a:r>
              <a:rPr lang="ar-SA" dirty="0" smtClean="0">
                <a:solidFill>
                  <a:srgbClr val="C00000"/>
                </a:solidFill>
                <a:cs typeface="B Zar" pitchFamily="2" charset="-78"/>
              </a:rPr>
              <a:t>تبصره 2: </a:t>
            </a:r>
            <a:r>
              <a:rPr lang="ar-SA" dirty="0" smtClean="0">
                <a:cs typeface="B Zar" pitchFamily="2" charset="-78"/>
              </a:rPr>
              <a:t>سازمان داوطلبان موظف است همكاري وتمهيدات لازم به منظور جذب ونگهداري نيروهاي تخصصي بهداشت ودرمان اضطراري مورد نياز را بعمل آورد.</a:t>
            </a:r>
            <a:endParaRPr lang="fa-IR" dirty="0" smtClean="0">
              <a:cs typeface="B Zar" pitchFamily="2" charset="-78"/>
            </a:endParaRPr>
          </a:p>
          <a:p>
            <a:pPr lvl="1" algn="just" rtl="1">
              <a:buNone/>
            </a:pPr>
            <a:endParaRPr lang="en-US" dirty="0" smtClean="0">
              <a:cs typeface="B Zar" pitchFamily="2" charset="-78"/>
            </a:endParaRPr>
          </a:p>
          <a:p>
            <a:pPr algn="just" rtl="1"/>
            <a:r>
              <a:rPr lang="ar-SA" dirty="0" smtClean="0">
                <a:solidFill>
                  <a:srgbClr val="C00000"/>
                </a:solidFill>
                <a:cs typeface="B Zar" pitchFamily="2" charset="-78"/>
              </a:rPr>
              <a:t>4-2</a:t>
            </a:r>
            <a:r>
              <a:rPr lang="fa-IR" dirty="0" smtClean="0">
                <a:cs typeface="B Zar" pitchFamily="2" charset="-78"/>
              </a:rPr>
              <a:t> م</a:t>
            </a:r>
            <a:r>
              <a:rPr lang="ar-SA" dirty="0" smtClean="0">
                <a:cs typeface="B Zar" pitchFamily="2" charset="-78"/>
              </a:rPr>
              <a:t>عاونت موظف است با هماهنگي واخذ مجوز رياست ويا دبير كل جمعيت ، نسبت به بهره گيري از تخصص وتجارب ارگان ها وسازمان هاي دولتي و بخش خصوصي جهت ارتقاء ظرفيت سازماني وانجام بهينه وظايف محوله از طريق تفاهم نامه ،قراداد وبرون سپاري طبق ضوابط مربوطه اقدام نمايد.</a:t>
            </a:r>
            <a:endParaRPr lang="en-US" dirty="0" smtClean="0">
              <a:cs typeface="B Zar" pitchFamily="2" charset="-78"/>
            </a:endParaRPr>
          </a:p>
          <a:p>
            <a:pPr algn="just" rtl="1"/>
            <a:endParaRPr lang="en-US" dirty="0">
              <a:cs typeface="B Zar"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534400" cy="6096000"/>
          </a:xfrm>
        </p:spPr>
        <p:txBody>
          <a:bodyPr>
            <a:noAutofit/>
          </a:bodyPr>
          <a:lstStyle/>
          <a:p>
            <a:pPr algn="just" rtl="1"/>
            <a:r>
              <a:rPr lang="ar-SA" sz="2300" dirty="0" smtClean="0">
                <a:solidFill>
                  <a:srgbClr val="C00000"/>
                </a:solidFill>
                <a:cs typeface="B Zar" pitchFamily="2" charset="-78"/>
              </a:rPr>
              <a:t>4-3</a:t>
            </a:r>
            <a:r>
              <a:rPr lang="fa-IR" sz="2300" dirty="0" smtClean="0">
                <a:cs typeface="B Zar" pitchFamily="2" charset="-78"/>
              </a:rPr>
              <a:t> </a:t>
            </a:r>
            <a:r>
              <a:rPr lang="ar-SA" sz="2300" dirty="0" smtClean="0">
                <a:cs typeface="B Zar" pitchFamily="2" charset="-78"/>
              </a:rPr>
              <a:t> معاونت موظف است با بهره گيري از امكانات داخلي وخارجي و</a:t>
            </a:r>
            <a:r>
              <a:rPr lang="fa-IR" sz="2300" dirty="0" smtClean="0">
                <a:cs typeface="B Zar" pitchFamily="2" charset="-78"/>
              </a:rPr>
              <a:t> </a:t>
            </a:r>
            <a:r>
              <a:rPr lang="ar-SA" sz="2300" dirty="0" smtClean="0">
                <a:cs typeface="B Zar" pitchFamily="2" charset="-78"/>
              </a:rPr>
              <a:t>با استفاده از كارشناسان و</a:t>
            </a:r>
            <a:r>
              <a:rPr lang="fa-IR" sz="2300" dirty="0" smtClean="0">
                <a:cs typeface="B Zar" pitchFamily="2" charset="-78"/>
              </a:rPr>
              <a:t> </a:t>
            </a:r>
            <a:r>
              <a:rPr lang="ar-SA" sz="2300" dirty="0" smtClean="0">
                <a:cs typeface="B Zar" pitchFamily="2" charset="-78"/>
              </a:rPr>
              <a:t>اساتيد صاحب نظر داخلي وخارجي نسبت به برگزاري دوره هاي تخصصي آموزشي ، سمينارها و كارگاه ها در جهت ارتقاء عملي وعلمي مديران ، كاركنان ودا</a:t>
            </a:r>
            <a:r>
              <a:rPr lang="fa-IR" sz="2300" dirty="0" smtClean="0">
                <a:cs typeface="B Zar" pitchFamily="2" charset="-78"/>
              </a:rPr>
              <a:t>و</a:t>
            </a:r>
            <a:r>
              <a:rPr lang="ar-SA" sz="2300" dirty="0" smtClean="0">
                <a:cs typeface="B Zar" pitchFamily="2" charset="-78"/>
              </a:rPr>
              <a:t>طلبان اقدام نمايد.</a:t>
            </a:r>
            <a:endParaRPr lang="en-US" sz="2300" dirty="0" smtClean="0">
              <a:cs typeface="B Zar" pitchFamily="2" charset="-78"/>
            </a:endParaRPr>
          </a:p>
          <a:p>
            <a:pPr lvl="1" algn="just" rtl="1"/>
            <a:r>
              <a:rPr lang="ar-SA" sz="2300" dirty="0" smtClean="0">
                <a:solidFill>
                  <a:srgbClr val="C00000"/>
                </a:solidFill>
                <a:cs typeface="B Zar" pitchFamily="2" charset="-78"/>
              </a:rPr>
              <a:t>تبصره 1: </a:t>
            </a:r>
            <a:r>
              <a:rPr lang="ar-SA" sz="2300" dirty="0" smtClean="0">
                <a:cs typeface="B Zar" pitchFamily="2" charset="-78"/>
              </a:rPr>
              <a:t>دوره هاي مذكور به عنوان دوره هاي آموزش تخصصي محسوب وموسسه آموزش عالي علمي كاربردي هلال ايران موظف به تامين تمهيدات لازم جهت شمول آن ها در آموزش هاي ضمن خدمت كاركنان مي باشد.</a:t>
            </a:r>
            <a:endParaRPr lang="en-US" sz="2300" dirty="0" smtClean="0">
              <a:cs typeface="B Zar" pitchFamily="2" charset="-78"/>
            </a:endParaRPr>
          </a:p>
          <a:p>
            <a:pPr lvl="1" algn="just" rtl="1"/>
            <a:r>
              <a:rPr lang="ar-SA" sz="2300" dirty="0" smtClean="0">
                <a:solidFill>
                  <a:srgbClr val="C00000"/>
                </a:solidFill>
                <a:cs typeface="B Zar" pitchFamily="2" charset="-78"/>
              </a:rPr>
              <a:t>تبصره 2: </a:t>
            </a:r>
            <a:r>
              <a:rPr lang="ar-SA" sz="2300" dirty="0" smtClean="0">
                <a:cs typeface="B Zar" pitchFamily="2" charset="-78"/>
              </a:rPr>
              <a:t>موسسه آموزش عالي علمي وكاربردي هلال ايران موظف است طرح هاي مطالعاتي ، تحقيقاتي وپژوهشي با موضوع بهداشت و</a:t>
            </a:r>
            <a:r>
              <a:rPr lang="fa-IR" sz="2300" dirty="0" smtClean="0">
                <a:cs typeface="B Zar" pitchFamily="2" charset="-78"/>
              </a:rPr>
              <a:t> </a:t>
            </a:r>
            <a:r>
              <a:rPr lang="ar-SA" sz="2300" dirty="0" smtClean="0">
                <a:cs typeface="B Zar" pitchFamily="2" charset="-78"/>
              </a:rPr>
              <a:t>درمان را در اولويت هاي خود قرار دهد.</a:t>
            </a:r>
            <a:endParaRPr lang="en-US" sz="2300" dirty="0" smtClean="0">
              <a:cs typeface="B Zar" pitchFamily="2" charset="-78"/>
            </a:endParaRPr>
          </a:p>
          <a:p>
            <a:pPr algn="just" rtl="1"/>
            <a:r>
              <a:rPr lang="ar-SA" sz="2300" dirty="0" smtClean="0">
                <a:solidFill>
                  <a:srgbClr val="C00000"/>
                </a:solidFill>
                <a:cs typeface="B Zar" pitchFamily="2" charset="-78"/>
              </a:rPr>
              <a:t>4-4</a:t>
            </a:r>
            <a:r>
              <a:rPr lang="fa-IR" sz="2300" dirty="0" smtClean="0">
                <a:cs typeface="B Zar" pitchFamily="2" charset="-78"/>
              </a:rPr>
              <a:t> </a:t>
            </a:r>
            <a:r>
              <a:rPr lang="ar-SA" sz="2300" dirty="0" smtClean="0">
                <a:cs typeface="B Zar" pitchFamily="2" charset="-78"/>
              </a:rPr>
              <a:t> به منظور بهره گيري از پتانسيل منابع انساني موجود در جمعيت در قالب كد دوم ، حوزه هاي مرتبط جمعيت موظف به اقدامات همه جانبه در راستاي وظايف تعيين شده در شوراي راهبري مي باشند.</a:t>
            </a:r>
            <a:endParaRPr lang="en-US" sz="2300" dirty="0" smtClean="0">
              <a:cs typeface="B Zar" pitchFamily="2" charset="-78"/>
            </a:endParaRPr>
          </a:p>
          <a:p>
            <a:pPr algn="just" rtl="1"/>
            <a:r>
              <a:rPr lang="ar-SA" sz="2300" dirty="0" smtClean="0">
                <a:solidFill>
                  <a:srgbClr val="C00000"/>
                </a:solidFill>
                <a:cs typeface="B Zar" pitchFamily="2" charset="-78"/>
              </a:rPr>
              <a:t>4-5</a:t>
            </a:r>
            <a:r>
              <a:rPr lang="fa-IR" sz="2300" dirty="0" smtClean="0">
                <a:cs typeface="B Zar" pitchFamily="2" charset="-78"/>
              </a:rPr>
              <a:t> </a:t>
            </a:r>
            <a:r>
              <a:rPr lang="ar-SA" sz="2300" dirty="0" smtClean="0">
                <a:cs typeface="B Zar" pitchFamily="2" charset="-78"/>
              </a:rPr>
              <a:t> معاونت موظف است به منظور انجام ماموريت ها و</a:t>
            </a:r>
            <a:r>
              <a:rPr lang="fa-IR" sz="2300" dirty="0" smtClean="0">
                <a:cs typeface="B Zar" pitchFamily="2" charset="-78"/>
              </a:rPr>
              <a:t> </a:t>
            </a:r>
            <a:r>
              <a:rPr lang="ar-SA" sz="2300" dirty="0" smtClean="0">
                <a:cs typeface="B Zar" pitchFamily="2" charset="-78"/>
              </a:rPr>
              <a:t>وظايف تخصصي مطرح در اين آيين نامه نسبت به ارائه پيشنهاد اصلاح ساختار با هماهنگي معاونت منابع انس</a:t>
            </a:r>
            <a:r>
              <a:rPr lang="fa-IR" sz="2300" dirty="0" smtClean="0">
                <a:cs typeface="B Zar" pitchFamily="2" charset="-78"/>
              </a:rPr>
              <a:t>ا</a:t>
            </a:r>
            <a:r>
              <a:rPr lang="ar-SA" sz="2300" dirty="0" smtClean="0">
                <a:cs typeface="B Zar" pitchFamily="2" charset="-78"/>
              </a:rPr>
              <a:t>ني وپشتيباني اقدام نمايد.</a:t>
            </a:r>
            <a:endParaRPr lang="en-US" sz="2300" dirty="0" smtClean="0">
              <a:cs typeface="B Zar" pitchFamily="2" charset="-78"/>
            </a:endParaRPr>
          </a:p>
          <a:p>
            <a:pPr algn="just"/>
            <a:endParaRPr lang="en-US" sz="2300" dirty="0">
              <a:cs typeface="B Zar" pitchFamily="2" charset="-78"/>
            </a:endParaRPr>
          </a:p>
        </p:txBody>
      </p:sp>
      <p:sp>
        <p:nvSpPr>
          <p:cNvPr id="4" name="Title 1"/>
          <p:cNvSpPr>
            <a:spLocks noGrp="1"/>
          </p:cNvSpPr>
          <p:nvPr>
            <p:ph type="title"/>
          </p:nvPr>
        </p:nvSpPr>
        <p:spPr>
          <a:xfrm>
            <a:off x="6858000" y="152400"/>
            <a:ext cx="1828800" cy="515112"/>
          </a:xfrm>
        </p:spPr>
        <p:txBody>
          <a:bodyPr>
            <a:normAutofit/>
          </a:bodyPr>
          <a:lstStyle/>
          <a:p>
            <a:pPr algn="r" rtl="1"/>
            <a:r>
              <a:rPr lang="fa-IR" sz="2500" dirty="0" smtClean="0">
                <a:solidFill>
                  <a:srgbClr val="C00000"/>
                </a:solidFill>
                <a:cs typeface="B Zar" pitchFamily="2" charset="-78"/>
              </a:rPr>
              <a:t>ادامه صفحه قبل:</a:t>
            </a:r>
            <a:endParaRPr lang="en-US" sz="2500" dirty="0">
              <a:solidFill>
                <a:srgbClr val="C00000"/>
              </a:solidFill>
              <a:cs typeface="B Zar"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5800" y="932688"/>
            <a:ext cx="4191000" cy="743712"/>
          </a:xfrm>
        </p:spPr>
        <p:txBody>
          <a:bodyPr>
            <a:normAutofit fontScale="90000"/>
          </a:bodyPr>
          <a:lstStyle/>
          <a:p>
            <a:pPr algn="r" rtl="1"/>
            <a:r>
              <a:rPr lang="ar-SA" dirty="0" smtClean="0">
                <a:solidFill>
                  <a:srgbClr val="C00000"/>
                </a:solidFill>
                <a:cs typeface="B Titr" pitchFamily="2" charset="-78"/>
              </a:rPr>
              <a:t>ماده 5- آمادگي </a:t>
            </a:r>
            <a:r>
              <a:rPr lang="en-US" dirty="0" smtClean="0">
                <a:solidFill>
                  <a:srgbClr val="C00000"/>
                </a:solidFill>
                <a:cs typeface="B Titr" pitchFamily="2" charset="-78"/>
              </a:rPr>
              <a:t/>
            </a:r>
            <a:br>
              <a:rPr lang="en-US" dirty="0" smtClean="0">
                <a:solidFill>
                  <a:srgbClr val="C00000"/>
                </a:solidFill>
                <a:cs typeface="B Titr" pitchFamily="2" charset="-78"/>
              </a:rPr>
            </a:br>
            <a:endParaRPr lang="en-US" dirty="0">
              <a:solidFill>
                <a:srgbClr val="C00000"/>
              </a:solidFill>
              <a:cs typeface="B Titr" pitchFamily="2" charset="-78"/>
            </a:endParaRPr>
          </a:p>
        </p:txBody>
      </p:sp>
      <p:sp>
        <p:nvSpPr>
          <p:cNvPr id="3" name="Content Placeholder 2"/>
          <p:cNvSpPr>
            <a:spLocks noGrp="1"/>
          </p:cNvSpPr>
          <p:nvPr>
            <p:ph idx="1"/>
          </p:nvPr>
        </p:nvSpPr>
        <p:spPr>
          <a:xfrm>
            <a:off x="457200" y="1371600"/>
            <a:ext cx="8229600" cy="4953000"/>
          </a:xfrm>
        </p:spPr>
        <p:txBody>
          <a:bodyPr>
            <a:normAutofit/>
          </a:bodyPr>
          <a:lstStyle/>
          <a:p>
            <a:pPr algn="just" rtl="1"/>
            <a:r>
              <a:rPr lang="ar-SA" dirty="0" smtClean="0">
                <a:solidFill>
                  <a:srgbClr val="C00000"/>
                </a:solidFill>
                <a:cs typeface="B Zar" pitchFamily="2" charset="-78"/>
              </a:rPr>
              <a:t>5-1</a:t>
            </a:r>
            <a:r>
              <a:rPr lang="fa-IR" dirty="0" smtClean="0">
                <a:cs typeface="B Zar" pitchFamily="2" charset="-78"/>
              </a:rPr>
              <a:t> </a:t>
            </a:r>
            <a:r>
              <a:rPr lang="ar-SA" dirty="0" smtClean="0">
                <a:cs typeface="B Zar" pitchFamily="2" charset="-78"/>
              </a:rPr>
              <a:t> معاونت موظف است به منظور انجام شرح وظايف و</a:t>
            </a:r>
            <a:r>
              <a:rPr lang="fa-IR" dirty="0" smtClean="0">
                <a:cs typeface="B Zar" pitchFamily="2" charset="-78"/>
              </a:rPr>
              <a:t> </a:t>
            </a:r>
            <a:r>
              <a:rPr lang="ar-SA" dirty="0" smtClean="0">
                <a:cs typeface="B Zar" pitchFamily="2" charset="-78"/>
              </a:rPr>
              <a:t>مامويتهاي محوله در راستاي ارائه خدمات سلامت در شرايط اضطرار ، تمهيدات لازم را جهت به روز نمودن وتامين امكانات وتجهيزات كارآمد با بهره گيري از فناوري وتكنولوژي روز اتخاذ نمايد.</a:t>
            </a:r>
            <a:endParaRPr lang="en-US" dirty="0" smtClean="0">
              <a:cs typeface="B Zar" pitchFamily="2" charset="-78"/>
            </a:endParaRPr>
          </a:p>
          <a:p>
            <a:pPr algn="just" rtl="1"/>
            <a:r>
              <a:rPr lang="ar-SA" dirty="0" smtClean="0">
                <a:solidFill>
                  <a:srgbClr val="C00000"/>
                </a:solidFill>
                <a:cs typeface="B Zar" pitchFamily="2" charset="-78"/>
              </a:rPr>
              <a:t>5-2</a:t>
            </a:r>
            <a:r>
              <a:rPr lang="ar-SA" dirty="0" smtClean="0">
                <a:cs typeface="B Zar" pitchFamily="2" charset="-78"/>
              </a:rPr>
              <a:t> خريد هر گونه تجهيزات مرتبط با ارائه خدمات بهداشت ،درمان وتوانبخشي از قبيل چادرهاي تخصصي ، اتوبوس آمبولانسي وساير تجهيزات عملياتي وتخصصي مرتبط درتمامي واحدهاي جمعيت منوط به رعايت استاندار</a:t>
            </a:r>
            <a:r>
              <a:rPr lang="fa-IR" dirty="0" smtClean="0">
                <a:cs typeface="B Zar" pitchFamily="2" charset="-78"/>
              </a:rPr>
              <a:t>د</a:t>
            </a:r>
            <a:r>
              <a:rPr lang="ar-SA" dirty="0" smtClean="0">
                <a:cs typeface="B Zar" pitchFamily="2" charset="-78"/>
              </a:rPr>
              <a:t>ها واخذ تاييديه فني معاونت مي باشد.</a:t>
            </a:r>
            <a:endParaRPr lang="en-US" dirty="0" smtClean="0">
              <a:cs typeface="B Zar" pitchFamily="2" charset="-78"/>
            </a:endParaRPr>
          </a:p>
          <a:p>
            <a:pPr algn="just" rtl="1"/>
            <a:r>
              <a:rPr lang="ar-SA" dirty="0" smtClean="0">
                <a:solidFill>
                  <a:srgbClr val="C00000"/>
                </a:solidFill>
                <a:cs typeface="B Zar" pitchFamily="2" charset="-78"/>
              </a:rPr>
              <a:t>5-3</a:t>
            </a:r>
            <a:r>
              <a:rPr lang="fa-IR" dirty="0" smtClean="0">
                <a:solidFill>
                  <a:srgbClr val="C00000"/>
                </a:solidFill>
                <a:cs typeface="B Zar" pitchFamily="2" charset="-78"/>
              </a:rPr>
              <a:t> </a:t>
            </a:r>
            <a:r>
              <a:rPr lang="ar-SA" dirty="0" smtClean="0">
                <a:cs typeface="B Zar" pitchFamily="2" charset="-78"/>
              </a:rPr>
              <a:t> جمعيت استانها موظفند به منظور حفظ ، نگهداري وذخيره سازي تجهيزات وملزومات حوزه بهداشت ودرمان اضطراري از امكانات در اختيار به بهترين نحو استفاده نموده ومحل مناسبي براي آنان تامين نمايند.</a:t>
            </a:r>
            <a:endParaRPr lang="en-US" dirty="0" smtClean="0">
              <a:cs typeface="B Zar" pitchFamily="2" charset="-78"/>
            </a:endParaRPr>
          </a:p>
          <a:p>
            <a:pPr algn="just" rtl="1"/>
            <a:endParaRPr lang="en-US" dirty="0">
              <a:cs typeface="B Zar"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Grp="1" noChangeArrowheads="1"/>
          </p:cNvSpPr>
          <p:nvPr>
            <p:ph idx="1"/>
          </p:nvPr>
        </p:nvSpPr>
        <p:spPr bwMode="auto">
          <a:xfrm>
            <a:off x="381000" y="1143000"/>
            <a:ext cx="8305800" cy="529375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dirty="0" smtClean="0">
                <a:ln>
                  <a:noFill/>
                </a:ln>
                <a:solidFill>
                  <a:srgbClr val="C00000"/>
                </a:solidFill>
                <a:effectLst/>
                <a:latin typeface="Calibri" pitchFamily="34" charset="0"/>
                <a:ea typeface="Times New Roman" pitchFamily="18" charset="0"/>
                <a:cs typeface="B Zar" pitchFamily="2" charset="-78"/>
              </a:rPr>
              <a:t>5</a:t>
            </a:r>
            <a:r>
              <a:rPr kumimoji="0" lang="ar-SA" b="0" i="0" u="none" strike="noStrike" cap="none" normalizeH="0" baseline="0" dirty="0" smtClean="0">
                <a:ln>
                  <a:noFill/>
                </a:ln>
                <a:solidFill>
                  <a:srgbClr val="C00000"/>
                </a:solidFill>
                <a:effectLst/>
                <a:latin typeface="Calibri" pitchFamily="34" charset="0"/>
                <a:ea typeface="Times New Roman" pitchFamily="18" charset="0"/>
                <a:cs typeface="B Zar" pitchFamily="2" charset="-78"/>
              </a:rPr>
              <a:t>-4</a:t>
            </a:r>
            <a:r>
              <a:rPr kumimoji="0" lang="fa-IR"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 </a:t>
            </a:r>
            <a:r>
              <a:rPr kumimoji="0" lang="ar-SA"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 معاونت موظف است جهت حفظ و</a:t>
            </a:r>
            <a:r>
              <a:rPr kumimoji="0" lang="fa-IR"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 </a:t>
            </a:r>
            <a:r>
              <a:rPr kumimoji="0" lang="ar-SA"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ارتقاء آمادگي هاي تخصصي ،حرفه اي وجسماني تيم هاي بهداشت ودرمان اضطراري در ستاد وجمعيت استان ها ، تسهيلات وامكانات لازم را پيش بيني وتامين نمايد.</a:t>
            </a:r>
            <a:endParaRPr kumimoji="0" lang="fa-IR"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pPr>
            <a:r>
              <a:rPr kumimoji="0" lang="ar-SA" b="0" i="0" u="none" strike="noStrike" cap="none" normalizeH="0" baseline="0" dirty="0" smtClean="0">
                <a:ln>
                  <a:noFill/>
                </a:ln>
                <a:solidFill>
                  <a:srgbClr val="C00000"/>
                </a:solidFill>
                <a:effectLst/>
                <a:latin typeface="Calibri" pitchFamily="34" charset="0"/>
                <a:ea typeface="Times New Roman" pitchFamily="18" charset="0"/>
                <a:cs typeface="B Zar" pitchFamily="2" charset="-78"/>
              </a:rPr>
              <a:t>5-5</a:t>
            </a:r>
            <a:r>
              <a:rPr kumimoji="0" lang="fa-IR"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 </a:t>
            </a:r>
            <a:r>
              <a:rPr kumimoji="0" lang="ar-SA"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 معاونت موظف است با رعايت مقرارت سفرهاي خارجي وبه منظور ارتقاء ظرفيت وسطح توانمندي تيم هاي عملياتي از طريق برگزاري ويا شركت در دوره هاي بين المللي جهت بهره گيري از تجربيات،</a:t>
            </a:r>
            <a:r>
              <a:rPr kumimoji="0" lang="fa-IR"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 </a:t>
            </a:r>
            <a:r>
              <a:rPr kumimoji="0" lang="ar-SA"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مهارت ها وعلم روز اقدام نمايد.</a:t>
            </a:r>
            <a:endParaRPr kumimoji="0" lang="fa-IR"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pPr>
            <a:r>
              <a:rPr kumimoji="0" lang="ar-SA" b="0" i="0" u="none" strike="noStrike" cap="none" normalizeH="0" baseline="0" dirty="0" smtClean="0">
                <a:ln>
                  <a:noFill/>
                </a:ln>
                <a:solidFill>
                  <a:srgbClr val="C00000"/>
                </a:solidFill>
                <a:effectLst/>
                <a:latin typeface="Calibri" pitchFamily="34" charset="0"/>
                <a:ea typeface="Times New Roman" pitchFamily="18" charset="0"/>
                <a:cs typeface="B Zar" pitchFamily="2" charset="-78"/>
              </a:rPr>
              <a:t>5-6</a:t>
            </a:r>
            <a:r>
              <a:rPr kumimoji="0" lang="fa-IR" b="0" i="0" u="none" strike="noStrike" cap="none" normalizeH="0" baseline="0" dirty="0" smtClean="0">
                <a:ln>
                  <a:noFill/>
                </a:ln>
                <a:solidFill>
                  <a:srgbClr val="C00000"/>
                </a:solidFill>
                <a:effectLst/>
                <a:latin typeface="Calibri" pitchFamily="34" charset="0"/>
                <a:ea typeface="Times New Roman" pitchFamily="18" charset="0"/>
                <a:cs typeface="B Zar" pitchFamily="2" charset="-78"/>
              </a:rPr>
              <a:t> </a:t>
            </a:r>
            <a:r>
              <a:rPr kumimoji="0" lang="ar-SA"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 معاونت موظف است به استناد ماده 1 اساسنامه جمعيت وبه منظور امكان ارائه خدمات استاندارد بهداشت ،درمان وتوانبخشي در عمليات هاي برون مرزي نسبت به برنامه ريزي لازم جهت پذيرش و</a:t>
            </a:r>
            <a:r>
              <a:rPr kumimoji="0" lang="fa-IR"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 </a:t>
            </a:r>
            <a:r>
              <a:rPr kumimoji="0" lang="ar-SA"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ايجاد واحدهاي پاسخگويي اضطراري مورد</a:t>
            </a:r>
            <a:r>
              <a:rPr kumimoji="0" lang="fa-IR"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 </a:t>
            </a:r>
            <a:r>
              <a:rPr kumimoji="0" lang="ar-SA"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تاييد فدراسيون بين المللي جمعيت هاي هلال احمر وصليب سرخ با هماهنگي معاونت امور بين الملل وحقوق بشر دوستانه اقدام نمايد.</a:t>
            </a:r>
            <a:endParaRPr kumimoji="0" lang="ar-SA" b="0" i="0" u="none" strike="noStrike" cap="none" normalizeH="0" baseline="0" dirty="0" smtClean="0">
              <a:ln>
                <a:noFill/>
              </a:ln>
              <a:solidFill>
                <a:schemeClr val="tx1"/>
              </a:solidFill>
              <a:effectLst/>
              <a:latin typeface="Arial" pitchFamily="34" charset="0"/>
              <a:cs typeface="B Zar" pitchFamily="2" charset="-78"/>
            </a:endParaRPr>
          </a:p>
        </p:txBody>
      </p:sp>
      <p:sp>
        <p:nvSpPr>
          <p:cNvPr id="5" name="Title 1"/>
          <p:cNvSpPr>
            <a:spLocks noGrp="1"/>
          </p:cNvSpPr>
          <p:nvPr>
            <p:ph type="title"/>
          </p:nvPr>
        </p:nvSpPr>
        <p:spPr>
          <a:xfrm>
            <a:off x="6858000" y="152400"/>
            <a:ext cx="1828800" cy="515112"/>
          </a:xfrm>
        </p:spPr>
        <p:txBody>
          <a:bodyPr>
            <a:normAutofit/>
          </a:bodyPr>
          <a:lstStyle/>
          <a:p>
            <a:pPr algn="r" rtl="1"/>
            <a:r>
              <a:rPr lang="fa-IR" sz="2500" dirty="0" smtClean="0">
                <a:solidFill>
                  <a:srgbClr val="C00000"/>
                </a:solidFill>
                <a:cs typeface="B Zar" pitchFamily="2" charset="-78"/>
              </a:rPr>
              <a:t>ادامه صفحه قبل:</a:t>
            </a:r>
            <a:endParaRPr lang="en-US" sz="2500" dirty="0">
              <a:solidFill>
                <a:srgbClr val="C00000"/>
              </a:solidFill>
              <a:cs typeface="B Zar"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19600" y="304800"/>
            <a:ext cx="4267200" cy="1143000"/>
          </a:xfrm>
        </p:spPr>
        <p:txBody>
          <a:bodyPr>
            <a:noAutofit/>
          </a:bodyPr>
          <a:lstStyle/>
          <a:p>
            <a:pPr algn="r" rtl="1"/>
            <a:r>
              <a:rPr lang="ar-SA" sz="3500" dirty="0" smtClean="0">
                <a:solidFill>
                  <a:srgbClr val="C00000"/>
                </a:solidFill>
                <a:cs typeface="B Titr" pitchFamily="2" charset="-78"/>
              </a:rPr>
              <a:t>ماده 6- پاسخگويي </a:t>
            </a:r>
            <a:r>
              <a:rPr lang="en-US" sz="3500" dirty="0" smtClean="0">
                <a:solidFill>
                  <a:srgbClr val="C00000"/>
                </a:solidFill>
                <a:cs typeface="B Titr" pitchFamily="2" charset="-78"/>
              </a:rPr>
              <a:t/>
            </a:r>
            <a:br>
              <a:rPr lang="en-US" sz="3500" dirty="0" smtClean="0">
                <a:solidFill>
                  <a:srgbClr val="C00000"/>
                </a:solidFill>
                <a:cs typeface="B Titr" pitchFamily="2" charset="-78"/>
              </a:rPr>
            </a:br>
            <a:endParaRPr lang="en-US" sz="3500" dirty="0">
              <a:solidFill>
                <a:srgbClr val="C00000"/>
              </a:solidFill>
              <a:cs typeface="B Titr" pitchFamily="2" charset="-78"/>
            </a:endParaRPr>
          </a:p>
        </p:txBody>
      </p:sp>
      <p:sp>
        <p:nvSpPr>
          <p:cNvPr id="3" name="Content Placeholder 2"/>
          <p:cNvSpPr>
            <a:spLocks noGrp="1"/>
          </p:cNvSpPr>
          <p:nvPr>
            <p:ph idx="1"/>
          </p:nvPr>
        </p:nvSpPr>
        <p:spPr>
          <a:xfrm>
            <a:off x="457200" y="640080"/>
            <a:ext cx="8229600" cy="4389120"/>
          </a:xfrm>
        </p:spPr>
        <p:txBody>
          <a:bodyPr>
            <a:noAutofit/>
          </a:bodyPr>
          <a:lstStyle/>
          <a:p>
            <a:pPr algn="just" rtl="1"/>
            <a:r>
              <a:rPr lang="ar-SA" dirty="0" smtClean="0">
                <a:cs typeface="B Zar" pitchFamily="2" charset="-78"/>
              </a:rPr>
              <a:t> </a:t>
            </a:r>
            <a:endParaRPr lang="en-US" dirty="0" smtClean="0">
              <a:cs typeface="B Zar" pitchFamily="2" charset="-78"/>
            </a:endParaRPr>
          </a:p>
          <a:p>
            <a:pPr algn="just" rtl="1"/>
            <a:r>
              <a:rPr lang="ar-SA" dirty="0" smtClean="0">
                <a:solidFill>
                  <a:srgbClr val="C00000"/>
                </a:solidFill>
                <a:cs typeface="B Zar" pitchFamily="2" charset="-78"/>
              </a:rPr>
              <a:t>6-1</a:t>
            </a:r>
            <a:r>
              <a:rPr lang="fa-IR" dirty="0" smtClean="0">
                <a:cs typeface="B Zar" pitchFamily="2" charset="-78"/>
              </a:rPr>
              <a:t> </a:t>
            </a:r>
            <a:r>
              <a:rPr lang="ar-SA" dirty="0" smtClean="0">
                <a:cs typeface="B Zar" pitchFamily="2" charset="-78"/>
              </a:rPr>
              <a:t> معاونت موظف به برنامه ريزي همه جانبه جهت تامين واستقرار واحدهاي بهداشت ودرمان اضطراري متناسب با نيازهاي مناطق آسيب ديده مي باشد.</a:t>
            </a:r>
            <a:endParaRPr lang="en-US" dirty="0" smtClean="0">
              <a:cs typeface="B Zar" pitchFamily="2" charset="-78"/>
            </a:endParaRPr>
          </a:p>
          <a:p>
            <a:pPr algn="just" rtl="1"/>
            <a:r>
              <a:rPr lang="ar-SA" dirty="0" smtClean="0">
                <a:cs typeface="B Zar" pitchFamily="2" charset="-78"/>
              </a:rPr>
              <a:t>تبصره: در راستاي تكميل خدمات درماني آسيب ديدگان ، تيمهاي توانبخشي در سوانح در سراسر كشور تشكيل ودر ذيل واحدهاي بهداشت ودرمان اضطراري فعاليت خواهند نمود.</a:t>
            </a:r>
            <a:endParaRPr lang="en-US" dirty="0" smtClean="0">
              <a:cs typeface="B Zar" pitchFamily="2" charset="-78"/>
            </a:endParaRPr>
          </a:p>
          <a:p>
            <a:pPr algn="just" rtl="1"/>
            <a:r>
              <a:rPr lang="ar-SA" dirty="0" smtClean="0">
                <a:solidFill>
                  <a:srgbClr val="C00000"/>
                </a:solidFill>
                <a:cs typeface="B Zar" pitchFamily="2" charset="-78"/>
              </a:rPr>
              <a:t>6-2</a:t>
            </a:r>
            <a:r>
              <a:rPr lang="fa-IR" dirty="0" smtClean="0">
                <a:cs typeface="B Zar" pitchFamily="2" charset="-78"/>
              </a:rPr>
              <a:t> </a:t>
            </a:r>
            <a:r>
              <a:rPr lang="ar-SA" dirty="0" smtClean="0">
                <a:cs typeface="B Zar" pitchFamily="2" charset="-78"/>
              </a:rPr>
              <a:t> مدت زمان ارائه خدمات بهداشت ودرمان اضطراري حداكثر تا چهار هفته بوده ودر صورت نياز با مجوز دبير كل بمدت يك ماه ديگر قابل تمديد خواهدبود.</a:t>
            </a:r>
            <a:endParaRPr lang="en-US" dirty="0" smtClean="0">
              <a:cs typeface="B Zar" pitchFamily="2" charset="-78"/>
            </a:endParaRPr>
          </a:p>
          <a:p>
            <a:pPr algn="just" rtl="1"/>
            <a:r>
              <a:rPr lang="ar-SA" dirty="0" smtClean="0">
                <a:solidFill>
                  <a:srgbClr val="C00000"/>
                </a:solidFill>
                <a:cs typeface="B Zar" pitchFamily="2" charset="-78"/>
              </a:rPr>
              <a:t>6-3</a:t>
            </a:r>
            <a:r>
              <a:rPr lang="fa-IR" dirty="0" smtClean="0">
                <a:cs typeface="B Zar" pitchFamily="2" charset="-78"/>
              </a:rPr>
              <a:t> </a:t>
            </a:r>
            <a:r>
              <a:rPr lang="ar-SA" dirty="0" smtClean="0">
                <a:cs typeface="B Zar" pitchFamily="2" charset="-78"/>
              </a:rPr>
              <a:t> اعزام تيم هاي عملياتي بهداشت ودرمان اضطراري به سوانح خارج از كشور  ، با مجوز وابلاغ دبيركل صورت مي پذيرد .</a:t>
            </a:r>
            <a:endParaRPr lang="en-US" dirty="0" smtClean="0">
              <a:cs typeface="B Zar" pitchFamily="2" charset="-78"/>
            </a:endParaRPr>
          </a:p>
          <a:p>
            <a:pPr lvl="1" algn="just" rtl="1"/>
            <a:r>
              <a:rPr lang="ar-SA" dirty="0" smtClean="0">
                <a:solidFill>
                  <a:srgbClr val="C00000"/>
                </a:solidFill>
                <a:cs typeface="B Zar" pitchFamily="2" charset="-78"/>
              </a:rPr>
              <a:t>تبصره : </a:t>
            </a:r>
            <a:r>
              <a:rPr lang="ar-SA" dirty="0" smtClean="0">
                <a:cs typeface="B Zar" pitchFamily="2" charset="-78"/>
              </a:rPr>
              <a:t>پرسنل وداوطلبين فعال در حوزه بهداشت و درمان اضطراري سراسر كشور در اولويت تامين كادر پزشكي مراكز درماني جمعيت در خارج از كشور و مركز پزشكي حج وزيارت خواهند بود.</a:t>
            </a:r>
            <a:endParaRPr lang="en-US" dirty="0" smtClean="0">
              <a:cs typeface="B Zar" pitchFamily="2" charset="-78"/>
            </a:endParaRPr>
          </a:p>
          <a:p>
            <a:pPr algn="just" rtl="1"/>
            <a:endParaRPr lang="en-US" dirty="0">
              <a:cs typeface="B Zar"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5800" y="381000"/>
            <a:ext cx="4191000" cy="1143000"/>
          </a:xfrm>
        </p:spPr>
        <p:txBody>
          <a:bodyPr>
            <a:noAutofit/>
          </a:bodyPr>
          <a:lstStyle/>
          <a:p>
            <a:pPr algn="r" rtl="1"/>
            <a:r>
              <a:rPr lang="ar-SA" sz="3500" dirty="0" smtClean="0">
                <a:solidFill>
                  <a:srgbClr val="C00000"/>
                </a:solidFill>
                <a:cs typeface="B Titr" pitchFamily="2" charset="-78"/>
              </a:rPr>
              <a:t>ماده 7- مديريت اطلاعات</a:t>
            </a:r>
            <a:r>
              <a:rPr lang="en-US" sz="3500" dirty="0" smtClean="0">
                <a:solidFill>
                  <a:srgbClr val="C00000"/>
                </a:solidFill>
                <a:cs typeface="B Titr" pitchFamily="2" charset="-78"/>
              </a:rPr>
              <a:t/>
            </a:r>
            <a:br>
              <a:rPr lang="en-US" sz="3500" dirty="0" smtClean="0">
                <a:solidFill>
                  <a:srgbClr val="C00000"/>
                </a:solidFill>
                <a:cs typeface="B Titr" pitchFamily="2" charset="-78"/>
              </a:rPr>
            </a:br>
            <a:endParaRPr lang="en-US" sz="3500" dirty="0">
              <a:solidFill>
                <a:srgbClr val="C00000"/>
              </a:solidFill>
              <a:cs typeface="B Titr" pitchFamily="2" charset="-78"/>
            </a:endParaRPr>
          </a:p>
        </p:txBody>
      </p:sp>
      <p:sp>
        <p:nvSpPr>
          <p:cNvPr id="3" name="Content Placeholder 2"/>
          <p:cNvSpPr>
            <a:spLocks noGrp="1"/>
          </p:cNvSpPr>
          <p:nvPr>
            <p:ph idx="1"/>
          </p:nvPr>
        </p:nvSpPr>
        <p:spPr>
          <a:xfrm>
            <a:off x="228600" y="1066800"/>
            <a:ext cx="8686800" cy="4389120"/>
          </a:xfrm>
        </p:spPr>
        <p:txBody>
          <a:bodyPr>
            <a:noAutofit/>
          </a:bodyPr>
          <a:lstStyle/>
          <a:p>
            <a:pPr algn="just" rtl="1">
              <a:buNone/>
            </a:pPr>
            <a:r>
              <a:rPr lang="ar-SA" sz="2200" dirty="0" smtClean="0">
                <a:cs typeface="B Zar" pitchFamily="2" charset="-78"/>
              </a:rPr>
              <a:t> </a:t>
            </a:r>
            <a:r>
              <a:rPr lang="ar-SA" sz="2200" dirty="0" smtClean="0">
                <a:solidFill>
                  <a:srgbClr val="C00000"/>
                </a:solidFill>
                <a:cs typeface="B Zar" pitchFamily="2" charset="-78"/>
              </a:rPr>
              <a:t>7-1</a:t>
            </a:r>
            <a:r>
              <a:rPr lang="ar-SA" sz="2200" dirty="0" smtClean="0">
                <a:cs typeface="B Zar" pitchFamily="2" charset="-78"/>
              </a:rPr>
              <a:t> معاونت موظف است جهت ارزيابي وانجام مطالعات مورد نياز وهمچنين ارتقاء كيفيت وكميت ارائه خدمات بهداشت ودرمان اضطراري ، مركز مديريت اطلاعات وهماهنگي عمليات بهداشت ودرمان اضطراري را با استقرار سامانه هاي فن آوري مرتبط ومبتني برنظام اطلاعات مديريتي با بهره گيري از ساختار تشكيلاتي موجود طراحي وراه اندازي نمايد.</a:t>
            </a:r>
            <a:endParaRPr lang="en-US" sz="2200" dirty="0" smtClean="0">
              <a:cs typeface="B Zar" pitchFamily="2" charset="-78"/>
            </a:endParaRPr>
          </a:p>
          <a:p>
            <a:pPr lvl="1" algn="just" rtl="1"/>
            <a:r>
              <a:rPr lang="ar-SA" sz="2200" dirty="0" smtClean="0">
                <a:cs typeface="B Zar" pitchFamily="2" charset="-78"/>
              </a:rPr>
              <a:t>تبصره 1: مركز مديريت اطلاعات وهماهنگي عمليات بهداشت ودرمان اضطراري معاونت بصورت شبانه روزي فعاليت خواهد نمود.</a:t>
            </a:r>
            <a:endParaRPr lang="en-US" sz="2200" dirty="0" smtClean="0">
              <a:cs typeface="B Zar" pitchFamily="2" charset="-78"/>
            </a:endParaRPr>
          </a:p>
          <a:p>
            <a:pPr lvl="1" algn="just" rtl="1"/>
            <a:r>
              <a:rPr lang="ar-SA" sz="2200" dirty="0" smtClean="0">
                <a:cs typeface="B Zar" pitchFamily="2" charset="-78"/>
              </a:rPr>
              <a:t>تبصره2: دستورالعمل مربوطه ظرف مدت 3ماه توسط معاونت تهيه وپس از تصويب در شوراي راهبردي توسط دبيركل ابلاغ خواهد گرديد.</a:t>
            </a:r>
            <a:endParaRPr lang="en-US" sz="2200" dirty="0" smtClean="0">
              <a:cs typeface="B Zar" pitchFamily="2" charset="-78"/>
            </a:endParaRPr>
          </a:p>
          <a:p>
            <a:pPr lvl="1" algn="r" rtl="1"/>
            <a:r>
              <a:rPr lang="ar-SA" sz="2200" dirty="0" smtClean="0">
                <a:cs typeface="B Zar" pitchFamily="2" charset="-78"/>
              </a:rPr>
              <a:t>تبصره 3: سازمان امداد ونجات ، معاونت واستانها موظفند تا به منظور هم افزايي وارتقاء بهره وري خدمات جمعيت در پاسخ به سوانح نسبت به هماهنگي واقدامات مرتبط جهت تبادل اطلاعات مركز عمليات اضطراري سازمان امدادونجات  (</a:t>
            </a:r>
            <a:r>
              <a:rPr lang="en-US" sz="2200" dirty="0" smtClean="0">
                <a:cs typeface="B Zar" pitchFamily="2" charset="-78"/>
              </a:rPr>
              <a:t>EOC</a:t>
            </a:r>
            <a:r>
              <a:rPr lang="ar-SA" sz="2200" dirty="0" smtClean="0">
                <a:cs typeface="B Zar" pitchFamily="2" charset="-78"/>
              </a:rPr>
              <a:t>) و مركز مديريت اطلاعات وعمليات بهداشت ودرمان اضطراري مبادرت نمايند.</a:t>
            </a:r>
            <a:endParaRPr lang="en-US" sz="2200" dirty="0" smtClean="0">
              <a:cs typeface="B Zar" pitchFamily="2" charset="-78"/>
            </a:endParaRPr>
          </a:p>
          <a:p>
            <a:pPr lvl="1" algn="r" rtl="1"/>
            <a:r>
              <a:rPr lang="ar-SA" sz="2200" dirty="0" smtClean="0">
                <a:cs typeface="B Zar" pitchFamily="2" charset="-78"/>
              </a:rPr>
              <a:t>تبصره 4: استان ها موظفند اطلاعات مرتبط با حوزه بهداشت ودرمان اضطراري را در مراكز عمليات اضطراري استان گرد آوري ، طبقه بندي وبه صورت دوره اي به روز رساني نموده وهماهنگي واقدامات لازم را به منظور توليد وگردش اطلاعات از مناطق آسيب ديده به مركز مديريت اطلاعات وهدايت عمليات معاونت بصورت مستمر ارسال نمايند.</a:t>
            </a:r>
            <a:endParaRPr lang="en-US" sz="2200" dirty="0" smtClean="0">
              <a:cs typeface="B Zar"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76400"/>
            <a:ext cx="8229600" cy="2331720"/>
          </a:xfrm>
        </p:spPr>
        <p:txBody>
          <a:bodyPr/>
          <a:lstStyle/>
          <a:p>
            <a:pPr algn="just" rtl="1"/>
            <a:r>
              <a:rPr lang="ar-SA" dirty="0" smtClean="0">
                <a:solidFill>
                  <a:srgbClr val="C00000"/>
                </a:solidFill>
                <a:cs typeface="B Zar" pitchFamily="2" charset="-78"/>
              </a:rPr>
              <a:t>7-2</a:t>
            </a:r>
            <a:r>
              <a:rPr lang="ar-SA" dirty="0" smtClean="0">
                <a:cs typeface="B Zar" pitchFamily="2" charset="-78"/>
              </a:rPr>
              <a:t> معاونت موظف است به منظور بهره گيري از تجارب سوانح ملي وبين المللي وجهت استفاده بهينه از حافظه سازماني وحفظ وطبقه بندي تجارب كسب شده نسبت به ايجاد واحد مستندسازي اقدام نمايد.</a:t>
            </a:r>
            <a:endParaRPr lang="en-US" dirty="0" smtClean="0">
              <a:cs typeface="B Zar" pitchFamily="2" charset="-78"/>
            </a:endParaRPr>
          </a:p>
          <a:p>
            <a:pPr algn="just" rtl="1"/>
            <a:endParaRPr lang="en-US" dirty="0">
              <a:cs typeface="B Zar" pitchFamily="2" charset="-78"/>
            </a:endParaRPr>
          </a:p>
        </p:txBody>
      </p:sp>
      <p:sp>
        <p:nvSpPr>
          <p:cNvPr id="4" name="Title 1"/>
          <p:cNvSpPr>
            <a:spLocks noGrp="1"/>
          </p:cNvSpPr>
          <p:nvPr>
            <p:ph type="title"/>
          </p:nvPr>
        </p:nvSpPr>
        <p:spPr>
          <a:xfrm>
            <a:off x="6858000" y="152400"/>
            <a:ext cx="1828800" cy="515112"/>
          </a:xfrm>
        </p:spPr>
        <p:txBody>
          <a:bodyPr>
            <a:normAutofit/>
          </a:bodyPr>
          <a:lstStyle/>
          <a:p>
            <a:pPr algn="r" rtl="1"/>
            <a:r>
              <a:rPr lang="fa-IR" sz="2500" dirty="0" smtClean="0">
                <a:solidFill>
                  <a:srgbClr val="C00000"/>
                </a:solidFill>
                <a:cs typeface="B Zar" pitchFamily="2" charset="-78"/>
              </a:rPr>
              <a:t>ادامه صفحه قبل:</a:t>
            </a:r>
            <a:endParaRPr lang="en-US" sz="2500" dirty="0">
              <a:solidFill>
                <a:srgbClr val="C00000"/>
              </a:solidFill>
              <a:cs typeface="B Zar"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ar-SA" dirty="0" smtClean="0">
                <a:solidFill>
                  <a:srgbClr val="C00000"/>
                </a:solidFill>
                <a:cs typeface="B Zar" pitchFamily="2" charset="-78"/>
              </a:rPr>
              <a:t>8-1</a:t>
            </a:r>
            <a:r>
              <a:rPr lang="fa-IR" dirty="0" smtClean="0">
                <a:cs typeface="B Zar" pitchFamily="2" charset="-78"/>
              </a:rPr>
              <a:t> </a:t>
            </a:r>
            <a:r>
              <a:rPr lang="ar-SA" dirty="0" smtClean="0">
                <a:cs typeface="B Zar" pitchFamily="2" charset="-78"/>
              </a:rPr>
              <a:t> به منظور يكپارچگي و</a:t>
            </a:r>
            <a:r>
              <a:rPr lang="fa-IR" dirty="0" smtClean="0">
                <a:cs typeface="B Zar" pitchFamily="2" charset="-78"/>
              </a:rPr>
              <a:t> </a:t>
            </a:r>
            <a:r>
              <a:rPr lang="ar-SA" dirty="0" smtClean="0">
                <a:cs typeface="B Zar" pitchFamily="2" charset="-78"/>
              </a:rPr>
              <a:t>انسجام خدمات بهداشت ودرمان اضطراري در كشور، تركيبي با سه سطح تحت عنوان "شوراي راهبردي"،"كميته نظارت و</a:t>
            </a:r>
            <a:r>
              <a:rPr lang="fa-IR" dirty="0" smtClean="0">
                <a:cs typeface="B Zar" pitchFamily="2" charset="-78"/>
              </a:rPr>
              <a:t> </a:t>
            </a:r>
            <a:r>
              <a:rPr lang="ar-SA" dirty="0" smtClean="0">
                <a:cs typeface="B Zar" pitchFamily="2" charset="-78"/>
              </a:rPr>
              <a:t>برنامه ريزي"و " كميته امور اجرايي استان" تشكيل مي گردد.</a:t>
            </a:r>
            <a:endParaRPr lang="en-US" dirty="0" smtClean="0">
              <a:cs typeface="B Zar" pitchFamily="2" charset="-78"/>
            </a:endParaRPr>
          </a:p>
          <a:p>
            <a:pPr algn="r" rtl="1"/>
            <a:endParaRPr lang="en-US" dirty="0">
              <a:cs typeface="B Zar" pitchFamily="2" charset="-78"/>
            </a:endParaRPr>
          </a:p>
        </p:txBody>
      </p:sp>
      <p:sp>
        <p:nvSpPr>
          <p:cNvPr id="28673" name="Rectangle 1"/>
          <p:cNvSpPr>
            <a:spLocks noGrp="1" noChangeArrowheads="1"/>
          </p:cNvSpPr>
          <p:nvPr>
            <p:ph type="title"/>
          </p:nvPr>
        </p:nvSpPr>
        <p:spPr bwMode="auto">
          <a:xfrm>
            <a:off x="5105400" y="457200"/>
            <a:ext cx="3534942"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ar-SA" sz="4000" b="0" i="0" u="none" strike="noStrike" cap="none" normalizeH="0" baseline="0" dirty="0" smtClean="0">
                <a:ln>
                  <a:noFill/>
                </a:ln>
                <a:solidFill>
                  <a:srgbClr val="C00000"/>
                </a:solidFill>
                <a:effectLst/>
                <a:latin typeface="Calibri" pitchFamily="34" charset="0"/>
                <a:ea typeface="Times New Roman" pitchFamily="18" charset="0"/>
                <a:cs typeface="B Titr" pitchFamily="2" charset="-78"/>
              </a:rPr>
              <a:t>ماده 8- هماهنگي</a:t>
            </a:r>
            <a:endParaRPr kumimoji="0" lang="en-US" sz="4000" b="0" i="0" u="none" strike="noStrike" cap="none" normalizeH="0" baseline="0" dirty="0" smtClean="0">
              <a:ln>
                <a:noFill/>
              </a:ln>
              <a:solidFill>
                <a:srgbClr val="C00000"/>
              </a:solidFill>
              <a:effectLst/>
              <a:latin typeface="Arial" pitchFamily="34" charset="0"/>
              <a:cs typeface="B Titr"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5105400"/>
          </a:xfrm>
        </p:spPr>
        <p:txBody>
          <a:bodyPr/>
          <a:lstStyle/>
          <a:p>
            <a:pPr algn="just" rtl="1"/>
            <a:r>
              <a:rPr lang="ar-SA" dirty="0" smtClean="0">
                <a:solidFill>
                  <a:srgbClr val="C00000"/>
                </a:solidFill>
                <a:cs typeface="B Zar" pitchFamily="2" charset="-78"/>
              </a:rPr>
              <a:t>8-2</a:t>
            </a:r>
            <a:r>
              <a:rPr lang="fa-IR" dirty="0" smtClean="0">
                <a:cs typeface="B Zar" pitchFamily="2" charset="-78"/>
              </a:rPr>
              <a:t> </a:t>
            </a:r>
            <a:r>
              <a:rPr lang="ar-SA" dirty="0" smtClean="0">
                <a:cs typeface="B Zar" pitchFamily="2" charset="-78"/>
              </a:rPr>
              <a:t> تركيب شوراي راهبري به شرح ذيل مي باشد:</a:t>
            </a:r>
            <a:endParaRPr lang="fa-IR" dirty="0" smtClean="0">
              <a:cs typeface="B Zar" pitchFamily="2" charset="-78"/>
            </a:endParaRPr>
          </a:p>
          <a:p>
            <a:pPr algn="just" rtl="1">
              <a:buNone/>
            </a:pPr>
            <a:endParaRPr lang="en-US" dirty="0" smtClean="0">
              <a:cs typeface="B Zar" pitchFamily="2" charset="-78"/>
            </a:endParaRPr>
          </a:p>
          <a:p>
            <a:pPr lvl="0" algn="just" rtl="1"/>
            <a:r>
              <a:rPr lang="ar-SA" dirty="0" smtClean="0">
                <a:cs typeface="B Zar" pitchFamily="2" charset="-78"/>
              </a:rPr>
              <a:t>دبيركل (رئيس شورا)</a:t>
            </a:r>
            <a:endParaRPr lang="en-US" dirty="0" smtClean="0">
              <a:cs typeface="B Zar" pitchFamily="2" charset="-78"/>
            </a:endParaRPr>
          </a:p>
          <a:p>
            <a:pPr lvl="0" algn="just" rtl="1"/>
            <a:r>
              <a:rPr lang="ar-SA" dirty="0" smtClean="0">
                <a:cs typeface="B Zar" pitchFamily="2" charset="-78"/>
              </a:rPr>
              <a:t>معاون بهداشت،درمان وتوانبخشي (نايب رئيس شورا)</a:t>
            </a:r>
            <a:endParaRPr lang="en-US" dirty="0" smtClean="0">
              <a:cs typeface="B Zar" pitchFamily="2" charset="-78"/>
            </a:endParaRPr>
          </a:p>
          <a:p>
            <a:pPr lvl="0" algn="just" rtl="1"/>
            <a:r>
              <a:rPr lang="ar-SA" dirty="0" smtClean="0">
                <a:cs typeface="B Zar" pitchFamily="2" charset="-78"/>
              </a:rPr>
              <a:t>مديركل بهداشت ودرمان (دبيرشورا و</a:t>
            </a:r>
            <a:r>
              <a:rPr lang="fa-IR" dirty="0" smtClean="0">
                <a:cs typeface="B Zar" pitchFamily="2" charset="-78"/>
              </a:rPr>
              <a:t> </a:t>
            </a:r>
            <a:r>
              <a:rPr lang="ar-SA" dirty="0" smtClean="0">
                <a:cs typeface="B Zar" pitchFamily="2" charset="-78"/>
              </a:rPr>
              <a:t>بدون حق راي)</a:t>
            </a:r>
            <a:endParaRPr lang="en-US" dirty="0" smtClean="0">
              <a:cs typeface="B Zar" pitchFamily="2" charset="-78"/>
            </a:endParaRPr>
          </a:p>
          <a:p>
            <a:pPr lvl="0" algn="just" rtl="1"/>
            <a:r>
              <a:rPr lang="ar-SA" dirty="0" smtClean="0">
                <a:cs typeface="B Zar" pitchFamily="2" charset="-78"/>
              </a:rPr>
              <a:t>خزانه دار كل و ذيحساب</a:t>
            </a:r>
            <a:endParaRPr lang="en-US" dirty="0" smtClean="0">
              <a:cs typeface="B Zar" pitchFamily="2" charset="-78"/>
            </a:endParaRPr>
          </a:p>
          <a:p>
            <a:pPr lvl="0" algn="just" rtl="1"/>
            <a:r>
              <a:rPr lang="ar-SA" dirty="0" smtClean="0">
                <a:cs typeface="B Zar" pitchFamily="2" charset="-78"/>
              </a:rPr>
              <a:t>معاونت توسعه منابع انساني وپشتيباني</a:t>
            </a:r>
            <a:endParaRPr lang="en-US" dirty="0" smtClean="0">
              <a:cs typeface="B Zar" pitchFamily="2" charset="-78"/>
            </a:endParaRPr>
          </a:p>
          <a:p>
            <a:pPr lvl="0" algn="just" rtl="1"/>
            <a:r>
              <a:rPr lang="ar-SA" dirty="0" smtClean="0">
                <a:cs typeface="B Zar" pitchFamily="2" charset="-78"/>
              </a:rPr>
              <a:t>رئيس سازمان امداد و نجات</a:t>
            </a:r>
            <a:endParaRPr lang="en-US" dirty="0" smtClean="0">
              <a:cs typeface="B Zar" pitchFamily="2" charset="-78"/>
            </a:endParaRPr>
          </a:p>
          <a:p>
            <a:pPr lvl="1" algn="just" rtl="1"/>
            <a:r>
              <a:rPr lang="ar-SA" dirty="0" smtClean="0">
                <a:solidFill>
                  <a:srgbClr val="C00000"/>
                </a:solidFill>
                <a:cs typeface="B Zar" pitchFamily="2" charset="-78"/>
              </a:rPr>
              <a:t>تبصره : </a:t>
            </a:r>
            <a:r>
              <a:rPr lang="ar-SA" dirty="0" smtClean="0">
                <a:cs typeface="B Zar" pitchFamily="2" charset="-78"/>
              </a:rPr>
              <a:t>از صاحب نظران كشوري به پيشنهاد معاونت و تاييد دبير كل (بدون حق راي) حسب موضوع دعوت بعمل مي آيد.</a:t>
            </a:r>
            <a:endParaRPr lang="en-US" dirty="0" smtClean="0">
              <a:cs typeface="B Zar" pitchFamily="2" charset="-78"/>
            </a:endParaRPr>
          </a:p>
          <a:p>
            <a:pPr algn="just" rtl="1"/>
            <a:endParaRPr lang="en-US" dirty="0">
              <a:cs typeface="B Zar" pitchFamily="2" charset="-78"/>
            </a:endParaRPr>
          </a:p>
        </p:txBody>
      </p:sp>
      <p:sp>
        <p:nvSpPr>
          <p:cNvPr id="4" name="Title 1"/>
          <p:cNvSpPr>
            <a:spLocks noGrp="1"/>
          </p:cNvSpPr>
          <p:nvPr>
            <p:ph type="title"/>
          </p:nvPr>
        </p:nvSpPr>
        <p:spPr>
          <a:xfrm>
            <a:off x="6858000" y="152400"/>
            <a:ext cx="1828800" cy="515112"/>
          </a:xfrm>
        </p:spPr>
        <p:txBody>
          <a:bodyPr>
            <a:normAutofit/>
          </a:bodyPr>
          <a:lstStyle/>
          <a:p>
            <a:pPr algn="r" rtl="1"/>
            <a:r>
              <a:rPr lang="fa-IR" sz="2500" dirty="0" smtClean="0">
                <a:solidFill>
                  <a:srgbClr val="C00000"/>
                </a:solidFill>
                <a:cs typeface="B Zar" pitchFamily="2" charset="-78"/>
              </a:rPr>
              <a:t>ادامه صفحه قبل:</a:t>
            </a:r>
            <a:endParaRPr lang="en-US" sz="2500" dirty="0">
              <a:solidFill>
                <a:srgbClr val="C00000"/>
              </a:solidFill>
              <a:cs typeface="B Zar"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40080"/>
            <a:ext cx="8458200" cy="4389120"/>
          </a:xfrm>
        </p:spPr>
        <p:txBody>
          <a:bodyPr>
            <a:noAutofit/>
          </a:bodyPr>
          <a:lstStyle/>
          <a:p>
            <a:pPr algn="just" rtl="1"/>
            <a:r>
              <a:rPr lang="ar-SA" sz="2300" dirty="0" smtClean="0">
                <a:cs typeface="B Zar" pitchFamily="2" charset="-78"/>
              </a:rPr>
              <a:t> </a:t>
            </a:r>
            <a:r>
              <a:rPr lang="ar-SA" sz="2300" dirty="0" smtClean="0">
                <a:solidFill>
                  <a:srgbClr val="C00000"/>
                </a:solidFill>
                <a:cs typeface="B Zar" pitchFamily="2" charset="-78"/>
              </a:rPr>
              <a:t>8-3</a:t>
            </a:r>
            <a:r>
              <a:rPr lang="fa-IR" sz="2300" dirty="0" smtClean="0">
                <a:cs typeface="B Zar" pitchFamily="2" charset="-78"/>
              </a:rPr>
              <a:t> </a:t>
            </a:r>
            <a:r>
              <a:rPr lang="ar-SA" sz="2300" dirty="0" smtClean="0">
                <a:cs typeface="B Zar" pitchFamily="2" charset="-78"/>
              </a:rPr>
              <a:t> ظايف شوراي راهبري</a:t>
            </a:r>
            <a:endParaRPr lang="en-US" sz="2300" dirty="0" smtClean="0">
              <a:cs typeface="B Zar" pitchFamily="2" charset="-78"/>
            </a:endParaRPr>
          </a:p>
          <a:p>
            <a:pPr lvl="0" algn="just" rtl="1"/>
            <a:r>
              <a:rPr lang="ar-SA" sz="2300" dirty="0" smtClean="0">
                <a:cs typeface="B Zar" pitchFamily="2" charset="-78"/>
              </a:rPr>
              <a:t>تعيين راهبردي كلان ارائه خدمات سلامت جمعيت در شرايط اضطراري داخل وخارج ازكشور در راستاي سياست هاي شوراي عالي </a:t>
            </a:r>
            <a:endParaRPr lang="en-US" sz="2300" dirty="0" smtClean="0">
              <a:cs typeface="B Zar" pitchFamily="2" charset="-78"/>
            </a:endParaRPr>
          </a:p>
          <a:p>
            <a:pPr lvl="0" algn="just" rtl="1"/>
            <a:r>
              <a:rPr lang="ar-SA" sz="2300" dirty="0" smtClean="0">
                <a:cs typeface="B Zar" pitchFamily="2" charset="-78"/>
              </a:rPr>
              <a:t>بررسي گزارشات عملياتي و عملكردي و اتخاذ تصميمات لازم</a:t>
            </a:r>
            <a:endParaRPr lang="en-US" sz="2300" dirty="0" smtClean="0">
              <a:cs typeface="B Zar" pitchFamily="2" charset="-78"/>
            </a:endParaRPr>
          </a:p>
          <a:p>
            <a:pPr lvl="0" algn="just" rtl="1"/>
            <a:r>
              <a:rPr lang="ar-SA" sz="2300" dirty="0" smtClean="0">
                <a:cs typeface="B Zar" pitchFamily="2" charset="-78"/>
              </a:rPr>
              <a:t>بررسي وتصويب پيشنهادها و دستورالعمل هاي تدوين شده در كميته نظارت و</a:t>
            </a:r>
            <a:r>
              <a:rPr lang="fa-IR" sz="2300" dirty="0" smtClean="0">
                <a:cs typeface="B Zar" pitchFamily="2" charset="-78"/>
              </a:rPr>
              <a:t> </a:t>
            </a:r>
            <a:r>
              <a:rPr lang="ar-SA" sz="2300" dirty="0" smtClean="0">
                <a:cs typeface="B Zar" pitchFamily="2" charset="-78"/>
              </a:rPr>
              <a:t>برنامه ريزي </a:t>
            </a:r>
            <a:endParaRPr lang="en-US" sz="2300" dirty="0" smtClean="0">
              <a:cs typeface="B Zar" pitchFamily="2" charset="-78"/>
            </a:endParaRPr>
          </a:p>
          <a:p>
            <a:pPr lvl="0" algn="just" rtl="1"/>
            <a:r>
              <a:rPr lang="ar-SA" sz="2300" dirty="0" smtClean="0">
                <a:cs typeface="B Zar" pitchFamily="2" charset="-78"/>
              </a:rPr>
              <a:t>اتخاذ تصميمات مقتضي جهت ارتقاء توان وپشتيباني از</a:t>
            </a:r>
            <a:r>
              <a:rPr lang="fa-IR" sz="2300" dirty="0" smtClean="0">
                <a:cs typeface="B Zar" pitchFamily="2" charset="-78"/>
              </a:rPr>
              <a:t> </a:t>
            </a:r>
            <a:r>
              <a:rPr lang="ar-SA" sz="2300" dirty="0" smtClean="0">
                <a:cs typeface="B Zar" pitchFamily="2" charset="-78"/>
              </a:rPr>
              <a:t>ارائه خدمات سلامت جمعيت در شرايط اضطراري در داخل وخارج از كشور</a:t>
            </a:r>
            <a:endParaRPr lang="en-US" sz="2300" dirty="0" smtClean="0">
              <a:cs typeface="B Zar" pitchFamily="2" charset="-78"/>
            </a:endParaRPr>
          </a:p>
          <a:p>
            <a:pPr lvl="0" algn="just" rtl="1"/>
            <a:r>
              <a:rPr lang="ar-SA" sz="2300" dirty="0" smtClean="0">
                <a:cs typeface="B Zar" pitchFamily="2" charset="-78"/>
              </a:rPr>
              <a:t>بررسي بودجه پيشنهادي فعاليت هاي مرتبط با ارائه خدمات بهداشت،</a:t>
            </a:r>
            <a:r>
              <a:rPr lang="fa-IR" sz="2300" dirty="0" smtClean="0">
                <a:cs typeface="B Zar" pitchFamily="2" charset="-78"/>
              </a:rPr>
              <a:t> </a:t>
            </a:r>
            <a:r>
              <a:rPr lang="ar-SA" sz="2300" dirty="0" smtClean="0">
                <a:cs typeface="B Zar" pitchFamily="2" charset="-78"/>
              </a:rPr>
              <a:t>درمان وتوانبخشي جمعيت در شرايط اضطراري در چارچوب بودجه مصوب.</a:t>
            </a:r>
            <a:endParaRPr lang="en-US" sz="2300" dirty="0" smtClean="0">
              <a:cs typeface="B Zar" pitchFamily="2" charset="-78"/>
            </a:endParaRPr>
          </a:p>
          <a:p>
            <a:pPr lvl="1" algn="just" rtl="1"/>
            <a:r>
              <a:rPr lang="ar-SA" sz="2100" dirty="0" smtClean="0">
                <a:solidFill>
                  <a:srgbClr val="C00000"/>
                </a:solidFill>
                <a:cs typeface="B Zar" pitchFamily="2" charset="-78"/>
              </a:rPr>
              <a:t>تبصره 1 :</a:t>
            </a:r>
            <a:r>
              <a:rPr lang="ar-SA" sz="2100" dirty="0" smtClean="0">
                <a:cs typeface="B Zar" pitchFamily="2" charset="-78"/>
              </a:rPr>
              <a:t> دبيرخانه شورا دراداره كل بهداشت و درمان معاونت تشكيل و موظف به پيگيري مصوبات شورا،تنظيم دستوركار جلسات وصورتجلسه ها مي باشد.</a:t>
            </a:r>
            <a:endParaRPr lang="en-US" sz="2100" dirty="0" smtClean="0">
              <a:cs typeface="B Zar" pitchFamily="2" charset="-78"/>
            </a:endParaRPr>
          </a:p>
          <a:p>
            <a:pPr lvl="1" algn="just" rtl="1"/>
            <a:r>
              <a:rPr lang="ar-SA" sz="2100" dirty="0" smtClean="0">
                <a:solidFill>
                  <a:srgbClr val="C00000"/>
                </a:solidFill>
                <a:cs typeface="B Zar" pitchFamily="2" charset="-78"/>
              </a:rPr>
              <a:t>تبصره 2 : </a:t>
            </a:r>
            <a:r>
              <a:rPr lang="ar-SA" sz="2100" dirty="0" smtClean="0">
                <a:cs typeface="B Zar" pitchFamily="2" charset="-78"/>
              </a:rPr>
              <a:t>جلسات شورا هرسه ماه يكبار و با حضور حداقل چهار نفر از اعضاء رسميت داشته و مصوبات پس از ابلاغ رئيس شورا براي تمتمي حوزه ها لازم الاجراء مي باشد.</a:t>
            </a:r>
            <a:endParaRPr lang="en-US" sz="2100" dirty="0" smtClean="0">
              <a:cs typeface="B Zar" pitchFamily="2" charset="-78"/>
            </a:endParaRPr>
          </a:p>
          <a:p>
            <a:pPr lvl="1" algn="just" rtl="1"/>
            <a:r>
              <a:rPr lang="ar-SA" sz="2100" dirty="0" smtClean="0">
                <a:solidFill>
                  <a:srgbClr val="C00000"/>
                </a:solidFill>
                <a:cs typeface="B Zar" pitchFamily="2" charset="-78"/>
              </a:rPr>
              <a:t>تبصره 3 : </a:t>
            </a:r>
            <a:r>
              <a:rPr lang="ar-SA" sz="2100" dirty="0" smtClean="0">
                <a:cs typeface="B Zar" pitchFamily="2" charset="-78"/>
              </a:rPr>
              <a:t>جلسات فوق العاده با درخواست دبير و تاييد رئيس شورا تشكيل مي گردد.</a:t>
            </a:r>
            <a:endParaRPr lang="en-US" sz="2100" dirty="0" smtClean="0">
              <a:cs typeface="B Zar" pitchFamily="2" charset="-78"/>
            </a:endParaRPr>
          </a:p>
          <a:p>
            <a:pPr lvl="1" algn="just" rtl="1"/>
            <a:r>
              <a:rPr lang="ar-SA" sz="2100" dirty="0" smtClean="0">
                <a:solidFill>
                  <a:srgbClr val="C00000"/>
                </a:solidFill>
                <a:cs typeface="B Zar" pitchFamily="2" charset="-78"/>
              </a:rPr>
              <a:t>تبصره 4:</a:t>
            </a:r>
            <a:r>
              <a:rPr lang="ar-SA" sz="2100" dirty="0" smtClean="0">
                <a:cs typeface="B Zar" pitchFamily="2" charset="-78"/>
              </a:rPr>
              <a:t> از ساير سازمان ها و معاونت هاي جمعيت حسب موضوع (بدون حق راي)دعوت بعمل مي آيد.</a:t>
            </a:r>
            <a:endParaRPr lang="en-US" sz="2100" dirty="0">
              <a:cs typeface="B Zar" pitchFamily="2" charset="-78"/>
            </a:endParaRPr>
          </a:p>
        </p:txBody>
      </p:sp>
      <p:sp>
        <p:nvSpPr>
          <p:cNvPr id="6" name="Title 1"/>
          <p:cNvSpPr>
            <a:spLocks noGrp="1"/>
          </p:cNvSpPr>
          <p:nvPr>
            <p:ph type="title"/>
          </p:nvPr>
        </p:nvSpPr>
        <p:spPr>
          <a:xfrm>
            <a:off x="6858000" y="76200"/>
            <a:ext cx="1828800" cy="515112"/>
          </a:xfrm>
        </p:spPr>
        <p:txBody>
          <a:bodyPr>
            <a:normAutofit/>
          </a:bodyPr>
          <a:lstStyle/>
          <a:p>
            <a:pPr algn="r" rtl="1"/>
            <a:r>
              <a:rPr lang="fa-IR" sz="2500" dirty="0" smtClean="0">
                <a:solidFill>
                  <a:srgbClr val="C00000"/>
                </a:solidFill>
                <a:cs typeface="B Zar" pitchFamily="2" charset="-78"/>
              </a:rPr>
              <a:t>ادامه صفحه قبل:</a:t>
            </a:r>
            <a:endParaRPr lang="en-US" sz="2500" dirty="0">
              <a:solidFill>
                <a:srgbClr val="C00000"/>
              </a:solidFill>
              <a:cs typeface="B Zar"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4389120"/>
          </a:xfrm>
        </p:spPr>
        <p:txBody>
          <a:bodyPr>
            <a:noAutofit/>
          </a:bodyPr>
          <a:lstStyle/>
          <a:p>
            <a:pPr algn="just" rtl="1">
              <a:buNone/>
            </a:pPr>
            <a:r>
              <a:rPr lang="ar-SA" dirty="0" smtClean="0">
                <a:cs typeface="B Zar" pitchFamily="2" charset="-78"/>
              </a:rPr>
              <a:t> 8-4- تركيب كميته نظارت و</a:t>
            </a:r>
            <a:r>
              <a:rPr lang="fa-IR" dirty="0" smtClean="0">
                <a:cs typeface="B Zar" pitchFamily="2" charset="-78"/>
              </a:rPr>
              <a:t> </a:t>
            </a:r>
            <a:r>
              <a:rPr lang="ar-SA" dirty="0" smtClean="0">
                <a:cs typeface="B Zar" pitchFamily="2" charset="-78"/>
              </a:rPr>
              <a:t>برنامه ريزي </a:t>
            </a:r>
            <a:endParaRPr lang="en-US" dirty="0" smtClean="0">
              <a:cs typeface="B Zar" pitchFamily="2" charset="-78"/>
            </a:endParaRPr>
          </a:p>
          <a:p>
            <a:pPr lvl="0" algn="just" rtl="1"/>
            <a:r>
              <a:rPr lang="ar-SA" dirty="0" smtClean="0">
                <a:cs typeface="B Zar" pitchFamily="2" charset="-78"/>
              </a:rPr>
              <a:t>معاون بهداشت، درمان و توانبخشي (رئيس كميته)</a:t>
            </a:r>
            <a:endParaRPr lang="en-US" dirty="0" smtClean="0">
              <a:cs typeface="B Zar" pitchFamily="2" charset="-78"/>
            </a:endParaRPr>
          </a:p>
          <a:p>
            <a:pPr lvl="0" algn="just" rtl="1"/>
            <a:r>
              <a:rPr lang="ar-SA" dirty="0" smtClean="0">
                <a:cs typeface="B Zar" pitchFamily="2" charset="-78"/>
              </a:rPr>
              <a:t>مدير كل بهداشت ودرمان (دبير كميته)</a:t>
            </a:r>
            <a:endParaRPr lang="en-US" dirty="0" smtClean="0">
              <a:cs typeface="B Zar" pitchFamily="2" charset="-78"/>
            </a:endParaRPr>
          </a:p>
          <a:p>
            <a:pPr lvl="0" algn="just" rtl="1"/>
            <a:r>
              <a:rPr lang="ar-SA" dirty="0" smtClean="0">
                <a:cs typeface="B Zar" pitchFamily="2" charset="-78"/>
              </a:rPr>
              <a:t>مدير كل برنامه و بودجه</a:t>
            </a:r>
            <a:endParaRPr lang="en-US" dirty="0" smtClean="0">
              <a:cs typeface="B Zar" pitchFamily="2" charset="-78"/>
            </a:endParaRPr>
          </a:p>
          <a:p>
            <a:pPr lvl="0" algn="just" rtl="1"/>
            <a:r>
              <a:rPr lang="ar-SA" dirty="0" smtClean="0">
                <a:cs typeface="B Zar" pitchFamily="2" charset="-78"/>
              </a:rPr>
              <a:t>مدير كل هماهنگي مجامع و</a:t>
            </a:r>
            <a:r>
              <a:rPr lang="fa-IR" dirty="0" smtClean="0">
                <a:cs typeface="B Zar" pitchFamily="2" charset="-78"/>
              </a:rPr>
              <a:t> </a:t>
            </a:r>
            <a:r>
              <a:rPr lang="ar-SA" dirty="0" smtClean="0">
                <a:cs typeface="B Zar" pitchFamily="2" charset="-78"/>
              </a:rPr>
              <a:t>امور استانها</a:t>
            </a:r>
            <a:endParaRPr lang="en-US" dirty="0" smtClean="0">
              <a:cs typeface="B Zar" pitchFamily="2" charset="-78"/>
            </a:endParaRPr>
          </a:p>
          <a:p>
            <a:pPr lvl="0" algn="just" rtl="1"/>
            <a:r>
              <a:rPr lang="ar-SA" dirty="0" smtClean="0">
                <a:cs typeface="B Zar" pitchFamily="2" charset="-78"/>
              </a:rPr>
              <a:t>مدير كل منابع انساني و تحول اداري </a:t>
            </a:r>
            <a:endParaRPr lang="en-US" dirty="0" smtClean="0">
              <a:cs typeface="B Zar" pitchFamily="2" charset="-78"/>
            </a:endParaRPr>
          </a:p>
          <a:p>
            <a:pPr lvl="0" algn="just" rtl="1"/>
            <a:r>
              <a:rPr lang="ar-SA" dirty="0" smtClean="0">
                <a:cs typeface="B Zar" pitchFamily="2" charset="-78"/>
              </a:rPr>
              <a:t>معاون عمليات سازمان امداد و نجات</a:t>
            </a:r>
            <a:endParaRPr lang="en-US" dirty="0" smtClean="0">
              <a:cs typeface="B Zar" pitchFamily="2" charset="-78"/>
            </a:endParaRPr>
          </a:p>
          <a:p>
            <a:pPr lvl="0" algn="just" rtl="1"/>
            <a:r>
              <a:rPr lang="ar-SA" dirty="0" smtClean="0">
                <a:cs typeface="B Zar" pitchFamily="2" charset="-78"/>
              </a:rPr>
              <a:t>مدير كل تمركز و تلفيق و نظارت مالي </a:t>
            </a:r>
            <a:endParaRPr lang="en-US" dirty="0" smtClean="0">
              <a:cs typeface="B Zar" pitchFamily="2" charset="-78"/>
            </a:endParaRPr>
          </a:p>
          <a:p>
            <a:pPr lvl="0" algn="just" rtl="1"/>
            <a:r>
              <a:rPr lang="ar-SA" dirty="0" smtClean="0">
                <a:cs typeface="B Zar" pitchFamily="2" charset="-78"/>
              </a:rPr>
              <a:t>معاون لجستيك وآمادگي سازمان ا</a:t>
            </a:r>
            <a:r>
              <a:rPr lang="fa-IR" dirty="0" smtClean="0">
                <a:cs typeface="B Zar" pitchFamily="2" charset="-78"/>
              </a:rPr>
              <a:t>م</a:t>
            </a:r>
            <a:r>
              <a:rPr lang="ar-SA" dirty="0" smtClean="0">
                <a:cs typeface="B Zar" pitchFamily="2" charset="-78"/>
              </a:rPr>
              <a:t>داد و نجات</a:t>
            </a:r>
            <a:endParaRPr lang="en-US" dirty="0" smtClean="0">
              <a:cs typeface="B Zar" pitchFamily="2" charset="-78"/>
            </a:endParaRPr>
          </a:p>
          <a:p>
            <a:pPr lvl="0" algn="just" rtl="1"/>
            <a:r>
              <a:rPr lang="ar-SA" dirty="0" smtClean="0">
                <a:cs typeface="B Zar" pitchFamily="2" charset="-78"/>
              </a:rPr>
              <a:t>دو نفر كارشناس صاحب نظر با پيشنهاد دبير و موافقت رئيس حسب موضوع (بدون حق راي )</a:t>
            </a:r>
            <a:endParaRPr lang="en-US" dirty="0" smtClean="0">
              <a:cs typeface="B Zar" pitchFamily="2" charset="-78"/>
            </a:endParaRPr>
          </a:p>
          <a:p>
            <a:pPr algn="just" rtl="1"/>
            <a:endParaRPr lang="en-US" dirty="0">
              <a:cs typeface="B Zar" pitchFamily="2" charset="-78"/>
            </a:endParaRPr>
          </a:p>
        </p:txBody>
      </p:sp>
      <p:sp>
        <p:nvSpPr>
          <p:cNvPr id="4" name="Title 1"/>
          <p:cNvSpPr>
            <a:spLocks noGrp="1"/>
          </p:cNvSpPr>
          <p:nvPr>
            <p:ph type="title"/>
          </p:nvPr>
        </p:nvSpPr>
        <p:spPr>
          <a:xfrm>
            <a:off x="6858000" y="152400"/>
            <a:ext cx="1828800" cy="515112"/>
          </a:xfrm>
        </p:spPr>
        <p:txBody>
          <a:bodyPr>
            <a:normAutofit/>
          </a:bodyPr>
          <a:lstStyle/>
          <a:p>
            <a:pPr algn="r" rtl="1"/>
            <a:r>
              <a:rPr lang="fa-IR" sz="2500" dirty="0" smtClean="0">
                <a:solidFill>
                  <a:srgbClr val="C00000"/>
                </a:solidFill>
                <a:cs typeface="B Zar" pitchFamily="2" charset="-78"/>
              </a:rPr>
              <a:t>ادامه صفحه قبل:</a:t>
            </a:r>
            <a:endParaRPr lang="en-US" sz="2500" dirty="0">
              <a:solidFill>
                <a:srgbClr val="C00000"/>
              </a:solidFill>
              <a:cs typeface="B Zar"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14400"/>
            <a:ext cx="8229600" cy="4770120"/>
          </a:xfrm>
        </p:spPr>
        <p:txBody>
          <a:bodyPr>
            <a:noAutofit/>
          </a:bodyPr>
          <a:lstStyle/>
          <a:p>
            <a:pPr algn="just" rtl="1"/>
            <a:r>
              <a:rPr lang="ar-SA" sz="2400" dirty="0" smtClean="0">
                <a:solidFill>
                  <a:srgbClr val="C00000"/>
                </a:solidFill>
                <a:cs typeface="B Zar" pitchFamily="2" charset="-78"/>
              </a:rPr>
              <a:t>8-5</a:t>
            </a:r>
            <a:r>
              <a:rPr lang="fa-IR" sz="2400" dirty="0" smtClean="0">
                <a:cs typeface="B Zar" pitchFamily="2" charset="-78"/>
              </a:rPr>
              <a:t> </a:t>
            </a:r>
            <a:r>
              <a:rPr lang="ar-SA" sz="2400" dirty="0" smtClean="0">
                <a:cs typeface="B Zar" pitchFamily="2" charset="-78"/>
              </a:rPr>
              <a:t> وظايف كميته نظارت وبرنامه ريزي </a:t>
            </a:r>
            <a:r>
              <a:rPr lang="fa-IR" sz="2400" dirty="0" smtClean="0">
                <a:cs typeface="B Zar" pitchFamily="2" charset="-78"/>
              </a:rPr>
              <a:t>:</a:t>
            </a:r>
            <a:endParaRPr lang="en-US" sz="2400" dirty="0" smtClean="0">
              <a:cs typeface="B Zar" pitchFamily="2" charset="-78"/>
            </a:endParaRPr>
          </a:p>
          <a:p>
            <a:pPr lvl="0" algn="just" rtl="1"/>
            <a:r>
              <a:rPr lang="ar-SA" sz="2400" dirty="0" smtClean="0">
                <a:cs typeface="B Zar" pitchFamily="2" charset="-78"/>
              </a:rPr>
              <a:t>بررسي و پيشنهاد برنامه و بودجه ساليانه خدمات بهداشت و</a:t>
            </a:r>
            <a:r>
              <a:rPr lang="fa-IR" sz="2400" dirty="0" smtClean="0">
                <a:cs typeface="B Zar" pitchFamily="2" charset="-78"/>
              </a:rPr>
              <a:t> </a:t>
            </a:r>
            <a:r>
              <a:rPr lang="ar-SA" sz="2400" dirty="0" smtClean="0">
                <a:cs typeface="B Zar" pitchFamily="2" charset="-78"/>
              </a:rPr>
              <a:t>درمان اضطراري استانها جهت تصويب درشوراي راهبري</a:t>
            </a:r>
            <a:endParaRPr lang="en-US" sz="2400" dirty="0" smtClean="0">
              <a:cs typeface="B Zar" pitchFamily="2" charset="-78"/>
            </a:endParaRPr>
          </a:p>
          <a:p>
            <a:pPr lvl="0" algn="just" rtl="1"/>
            <a:r>
              <a:rPr lang="ar-SA" sz="2400" dirty="0" smtClean="0">
                <a:cs typeface="B Zar" pitchFamily="2" charset="-78"/>
              </a:rPr>
              <a:t>تدوين پيش نويس</a:t>
            </a:r>
            <a:r>
              <a:rPr lang="fa-IR" sz="2400" dirty="0" smtClean="0">
                <a:cs typeface="B Zar" pitchFamily="2" charset="-78"/>
              </a:rPr>
              <a:t> </a:t>
            </a:r>
            <a:r>
              <a:rPr lang="ar-SA" sz="2400" dirty="0" smtClean="0">
                <a:cs typeface="B Zar" pitchFamily="2" charset="-78"/>
              </a:rPr>
              <a:t>و</a:t>
            </a:r>
            <a:r>
              <a:rPr lang="fa-IR" sz="2400" dirty="0" smtClean="0">
                <a:cs typeface="B Zar" pitchFamily="2" charset="-78"/>
              </a:rPr>
              <a:t> </a:t>
            </a:r>
            <a:r>
              <a:rPr lang="ar-SA" sz="2400" dirty="0" smtClean="0">
                <a:cs typeface="B Zar" pitchFamily="2" charset="-78"/>
              </a:rPr>
              <a:t>اصلاحيه دستورالعمل هاي مرتبط جهت تصويب شوراي راهبري </a:t>
            </a:r>
            <a:endParaRPr lang="en-US" sz="2400" dirty="0" smtClean="0">
              <a:cs typeface="B Zar" pitchFamily="2" charset="-78"/>
            </a:endParaRPr>
          </a:p>
          <a:p>
            <a:pPr lvl="0" algn="just" rtl="1"/>
            <a:r>
              <a:rPr lang="ar-SA" sz="2400" dirty="0" smtClean="0">
                <a:cs typeface="B Zar" pitchFamily="2" charset="-78"/>
              </a:rPr>
              <a:t>نظاري بر حسن اجراي آئين نامه و دستورالعمل هاي مصوب شوراي راهبري </a:t>
            </a:r>
            <a:endParaRPr lang="en-US" sz="2400" dirty="0" smtClean="0">
              <a:cs typeface="B Zar" pitchFamily="2" charset="-78"/>
            </a:endParaRPr>
          </a:p>
          <a:p>
            <a:pPr lvl="0" algn="just" rtl="1"/>
            <a:r>
              <a:rPr lang="ar-SA" sz="2400" dirty="0" smtClean="0">
                <a:cs typeface="B Zar" pitchFamily="2" charset="-78"/>
              </a:rPr>
              <a:t>پيشنهاد تامين واحدهاي اضطراري جديد در راستاي تكميل برنامه آمايش كشور به شوراي راهبري </a:t>
            </a:r>
            <a:endParaRPr lang="en-US" sz="2400" dirty="0" smtClean="0">
              <a:cs typeface="B Zar" pitchFamily="2" charset="-78"/>
            </a:endParaRPr>
          </a:p>
          <a:p>
            <a:pPr lvl="0" algn="just" rtl="1"/>
            <a:r>
              <a:rPr lang="ar-SA" sz="2400" dirty="0" smtClean="0">
                <a:cs typeface="B Zar" pitchFamily="2" charset="-78"/>
              </a:rPr>
              <a:t>تعيين راهكارهاي جلب مشاركت ديگر سازمانها و</a:t>
            </a:r>
            <a:r>
              <a:rPr lang="fa-IR" sz="2400" dirty="0" smtClean="0">
                <a:cs typeface="B Zar" pitchFamily="2" charset="-78"/>
              </a:rPr>
              <a:t> </a:t>
            </a:r>
            <a:r>
              <a:rPr lang="ar-SA" sz="2400" dirty="0" smtClean="0">
                <a:cs typeface="B Zar" pitchFamily="2" charset="-78"/>
              </a:rPr>
              <a:t>خيرين درتامين امكانات مورد نياز به شوراي راهبري </a:t>
            </a:r>
            <a:endParaRPr lang="en-US" sz="2400" dirty="0" smtClean="0">
              <a:cs typeface="B Zar" pitchFamily="2" charset="-78"/>
            </a:endParaRPr>
          </a:p>
          <a:p>
            <a:pPr lvl="1" algn="just" rtl="1"/>
            <a:r>
              <a:rPr lang="ar-SA" sz="2200" dirty="0" smtClean="0">
                <a:solidFill>
                  <a:srgbClr val="C00000"/>
                </a:solidFill>
                <a:cs typeface="B Zar" pitchFamily="2" charset="-78"/>
              </a:rPr>
              <a:t>تبصره 1 : </a:t>
            </a:r>
            <a:r>
              <a:rPr lang="ar-SA" sz="2200" dirty="0" smtClean="0">
                <a:cs typeface="B Zar" pitchFamily="2" charset="-78"/>
              </a:rPr>
              <a:t>دبيرخانه كميته در اداره كل بهداشت و درماني تشكيل و موظف به پيگيري مصوبات، تنظيم دستور كار جلسات و صورتجلسه ها مي باشد.</a:t>
            </a:r>
            <a:endParaRPr lang="en-US" sz="2200" dirty="0" smtClean="0">
              <a:cs typeface="B Zar" pitchFamily="2" charset="-78"/>
            </a:endParaRPr>
          </a:p>
          <a:p>
            <a:pPr lvl="1" algn="just" rtl="1"/>
            <a:r>
              <a:rPr lang="ar-SA" sz="2200" dirty="0" smtClean="0">
                <a:solidFill>
                  <a:srgbClr val="C00000"/>
                </a:solidFill>
                <a:cs typeface="B Zar" pitchFamily="2" charset="-78"/>
              </a:rPr>
              <a:t>تبصره 2 : </a:t>
            </a:r>
            <a:r>
              <a:rPr lang="ar-SA" sz="2200" dirty="0" smtClean="0">
                <a:cs typeface="B Zar" pitchFamily="2" charset="-78"/>
              </a:rPr>
              <a:t>جلسات كميته هر سه ماه يكبار و با حضور حداقل 7 نفر از اعضاء رسميت داشته و مصوبات پس از ابلاغ رئيس كميته لازم الاجراء مي باشد.</a:t>
            </a:r>
            <a:endParaRPr lang="fa-IR" sz="2200" dirty="0" smtClean="0">
              <a:cs typeface="B Zar" pitchFamily="2" charset="-78"/>
            </a:endParaRPr>
          </a:p>
          <a:p>
            <a:pPr lvl="1" algn="just" rtl="1"/>
            <a:r>
              <a:rPr lang="fa-IR" sz="2200" dirty="0" smtClean="0">
                <a:solidFill>
                  <a:srgbClr val="C00000"/>
                </a:solidFill>
                <a:cs typeface="B Zar" pitchFamily="2" charset="-78"/>
              </a:rPr>
              <a:t>تبصره3:</a:t>
            </a:r>
            <a:r>
              <a:rPr lang="fa-IR" sz="2200" dirty="0" smtClean="0">
                <a:cs typeface="B Zar" pitchFamily="2" charset="-78"/>
              </a:rPr>
              <a:t> جلسات فوق العاده با درخواست دبير و تائيد رئيس تشكيل مي گردد.</a:t>
            </a:r>
            <a:endParaRPr lang="en-US" sz="2200" dirty="0">
              <a:cs typeface="B Zar" pitchFamily="2" charset="-78"/>
            </a:endParaRPr>
          </a:p>
        </p:txBody>
      </p:sp>
      <p:sp>
        <p:nvSpPr>
          <p:cNvPr id="4" name="Title 1"/>
          <p:cNvSpPr>
            <a:spLocks noGrp="1"/>
          </p:cNvSpPr>
          <p:nvPr>
            <p:ph type="title"/>
          </p:nvPr>
        </p:nvSpPr>
        <p:spPr>
          <a:xfrm>
            <a:off x="6858000" y="152400"/>
            <a:ext cx="1828800" cy="515112"/>
          </a:xfrm>
        </p:spPr>
        <p:txBody>
          <a:bodyPr>
            <a:normAutofit/>
          </a:bodyPr>
          <a:lstStyle/>
          <a:p>
            <a:pPr algn="r" rtl="1"/>
            <a:r>
              <a:rPr lang="fa-IR" sz="2500" dirty="0" smtClean="0">
                <a:solidFill>
                  <a:srgbClr val="C00000"/>
                </a:solidFill>
                <a:cs typeface="B Zar" pitchFamily="2" charset="-78"/>
              </a:rPr>
              <a:t>ادامه صفحه قبل:</a:t>
            </a:r>
            <a:endParaRPr lang="en-US" sz="2500" dirty="0">
              <a:solidFill>
                <a:srgbClr val="C00000"/>
              </a:solidFill>
              <a:cs typeface="B Zar"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63880"/>
            <a:ext cx="8229600" cy="4389120"/>
          </a:xfrm>
        </p:spPr>
        <p:txBody>
          <a:bodyPr>
            <a:noAutofit/>
          </a:bodyPr>
          <a:lstStyle/>
          <a:p>
            <a:pPr lvl="1" algn="just" rtl="1"/>
            <a:r>
              <a:rPr lang="fa-IR" dirty="0" smtClean="0">
                <a:solidFill>
                  <a:srgbClr val="C00000"/>
                </a:solidFill>
                <a:cs typeface="B Zar" pitchFamily="2" charset="-78"/>
              </a:rPr>
              <a:t>8-6 </a:t>
            </a:r>
            <a:r>
              <a:rPr lang="ar-SA" dirty="0" smtClean="0">
                <a:cs typeface="B Zar" pitchFamily="2" charset="-78"/>
              </a:rPr>
              <a:t>تركيب كميته امور اجرائي استان</a:t>
            </a:r>
            <a:endParaRPr lang="en-US" dirty="0" smtClean="0">
              <a:cs typeface="B Zar" pitchFamily="2" charset="-78"/>
            </a:endParaRPr>
          </a:p>
          <a:p>
            <a:pPr lvl="2" algn="just" rtl="1"/>
            <a:r>
              <a:rPr lang="ar-SA" dirty="0" smtClean="0">
                <a:cs typeface="B Zar" pitchFamily="2" charset="-78"/>
              </a:rPr>
              <a:t>مدير عامل (رئيس كميته )</a:t>
            </a:r>
            <a:endParaRPr lang="en-US" dirty="0" smtClean="0">
              <a:cs typeface="B Zar" pitchFamily="2" charset="-78"/>
            </a:endParaRPr>
          </a:p>
          <a:p>
            <a:pPr lvl="2" algn="just" rtl="1"/>
            <a:r>
              <a:rPr lang="ar-SA" dirty="0" smtClean="0">
                <a:cs typeface="B Zar" pitchFamily="2" charset="-78"/>
              </a:rPr>
              <a:t>معاون بهداشت، درمان وتوانبخشي (دبير كميته )</a:t>
            </a:r>
            <a:endParaRPr lang="en-US" dirty="0" smtClean="0">
              <a:cs typeface="B Zar" pitchFamily="2" charset="-78"/>
            </a:endParaRPr>
          </a:p>
          <a:p>
            <a:pPr lvl="2" algn="just" rtl="1"/>
            <a:r>
              <a:rPr lang="ar-SA" dirty="0" smtClean="0">
                <a:cs typeface="B Zar" pitchFamily="2" charset="-78"/>
              </a:rPr>
              <a:t>خزانه دار و عامل ذيحساب </a:t>
            </a:r>
            <a:endParaRPr lang="en-US" dirty="0" smtClean="0">
              <a:cs typeface="B Zar" pitchFamily="2" charset="-78"/>
            </a:endParaRPr>
          </a:p>
          <a:p>
            <a:pPr lvl="2" algn="just" rtl="1"/>
            <a:r>
              <a:rPr lang="ar-SA" dirty="0" smtClean="0">
                <a:cs typeface="B Zar" pitchFamily="2" charset="-78"/>
              </a:rPr>
              <a:t>معاون اداري و پشتيباني </a:t>
            </a:r>
            <a:endParaRPr lang="en-US" dirty="0" smtClean="0">
              <a:cs typeface="B Zar" pitchFamily="2" charset="-78"/>
            </a:endParaRPr>
          </a:p>
          <a:p>
            <a:pPr lvl="2" algn="just" rtl="1"/>
            <a:r>
              <a:rPr lang="ar-SA" dirty="0" smtClean="0">
                <a:cs typeface="B Zar" pitchFamily="2" charset="-78"/>
              </a:rPr>
              <a:t>معاون امداد ونجات</a:t>
            </a:r>
            <a:endParaRPr lang="en-US" dirty="0" smtClean="0">
              <a:cs typeface="B Zar" pitchFamily="2" charset="-78"/>
            </a:endParaRPr>
          </a:p>
          <a:p>
            <a:pPr lvl="2" algn="just" rtl="1"/>
            <a:r>
              <a:rPr lang="ar-SA" dirty="0" smtClean="0">
                <a:cs typeface="B Zar" pitchFamily="2" charset="-78"/>
              </a:rPr>
              <a:t>يك نفر كارشناس صاحب نظر با پيشنهاد دبير و تاييد رئيس حسب موضوع ( بدون حق راي )</a:t>
            </a:r>
            <a:endParaRPr lang="en-US" dirty="0" smtClean="0">
              <a:cs typeface="B Zar" pitchFamily="2" charset="-78"/>
            </a:endParaRPr>
          </a:p>
          <a:p>
            <a:pPr lvl="1" algn="just" rtl="1"/>
            <a:r>
              <a:rPr lang="ar-SA" dirty="0" smtClean="0">
                <a:solidFill>
                  <a:srgbClr val="C00000"/>
                </a:solidFill>
                <a:cs typeface="B Zar" pitchFamily="2" charset="-78"/>
              </a:rPr>
              <a:t>تبصره 1 : </a:t>
            </a:r>
            <a:r>
              <a:rPr lang="ar-SA" dirty="0" smtClean="0">
                <a:cs typeface="B Zar" pitchFamily="2" charset="-78"/>
              </a:rPr>
              <a:t>محل دبير خانه كميته اجرائي امور بهداشتي درماني استان در معاونت بهداشت،درمان وتوانبخشي استان تشكيل و دبير كميته موظف يه دريافت،اولويت بندي پيشنهادها و طرحهاي ارائه شده به كميته و تهيه دستور جلسه و پيگيري مصوبات مي باشد.</a:t>
            </a:r>
            <a:endParaRPr lang="en-US" dirty="0" smtClean="0">
              <a:cs typeface="B Zar" pitchFamily="2" charset="-78"/>
            </a:endParaRPr>
          </a:p>
          <a:p>
            <a:pPr lvl="1" algn="just" rtl="1"/>
            <a:r>
              <a:rPr lang="ar-SA" dirty="0" smtClean="0">
                <a:solidFill>
                  <a:srgbClr val="C00000"/>
                </a:solidFill>
                <a:cs typeface="B Zar" pitchFamily="2" charset="-78"/>
              </a:rPr>
              <a:t>تبصره 2 : </a:t>
            </a:r>
            <a:r>
              <a:rPr lang="ar-SA" dirty="0" smtClean="0">
                <a:cs typeface="B Zar" pitchFamily="2" charset="-78"/>
              </a:rPr>
              <a:t>جلسات حداقل هر 2 ماه يك بار و با حضور حداقل 3/2 نفر از اعضاء رسميت داشته و در صورت درخواست دبير و موافقت رئيس جلسات فوق العاده تشكيل مي گردد.</a:t>
            </a:r>
            <a:endParaRPr lang="en-US" dirty="0">
              <a:cs typeface="B Zar" pitchFamily="2" charset="-78"/>
            </a:endParaRPr>
          </a:p>
        </p:txBody>
      </p:sp>
      <p:sp>
        <p:nvSpPr>
          <p:cNvPr id="5" name="Title 1"/>
          <p:cNvSpPr>
            <a:spLocks noGrp="1"/>
          </p:cNvSpPr>
          <p:nvPr>
            <p:ph type="title"/>
          </p:nvPr>
        </p:nvSpPr>
        <p:spPr>
          <a:xfrm>
            <a:off x="6858000" y="0"/>
            <a:ext cx="1828800" cy="515112"/>
          </a:xfrm>
        </p:spPr>
        <p:txBody>
          <a:bodyPr>
            <a:normAutofit/>
          </a:bodyPr>
          <a:lstStyle/>
          <a:p>
            <a:pPr algn="r" rtl="1"/>
            <a:r>
              <a:rPr lang="fa-IR" sz="2500" dirty="0" smtClean="0">
                <a:solidFill>
                  <a:srgbClr val="C00000"/>
                </a:solidFill>
                <a:cs typeface="B Zar" pitchFamily="2" charset="-78"/>
              </a:rPr>
              <a:t>ادامه صفحه قبل:</a:t>
            </a:r>
            <a:endParaRPr lang="en-US" sz="2500" dirty="0">
              <a:solidFill>
                <a:srgbClr val="C00000"/>
              </a:solidFill>
              <a:cs typeface="B Zar"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Grp="1" noChangeArrowheads="1"/>
          </p:cNvSpPr>
          <p:nvPr>
            <p:ph idx="1"/>
          </p:nvPr>
        </p:nvSpPr>
        <p:spPr bwMode="auto">
          <a:xfrm>
            <a:off x="609600" y="914400"/>
            <a:ext cx="8077201" cy="46935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lvl="0" indent="0" algn="just" rtl="1" eaLnBrk="0" fontAlgn="base" hangingPunct="0">
              <a:spcBef>
                <a:spcPct val="0"/>
              </a:spcBef>
              <a:spcAft>
                <a:spcPct val="0"/>
              </a:spcAft>
              <a:buClrTx/>
              <a:buSzTx/>
              <a:buNone/>
            </a:pPr>
            <a:r>
              <a:rPr lang="ar-SA" sz="2800" dirty="0" smtClean="0">
                <a:solidFill>
                  <a:srgbClr val="C00000"/>
                </a:solidFill>
                <a:cs typeface="B Zar" pitchFamily="2" charset="-78"/>
              </a:rPr>
              <a:t>8-7</a:t>
            </a:r>
            <a:r>
              <a:rPr lang="fa-IR" sz="2800" dirty="0" smtClean="0">
                <a:cs typeface="B Zar" pitchFamily="2" charset="-78"/>
              </a:rPr>
              <a:t> </a:t>
            </a:r>
            <a:r>
              <a:rPr lang="ar-SA" sz="2800" dirty="0" smtClean="0">
                <a:cs typeface="B Zar" pitchFamily="2" charset="-78"/>
              </a:rPr>
              <a:t> وظايف كمي</a:t>
            </a:r>
            <a:r>
              <a:rPr lang="fa-IR" sz="2800" dirty="0" smtClean="0">
                <a:cs typeface="B Zar" pitchFamily="2" charset="-78"/>
              </a:rPr>
              <a:t>ت</a:t>
            </a:r>
            <a:r>
              <a:rPr lang="ar-SA" sz="2800" dirty="0" smtClean="0">
                <a:cs typeface="B Zar" pitchFamily="2" charset="-78"/>
              </a:rPr>
              <a:t>ه امور اجرايي استان</a:t>
            </a:r>
            <a:endParaRPr lang="fa-IR" sz="2800" dirty="0" smtClean="0">
              <a:cs typeface="B Zar" pitchFamily="2" charset="-78"/>
            </a:endParaRPr>
          </a:p>
          <a:p>
            <a:pPr marL="0" lvl="0" indent="0" algn="just" rtl="1" eaLnBrk="0" fontAlgn="base" hangingPunct="0">
              <a:spcBef>
                <a:spcPct val="0"/>
              </a:spcBef>
              <a:spcAft>
                <a:spcPct val="0"/>
              </a:spcAft>
              <a:buClrTx/>
              <a:buSzTx/>
              <a:buNone/>
            </a:pPr>
            <a:endParaRPr lang="fa-IR" sz="2800" dirty="0" smtClean="0">
              <a:cs typeface="B Zar" pitchFamily="2" charset="-78"/>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sz="27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اجراي آئين نامه،</a:t>
            </a:r>
            <a:r>
              <a:rPr kumimoji="0" lang="fa-IR" sz="27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 </a:t>
            </a:r>
            <a:r>
              <a:rPr kumimoji="0" lang="ar-SA" sz="27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دستورالعمل ها و مصوبات شوراي اجرايي وكميته نظارت و برنامه ريزي حسب اختيارات مندرج دراين آيين نامه</a:t>
            </a:r>
            <a:endParaRPr kumimoji="0" lang="fa-IR" sz="27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endParaRPr>
          </a:p>
          <a:p>
            <a:pPr marL="0" marR="0" lvl="0" indent="0" algn="just" defTabSz="914400" rtl="1" eaLnBrk="0" fontAlgn="base" latinLnBrk="0" hangingPunct="0">
              <a:lnSpc>
                <a:spcPct val="100000"/>
              </a:lnSpc>
              <a:spcBef>
                <a:spcPct val="0"/>
              </a:spcBef>
              <a:spcAft>
                <a:spcPct val="0"/>
              </a:spcAft>
              <a:buClrTx/>
              <a:buSzTx/>
              <a:buNone/>
              <a:tabLst/>
            </a:pPr>
            <a:endParaRPr kumimoji="0" lang="en-US" sz="27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sz="27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تعيين راهكارهاي عملي جهت توسعه وارتقاء سطح خدمات بهداشت ودرمان اضطراري از نظر امكانات سخت افزاري و نرم افزاري </a:t>
            </a:r>
            <a:endParaRPr kumimoji="0" lang="fa-IR" sz="27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endParaRPr>
          </a:p>
          <a:p>
            <a:pPr marL="0" marR="0" lvl="0" indent="0" algn="just" defTabSz="914400" rtl="1" eaLnBrk="0" fontAlgn="base" latinLnBrk="0" hangingPunct="0">
              <a:lnSpc>
                <a:spcPct val="100000"/>
              </a:lnSpc>
              <a:spcBef>
                <a:spcPct val="0"/>
              </a:spcBef>
              <a:spcAft>
                <a:spcPct val="0"/>
              </a:spcAft>
              <a:buClrTx/>
              <a:buSzTx/>
              <a:buNone/>
              <a:tabLst/>
            </a:pPr>
            <a:endParaRPr kumimoji="0" lang="en-US" sz="27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sz="27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بررسي و ارسال گزارش عملكردي و عملياتي به كميته نظارت و برنامه ريزي </a:t>
            </a:r>
            <a:endParaRPr kumimoji="0" lang="fa-IR" sz="27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endParaRPr>
          </a:p>
          <a:p>
            <a:pPr marL="0" marR="0" lvl="0" indent="0" algn="just" defTabSz="914400" rtl="1" eaLnBrk="0" fontAlgn="base" latinLnBrk="0" hangingPunct="0">
              <a:lnSpc>
                <a:spcPct val="100000"/>
              </a:lnSpc>
              <a:spcBef>
                <a:spcPct val="0"/>
              </a:spcBef>
              <a:spcAft>
                <a:spcPct val="0"/>
              </a:spcAft>
              <a:buClrTx/>
              <a:buSzTx/>
              <a:buNone/>
              <a:tabLst/>
            </a:pPr>
            <a:endParaRPr kumimoji="0" lang="en-US" sz="27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sz="27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تنظيم بودجه حوزه بهدا</a:t>
            </a:r>
            <a:r>
              <a:rPr kumimoji="0" lang="fa-IR" sz="27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ش</a:t>
            </a:r>
            <a:r>
              <a:rPr kumimoji="0" lang="ar-SA" sz="2700" b="0" i="0" u="none" strike="noStrike" cap="none" normalizeH="0" baseline="0" dirty="0" smtClean="0">
                <a:ln>
                  <a:noFill/>
                </a:ln>
                <a:solidFill>
                  <a:schemeClr val="tx1"/>
                </a:solidFill>
                <a:effectLst/>
                <a:latin typeface="Calibri" pitchFamily="34" charset="0"/>
                <a:ea typeface="Times New Roman" pitchFamily="18" charset="0"/>
                <a:cs typeface="B Zar" pitchFamily="2" charset="-78"/>
              </a:rPr>
              <a:t>ت ودرمان اضطراري طبق ضوابط و مقررات مربوطه</a:t>
            </a:r>
            <a:endParaRPr kumimoji="0" lang="ar-SA" sz="2700" b="0" i="0" u="none" strike="noStrike" cap="none" normalizeH="0" baseline="0" dirty="0" smtClean="0">
              <a:ln>
                <a:noFill/>
              </a:ln>
              <a:solidFill>
                <a:schemeClr val="tx1"/>
              </a:solidFill>
              <a:effectLst/>
              <a:latin typeface="Arial" pitchFamily="34" charset="0"/>
              <a:cs typeface="B Zar" pitchFamily="2" charset="-78"/>
            </a:endParaRPr>
          </a:p>
        </p:txBody>
      </p:sp>
      <p:sp>
        <p:nvSpPr>
          <p:cNvPr id="7" name="Title 1"/>
          <p:cNvSpPr>
            <a:spLocks noGrp="1"/>
          </p:cNvSpPr>
          <p:nvPr>
            <p:ph type="title"/>
          </p:nvPr>
        </p:nvSpPr>
        <p:spPr>
          <a:xfrm>
            <a:off x="6858000" y="0"/>
            <a:ext cx="1828800" cy="515112"/>
          </a:xfrm>
        </p:spPr>
        <p:txBody>
          <a:bodyPr>
            <a:normAutofit/>
          </a:bodyPr>
          <a:lstStyle/>
          <a:p>
            <a:pPr algn="r" rtl="1"/>
            <a:r>
              <a:rPr lang="fa-IR" sz="2500" dirty="0" smtClean="0">
                <a:solidFill>
                  <a:srgbClr val="C00000"/>
                </a:solidFill>
                <a:cs typeface="B Zar" pitchFamily="2" charset="-78"/>
              </a:rPr>
              <a:t>ادامه صفحه قبل:</a:t>
            </a:r>
            <a:endParaRPr lang="en-US" sz="2500" dirty="0">
              <a:solidFill>
                <a:srgbClr val="C00000"/>
              </a:solidFill>
              <a:cs typeface="B Zar"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r>
              <a:rPr lang="ar-SA" dirty="0" smtClean="0">
                <a:solidFill>
                  <a:srgbClr val="C00000"/>
                </a:solidFill>
                <a:cs typeface="B Zar" pitchFamily="2" charset="-78"/>
              </a:rPr>
              <a:t>8-8</a:t>
            </a:r>
            <a:r>
              <a:rPr lang="fa-IR" dirty="0" smtClean="0">
                <a:solidFill>
                  <a:srgbClr val="C00000"/>
                </a:solidFill>
                <a:cs typeface="B Zar" pitchFamily="2" charset="-78"/>
              </a:rPr>
              <a:t> </a:t>
            </a:r>
            <a:r>
              <a:rPr lang="ar-SA" dirty="0" smtClean="0">
                <a:cs typeface="B Zar" pitchFamily="2" charset="-78"/>
              </a:rPr>
              <a:t> با توجه به مسئوليت كشوري وزارت و آموزش پزشكي ، هماهنگي و ارتباط مستمر با دانشگاه هاي علوم پزشكي از طريق شركت در كارگروه استاني و نشست هاي مشترك در چهارچوب اراي وظايف و ماموريت هاي جمعيت الزامي مي باشد.</a:t>
            </a:r>
            <a:endParaRPr lang="fa-IR" dirty="0" smtClean="0">
              <a:cs typeface="B Zar" pitchFamily="2" charset="-78"/>
            </a:endParaRPr>
          </a:p>
          <a:p>
            <a:pPr algn="just" rtl="1"/>
            <a:r>
              <a:rPr lang="ar-SA" dirty="0" smtClean="0">
                <a:solidFill>
                  <a:srgbClr val="C00000"/>
                </a:solidFill>
              </a:rPr>
              <a:t>8-9</a:t>
            </a:r>
            <a:r>
              <a:rPr lang="ar-SA" dirty="0" smtClean="0"/>
              <a:t> </a:t>
            </a:r>
            <a:r>
              <a:rPr lang="ar-SA" dirty="0" smtClean="0">
                <a:cs typeface="B Zar" pitchFamily="2" charset="-78"/>
              </a:rPr>
              <a:t>مدير عامل جمعيت استان موظف است تا به منظور ارتقاء سطح خدمات و هم افزائي واحدهاي عملياتي جمعيت در پاسخ به سوانح ( امداد و نجات و بهداشت و درمان ) نسبت به برنامه ريزي همه جانبه جهت استفاده بهينه وبهنگام از لجستيك و منابع در اختيار اقدام نمايد.</a:t>
            </a:r>
            <a:endParaRPr lang="en-US" dirty="0" smtClean="0">
              <a:cs typeface="B Zar" pitchFamily="2" charset="-78"/>
            </a:endParaRPr>
          </a:p>
          <a:p>
            <a:pPr algn="just" rtl="1"/>
            <a:endParaRPr lang="en-US" dirty="0" smtClean="0">
              <a:cs typeface="B Zar" pitchFamily="2" charset="-78"/>
            </a:endParaRPr>
          </a:p>
          <a:p>
            <a:pPr algn="just" rtl="1"/>
            <a:endParaRPr lang="en-US" dirty="0">
              <a:cs typeface="B Zar" pitchFamily="2" charset="-78"/>
            </a:endParaRPr>
          </a:p>
        </p:txBody>
      </p:sp>
      <p:sp>
        <p:nvSpPr>
          <p:cNvPr id="4" name="Title 1"/>
          <p:cNvSpPr>
            <a:spLocks noGrp="1"/>
          </p:cNvSpPr>
          <p:nvPr>
            <p:ph type="title"/>
          </p:nvPr>
        </p:nvSpPr>
        <p:spPr>
          <a:xfrm>
            <a:off x="6858000" y="0"/>
            <a:ext cx="1828800" cy="515112"/>
          </a:xfrm>
        </p:spPr>
        <p:txBody>
          <a:bodyPr>
            <a:normAutofit/>
          </a:bodyPr>
          <a:lstStyle/>
          <a:p>
            <a:pPr algn="r" rtl="1"/>
            <a:r>
              <a:rPr lang="fa-IR" sz="2500" dirty="0" smtClean="0">
                <a:solidFill>
                  <a:srgbClr val="C00000"/>
                </a:solidFill>
                <a:cs typeface="B Zar" pitchFamily="2" charset="-78"/>
              </a:rPr>
              <a:t>ادامه صفحه قبل:</a:t>
            </a:r>
            <a:endParaRPr lang="en-US" sz="2500" dirty="0">
              <a:solidFill>
                <a:srgbClr val="C00000"/>
              </a:solidFill>
              <a:cs typeface="B Zar"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457200"/>
            <a:ext cx="7162800" cy="1143000"/>
          </a:xfrm>
        </p:spPr>
        <p:txBody>
          <a:bodyPr>
            <a:noAutofit/>
          </a:bodyPr>
          <a:lstStyle/>
          <a:p>
            <a:pPr algn="r" rtl="1"/>
            <a:r>
              <a:rPr lang="ar-SA" sz="4000" dirty="0" smtClean="0">
                <a:solidFill>
                  <a:srgbClr val="C00000"/>
                </a:solidFill>
                <a:cs typeface="B Titr" pitchFamily="2" charset="-78"/>
              </a:rPr>
              <a:t>ماده 9- منابع مالي و</a:t>
            </a:r>
            <a:r>
              <a:rPr lang="fa-IR" sz="4000" dirty="0" smtClean="0">
                <a:solidFill>
                  <a:srgbClr val="C00000"/>
                </a:solidFill>
                <a:cs typeface="B Titr" pitchFamily="2" charset="-78"/>
              </a:rPr>
              <a:t> </a:t>
            </a:r>
            <a:r>
              <a:rPr lang="ar-SA" sz="4000" dirty="0" smtClean="0">
                <a:solidFill>
                  <a:srgbClr val="C00000"/>
                </a:solidFill>
                <a:cs typeface="B Titr" pitchFamily="2" charset="-78"/>
              </a:rPr>
              <a:t>مقررات عمومي </a:t>
            </a:r>
            <a:r>
              <a:rPr lang="en-US" sz="4000" dirty="0" smtClean="0">
                <a:solidFill>
                  <a:srgbClr val="C00000"/>
                </a:solidFill>
                <a:cs typeface="B Titr" pitchFamily="2" charset="-78"/>
              </a:rPr>
              <a:t/>
            </a:r>
            <a:br>
              <a:rPr lang="en-US" sz="4000" dirty="0" smtClean="0">
                <a:solidFill>
                  <a:srgbClr val="C00000"/>
                </a:solidFill>
                <a:cs typeface="B Titr" pitchFamily="2" charset="-78"/>
              </a:rPr>
            </a:br>
            <a:endParaRPr lang="en-US" sz="4000" dirty="0">
              <a:solidFill>
                <a:srgbClr val="C00000"/>
              </a:solidFill>
              <a:cs typeface="B Titr" pitchFamily="2" charset="-78"/>
            </a:endParaRPr>
          </a:p>
        </p:txBody>
      </p:sp>
      <p:sp>
        <p:nvSpPr>
          <p:cNvPr id="3" name="Content Placeholder 2"/>
          <p:cNvSpPr>
            <a:spLocks noGrp="1"/>
          </p:cNvSpPr>
          <p:nvPr>
            <p:ph idx="1"/>
          </p:nvPr>
        </p:nvSpPr>
        <p:spPr>
          <a:xfrm>
            <a:off x="457200" y="1295400"/>
            <a:ext cx="8229600" cy="5029200"/>
          </a:xfrm>
        </p:spPr>
        <p:txBody>
          <a:bodyPr>
            <a:noAutofit/>
          </a:bodyPr>
          <a:lstStyle/>
          <a:p>
            <a:pPr algn="just" rtl="1">
              <a:buNone/>
            </a:pPr>
            <a:r>
              <a:rPr lang="ar-SA" sz="2500" dirty="0" smtClean="0">
                <a:cs typeface="B Zar" pitchFamily="2" charset="-78"/>
              </a:rPr>
              <a:t> </a:t>
            </a:r>
            <a:r>
              <a:rPr lang="ar-SA" sz="2500" dirty="0" smtClean="0">
                <a:solidFill>
                  <a:srgbClr val="C00000"/>
                </a:solidFill>
                <a:cs typeface="B Zar" pitchFamily="2" charset="-78"/>
              </a:rPr>
              <a:t>9-1</a:t>
            </a:r>
            <a:r>
              <a:rPr lang="fa-IR" sz="2500" dirty="0" smtClean="0">
                <a:cs typeface="B Zar" pitchFamily="2" charset="-78"/>
              </a:rPr>
              <a:t> </a:t>
            </a:r>
            <a:r>
              <a:rPr lang="ar-SA" sz="2500" dirty="0" smtClean="0">
                <a:cs typeface="B Zar" pitchFamily="2" charset="-78"/>
              </a:rPr>
              <a:t>منابع مالي مورد نياز برنامه هاي آمادگي و پاسخگوئي حوزه بهداشت و درمان اضطراري در قالب برنامه و بودجه هاي مصوب جمعيت و از طريق روند اداري تصويب برنامه و</a:t>
            </a:r>
            <a:r>
              <a:rPr lang="fa-IR" sz="2500" dirty="0" smtClean="0">
                <a:cs typeface="B Zar" pitchFamily="2" charset="-78"/>
              </a:rPr>
              <a:t> </a:t>
            </a:r>
            <a:r>
              <a:rPr lang="ar-SA" sz="2500" dirty="0" smtClean="0">
                <a:cs typeface="B Zar" pitchFamily="2" charset="-78"/>
              </a:rPr>
              <a:t>بودجه جمعيت انجام مي گردد.</a:t>
            </a:r>
            <a:endParaRPr lang="en-US" sz="2500" dirty="0" smtClean="0">
              <a:cs typeface="B Zar" pitchFamily="2" charset="-78"/>
            </a:endParaRPr>
          </a:p>
          <a:p>
            <a:pPr algn="just" rtl="1"/>
            <a:r>
              <a:rPr lang="ar-SA" sz="2500" dirty="0" smtClean="0">
                <a:solidFill>
                  <a:srgbClr val="C00000"/>
                </a:solidFill>
                <a:cs typeface="B Zar" pitchFamily="2" charset="-78"/>
              </a:rPr>
              <a:t>9-2</a:t>
            </a:r>
            <a:r>
              <a:rPr lang="fa-IR" sz="2500" dirty="0" smtClean="0">
                <a:cs typeface="B Zar" pitchFamily="2" charset="-78"/>
              </a:rPr>
              <a:t> </a:t>
            </a:r>
            <a:r>
              <a:rPr lang="ar-SA" sz="2500" dirty="0" smtClean="0">
                <a:cs typeface="B Zar" pitchFamily="2" charset="-78"/>
              </a:rPr>
              <a:t> اعضاء تيم ها و همچنين واحدهاي بهداشت و درمان اضطراري براساس ضوابط و مقررات مربوطه و از طريق عقد قرارداد با شركتهاي معتبر، بيمه حوادث و مسئوليت حرفه اي مي گردند.</a:t>
            </a:r>
            <a:endParaRPr lang="en-US" sz="2500" dirty="0" smtClean="0">
              <a:cs typeface="B Zar" pitchFamily="2" charset="-78"/>
            </a:endParaRPr>
          </a:p>
          <a:p>
            <a:pPr algn="just" rtl="1"/>
            <a:r>
              <a:rPr lang="ar-SA" sz="2500" dirty="0" smtClean="0">
                <a:solidFill>
                  <a:srgbClr val="C00000"/>
                </a:solidFill>
                <a:cs typeface="B Zar" pitchFamily="2" charset="-78"/>
              </a:rPr>
              <a:t>9-3</a:t>
            </a:r>
            <a:r>
              <a:rPr lang="fa-IR" sz="2500" dirty="0" smtClean="0">
                <a:cs typeface="B Zar" pitchFamily="2" charset="-78"/>
              </a:rPr>
              <a:t> </a:t>
            </a:r>
            <a:r>
              <a:rPr lang="ar-SA" sz="2500" dirty="0" smtClean="0">
                <a:cs typeface="B Zar" pitchFamily="2" charset="-78"/>
              </a:rPr>
              <a:t> از تاريخ تصويب اين آيين نامه، تمامي آيين نامه ها، دستورالعمل ها و بخشنامه هاي مرتبط صادره قبلي لغو و بلااثر خواهد بود.</a:t>
            </a:r>
            <a:endParaRPr lang="en-US" sz="2500" dirty="0" smtClean="0">
              <a:cs typeface="B Zar" pitchFamily="2" charset="-78"/>
            </a:endParaRPr>
          </a:p>
          <a:p>
            <a:pPr algn="just" rtl="1"/>
            <a:r>
              <a:rPr lang="ar-SA" sz="2500" dirty="0" smtClean="0">
                <a:solidFill>
                  <a:srgbClr val="C00000"/>
                </a:solidFill>
                <a:cs typeface="B Zar" pitchFamily="2" charset="-78"/>
              </a:rPr>
              <a:t>9-4</a:t>
            </a:r>
            <a:r>
              <a:rPr lang="fa-IR" sz="2500" dirty="0" smtClean="0">
                <a:cs typeface="B Zar" pitchFamily="2" charset="-78"/>
              </a:rPr>
              <a:t> </a:t>
            </a:r>
            <a:r>
              <a:rPr lang="ar-SA" sz="2500" dirty="0" smtClean="0">
                <a:cs typeface="B Zar" pitchFamily="2" charset="-78"/>
              </a:rPr>
              <a:t> معاونت موظف است در چهارچوب مقررات نسبت به تدوين وتعيين روشها و راهكارهاييكه براي اجراي مفاد اين آيين نامه ضروري مي باشد، اقدام نمايد.</a:t>
            </a:r>
            <a:endParaRPr lang="en-US" sz="2500" dirty="0" smtClean="0">
              <a:cs typeface="B Zar" pitchFamily="2" charset="-78"/>
            </a:endParaRPr>
          </a:p>
          <a:p>
            <a:pPr algn="just" rtl="1"/>
            <a:r>
              <a:rPr lang="ar-SA" sz="2500" dirty="0" smtClean="0">
                <a:solidFill>
                  <a:srgbClr val="C00000"/>
                </a:solidFill>
                <a:cs typeface="B Zar" pitchFamily="2" charset="-78"/>
              </a:rPr>
              <a:t>9-5</a:t>
            </a:r>
            <a:r>
              <a:rPr lang="fa-IR" sz="2500" dirty="0" smtClean="0">
                <a:cs typeface="B Zar" pitchFamily="2" charset="-78"/>
              </a:rPr>
              <a:t>  </a:t>
            </a:r>
            <a:r>
              <a:rPr lang="ar-SA" sz="2500" dirty="0" smtClean="0">
                <a:cs typeface="B Zar" pitchFamily="2" charset="-78"/>
              </a:rPr>
              <a:t> اين آيين نامه در 9 ماده ، 61 بند و تبصره در هفتادو پنجمين جلسه شوراي عالي جمعيت در تاريخ 9/10/1393 به تصويب رسيد.</a:t>
            </a:r>
            <a:endParaRPr lang="en-US" sz="2500" dirty="0">
              <a:cs typeface="B Zar" pitchFamily="2" charset="-78"/>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1905000"/>
            <a:ext cx="7010400" cy="1143000"/>
          </a:xfrm>
        </p:spPr>
        <p:txBody>
          <a:bodyPr/>
          <a:lstStyle/>
          <a:p>
            <a:pPr algn="ctr"/>
            <a:r>
              <a:rPr lang="fa-IR" dirty="0" smtClean="0">
                <a:solidFill>
                  <a:srgbClr val="C00000"/>
                </a:solidFill>
                <a:cs typeface="B Titr" pitchFamily="2" charset="-78"/>
              </a:rPr>
              <a:t>پايان</a:t>
            </a:r>
            <a:endParaRPr lang="en-US" dirty="0">
              <a:solidFill>
                <a:srgbClr val="C00000"/>
              </a:solidFill>
              <a:cs typeface="B Titr" pitchFamily="2" charset="-78"/>
            </a:endParaRPr>
          </a:p>
        </p:txBody>
      </p:sp>
      <p:sp>
        <p:nvSpPr>
          <p:cNvPr id="3" name="Content Placeholder 2"/>
          <p:cNvSpPr>
            <a:spLocks noGrp="1"/>
          </p:cNvSpPr>
          <p:nvPr>
            <p:ph idx="1"/>
          </p:nvPr>
        </p:nvSpPr>
        <p:spPr>
          <a:xfrm>
            <a:off x="609600" y="5486400"/>
            <a:ext cx="7848600" cy="1143000"/>
          </a:xfrm>
        </p:spPr>
        <p:txBody>
          <a:bodyPr/>
          <a:lstStyle/>
          <a:p>
            <a:pPr algn="ctr">
              <a:buNone/>
            </a:pPr>
            <a:r>
              <a:rPr lang="fa-IR" dirty="0" smtClean="0">
                <a:cs typeface="B Zar" pitchFamily="2" charset="-78"/>
              </a:rPr>
              <a:t>معاونت بهداشت، درمان و توانبخشي جمعيت هلال احمر استان خراسان رضوي</a:t>
            </a:r>
          </a:p>
          <a:p>
            <a:pPr algn="ctr">
              <a:buNone/>
            </a:pPr>
            <a:r>
              <a:rPr lang="fa-IR" sz="2000" dirty="0" smtClean="0">
                <a:cs typeface="B Zar" pitchFamily="2" charset="-78"/>
              </a:rPr>
              <a:t>بهمن ماه 1393</a:t>
            </a:r>
            <a:endParaRPr lang="en-US" sz="2000" dirty="0">
              <a:cs typeface="B Zar"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TotalTime>
  <Words>2814</Words>
  <Application>Microsoft Office PowerPoint</Application>
  <PresentationFormat>On-screen Show (4:3)</PresentationFormat>
  <Paragraphs>175</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Flow</vt:lpstr>
      <vt:lpstr>Slide 1</vt:lpstr>
      <vt:lpstr>Slide 2</vt:lpstr>
      <vt:lpstr>فدراسيون بين المللي جمعيت هاي صليب سرخ و هلال احمر نيز در استراتژي هاي تدويني خود هدف راهبردي تامين زندگي سالم و سلامت براي افراد را اساس فعاليت هاي خود قرار داده است . جمعيت هلال احمر جمهوري اسلامي ايران با اهداف تلاش براي تسكين آلام بشري ، تامين احترام انسان ها و كوشش در جهت برقراري دوستي و تفاهم متقابل و صلح پايدار ميان ملت ها و همچنين حمايت از زندگي و سلامت انسان ها بدون در نظر گرفتن هيچ گونه تبعيض ميان آنها مي كوشد تا به كليه تعهدات و قراردادهاي بين المللي مربوط به اهداف و وظايف جمعيت هلال احمر و صليب سرخ كه با قانون اساسي و ساير قوانين جمهوري اسلامي ايران مغايرت نداشته باشد، اقدام مي نمايد و همچنين در مسائل امدادي و بهداشتي درماني برون مرزي و امدادي درون مرزي به تعهدات مربوطه عمل مي كند.</vt:lpstr>
      <vt:lpstr> به همين منظور با توجه به مراتب فوق ، ضرورت يكسان سازي و همچنين ايجاد بستر و ساختار فعاليتي منسجم و حرفه اي و امكان اعمال نظارت هاي مرتبط به منظور ارتقاء سطح بهره وري خدمات جمعيت در پاسخ به حوادث و سوانح آئين نامه مذكور تدوين گرديد.          مفاد آئين نامه: </vt:lpstr>
      <vt:lpstr>Slide 5</vt:lpstr>
      <vt:lpstr>Slide 6</vt:lpstr>
      <vt:lpstr>Slide 7</vt:lpstr>
      <vt:lpstr>Slide 8</vt:lpstr>
      <vt:lpstr>Slide 9</vt:lpstr>
      <vt:lpstr>ماده 2: اهداف </vt:lpstr>
      <vt:lpstr>ماده3: گستره ماموريت و حيطه مسئوليت ها</vt:lpstr>
      <vt:lpstr>ادامه صفحه قبل:</vt:lpstr>
      <vt:lpstr>ماده4- منابع انساني </vt:lpstr>
      <vt:lpstr>ادامه صفحه قبل:</vt:lpstr>
      <vt:lpstr>ماده 5- آمادگي  </vt:lpstr>
      <vt:lpstr>ادامه صفحه قبل:</vt:lpstr>
      <vt:lpstr>ماده 6- پاسخگويي  </vt:lpstr>
      <vt:lpstr>ماده 7- مديريت اطلاعات </vt:lpstr>
      <vt:lpstr>ادامه صفحه قبل:</vt:lpstr>
      <vt:lpstr>ماده 8- هماهنگي</vt:lpstr>
      <vt:lpstr>ادامه صفحه قبل:</vt:lpstr>
      <vt:lpstr>ادامه صفحه قبل:</vt:lpstr>
      <vt:lpstr>ادامه صفحه قبل:</vt:lpstr>
      <vt:lpstr>ادامه صفحه قبل:</vt:lpstr>
      <vt:lpstr>ادامه صفحه قبل:</vt:lpstr>
      <vt:lpstr>ادامه صفحه قبل:</vt:lpstr>
      <vt:lpstr>ادامه صفحه قبل:</vt:lpstr>
      <vt:lpstr>ماده 9- منابع مالي و مقررات عمومي  </vt:lpstr>
      <vt:lpstr>پايان</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آئين نامه بهداشت و درمان اضطراري</dc:title>
  <dc:creator/>
  <cp:lastModifiedBy>Administrator</cp:lastModifiedBy>
  <cp:revision>89</cp:revision>
  <dcterms:created xsi:type="dcterms:W3CDTF">2006-08-16T00:00:00Z</dcterms:created>
  <dcterms:modified xsi:type="dcterms:W3CDTF">2015-03-11T05:13:19Z</dcterms:modified>
</cp:coreProperties>
</file>